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648" r:id="rId2"/>
    <p:sldId id="771" r:id="rId3"/>
    <p:sldId id="776" r:id="rId4"/>
    <p:sldId id="777" r:id="rId5"/>
    <p:sldId id="778" r:id="rId6"/>
    <p:sldId id="772" r:id="rId7"/>
    <p:sldId id="324" r:id="rId8"/>
    <p:sldId id="268" r:id="rId9"/>
    <p:sldId id="277" r:id="rId10"/>
    <p:sldId id="289" r:id="rId11"/>
    <p:sldId id="274" r:id="rId12"/>
    <p:sldId id="275" r:id="rId13"/>
    <p:sldId id="276" r:id="rId14"/>
    <p:sldId id="779" r:id="rId15"/>
    <p:sldId id="306" r:id="rId16"/>
    <p:sldId id="307" r:id="rId17"/>
    <p:sldId id="309" r:id="rId18"/>
    <p:sldId id="321" r:id="rId19"/>
    <p:sldId id="780" r:id="rId20"/>
    <p:sldId id="783" r:id="rId21"/>
    <p:sldId id="781" r:id="rId22"/>
    <p:sldId id="782" r:id="rId23"/>
    <p:sldId id="33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3399"/>
    <a:srgbClr val="F6BB00"/>
    <a:srgbClr val="FF0000"/>
    <a:srgbClr val="EED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59" autoAdjust="0"/>
    <p:restoredTop sz="94896"/>
  </p:normalViewPr>
  <p:slideViewPr>
    <p:cSldViewPr>
      <p:cViewPr>
        <p:scale>
          <a:sx n="76" d="100"/>
          <a:sy n="76" d="100"/>
        </p:scale>
        <p:origin x="-972" y="5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Lenovo\Documents\bahan%20roadmap%20CHT.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PORTAL\Downloads\Data%20buat%20Bu%20Enny.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D:\Andry\INDEF\Cukai%20Djarum\cengkeh%20dan%20temabakau%20data.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D:\Andry\INDEF\Cukai%20Djarum\cengkeh%20dan%20temabakau%20data.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D:\Andry\INDEF\Cukai%20Djarum\Hulu%20Tembakau.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D:\Andry\INDEF\Cukai%20Djarum\Hulu%20Tembakau.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localhost\Users\reza\Documents\Eja_Folder\Studi%20Skema%20Alternatif%20Cukai\data%20rapat%20Gappri.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Sheet2!$B$47</c:f>
              <c:strCache>
                <c:ptCount val="1"/>
                <c:pt idx="0">
                  <c:v>Penerimaan Cukai</c:v>
                </c:pt>
              </c:strCache>
            </c:strRef>
          </c:tx>
          <c:spPr>
            <a:solidFill>
              <a:schemeClr val="accent1"/>
            </a:solidFill>
            <a:ln>
              <a:noFill/>
            </a:ln>
            <a:effectLst/>
          </c:spPr>
          <c:invertIfNegative val="0"/>
          <c:dLbls>
            <c:delete val="1"/>
          </c:dLbls>
          <c:cat>
            <c:numRef>
              <c:f>Sheet2!$C$46:$M$46</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Sheet2!$C$47:$M$47</c:f>
              <c:numCache>
                <c:formatCode>General</c:formatCode>
                <c:ptCount val="11"/>
                <c:pt idx="0">
                  <c:v>44.679500000000012</c:v>
                </c:pt>
                <c:pt idx="1">
                  <c:v>51.2517</c:v>
                </c:pt>
                <c:pt idx="2">
                  <c:v>56.718927657999998</c:v>
                </c:pt>
                <c:pt idx="3">
                  <c:v>66.165382157999929</c:v>
                </c:pt>
                <c:pt idx="4">
                  <c:v>77.009461316999946</c:v>
                </c:pt>
                <c:pt idx="5">
                  <c:v>93.742265427999996</c:v>
                </c:pt>
                <c:pt idx="6">
                  <c:v>108.45139604000002</c:v>
                </c:pt>
                <c:pt idx="7">
                  <c:v>118.08529999999999</c:v>
                </c:pt>
                <c:pt idx="8">
                  <c:v>144.63999999999999</c:v>
                </c:pt>
                <c:pt idx="9">
                  <c:v>143.52000000000001</c:v>
                </c:pt>
                <c:pt idx="10">
                  <c:v>153.16</c:v>
                </c:pt>
              </c:numCache>
            </c:numRef>
          </c:val>
          <c:extLst xmlns:c16r2="http://schemas.microsoft.com/office/drawing/2015/06/chart">
            <c:ext xmlns:c16="http://schemas.microsoft.com/office/drawing/2014/chart" uri="{C3380CC4-5D6E-409C-BE32-E72D297353CC}">
              <c16:uniqueId val="{00000000-07C1-4DD4-B656-7511572630CF}"/>
            </c:ext>
          </c:extLst>
        </c:ser>
        <c:ser>
          <c:idx val="1"/>
          <c:order val="1"/>
          <c:tx>
            <c:strRef>
              <c:f>Sheet2!$B$48</c:f>
              <c:strCache>
                <c:ptCount val="1"/>
                <c:pt idx="0">
                  <c:v>Penerimaan Perpajakan</c:v>
                </c:pt>
              </c:strCache>
            </c:strRef>
          </c:tx>
          <c:spPr>
            <a:solidFill>
              <a:schemeClr val="accent2"/>
            </a:solidFill>
            <a:ln>
              <a:noFill/>
            </a:ln>
            <a:effectLst/>
          </c:spPr>
          <c:invertIfNegative val="0"/>
          <c:dLbls>
            <c:delete val="1"/>
          </c:dLbls>
          <c:cat>
            <c:numRef>
              <c:f>Sheet2!$C$46:$M$46</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Sheet2!$C$48:$M$48</c:f>
              <c:numCache>
                <c:formatCode>General</c:formatCode>
                <c:ptCount val="11"/>
                <c:pt idx="0">
                  <c:v>490.9799999999999</c:v>
                </c:pt>
                <c:pt idx="1">
                  <c:v>658.7</c:v>
                </c:pt>
                <c:pt idx="2">
                  <c:v>619.9</c:v>
                </c:pt>
                <c:pt idx="3">
                  <c:v>723</c:v>
                </c:pt>
                <c:pt idx="4">
                  <c:v>874</c:v>
                </c:pt>
                <c:pt idx="5">
                  <c:v>980.5</c:v>
                </c:pt>
                <c:pt idx="6">
                  <c:v>1077.3</c:v>
                </c:pt>
                <c:pt idx="7">
                  <c:v>1146.9000000000001</c:v>
                </c:pt>
                <c:pt idx="8">
                  <c:v>1240.42</c:v>
                </c:pt>
                <c:pt idx="9">
                  <c:v>1285</c:v>
                </c:pt>
                <c:pt idx="10">
                  <c:v>1343.6</c:v>
                </c:pt>
              </c:numCache>
            </c:numRef>
          </c:val>
          <c:extLst xmlns:c16r2="http://schemas.microsoft.com/office/drawing/2015/06/chart">
            <c:ext xmlns:c16="http://schemas.microsoft.com/office/drawing/2014/chart" uri="{C3380CC4-5D6E-409C-BE32-E72D297353CC}">
              <c16:uniqueId val="{00000001-07C1-4DD4-B656-7511572630CF}"/>
            </c:ext>
          </c:extLst>
        </c:ser>
        <c:dLbls>
          <c:showLegendKey val="0"/>
          <c:showVal val="1"/>
          <c:showCatName val="0"/>
          <c:showSerName val="0"/>
          <c:showPercent val="0"/>
          <c:showBubbleSize val="0"/>
        </c:dLbls>
        <c:gapWidth val="219"/>
        <c:axId val="21615360"/>
        <c:axId val="21616896"/>
      </c:barChart>
      <c:lineChart>
        <c:grouping val="standard"/>
        <c:varyColors val="0"/>
        <c:ser>
          <c:idx val="2"/>
          <c:order val="2"/>
          <c:tx>
            <c:strRef>
              <c:f>Sheet2!$B$49</c:f>
              <c:strCache>
                <c:ptCount val="1"/>
                <c:pt idx="0">
                  <c:v>%Cukai dalam Perpajakan</c:v>
                </c:pt>
              </c:strCache>
            </c:strRef>
          </c:tx>
          <c:spPr>
            <a:ln w="28575" cap="rnd">
              <a:solidFill>
                <a:schemeClr val="accent6">
                  <a:lumMod val="60000"/>
                  <a:lumOff val="40000"/>
                </a:schemeClr>
              </a:solidFill>
              <a:round/>
            </a:ln>
            <a:effectLst/>
          </c:spPr>
          <c:marker>
            <c:symbol val="circle"/>
            <c:size val="5"/>
            <c:spPr>
              <a:solidFill>
                <a:schemeClr val="accent3"/>
              </a:solidFill>
              <a:ln w="9525">
                <a:solidFill>
                  <a:schemeClr val="accent6">
                    <a:lumMod val="60000"/>
                    <a:lumOff val="40000"/>
                  </a:schemeClr>
                </a:solidFill>
              </a:ln>
              <a:effectLst/>
            </c:spPr>
          </c:marker>
          <c:dLbls>
            <c:dLbl>
              <c:idx val="2"/>
              <c:layout>
                <c:manualLayout>
                  <c:x val="-2.9663434112949232E-2"/>
                  <c:y val="-2.835902616443947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7C1-4DD4-B656-7511572630CF}"/>
                </c:ext>
              </c:extLst>
            </c:dLbl>
            <c:dLbl>
              <c:idx val="3"/>
              <c:layout>
                <c:manualLayout>
                  <c:x val="-2.9663434112949232E-2"/>
                  <c:y val="3.403083139732733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7C1-4DD4-B656-7511572630CF}"/>
                </c:ext>
              </c:extLst>
            </c:dLbl>
            <c:dLbl>
              <c:idx val="4"/>
              <c:layout>
                <c:manualLayout>
                  <c:x val="-4.1072447233314324E-2"/>
                  <c:y val="-3.970263663021527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7C1-4DD4-B656-7511572630CF}"/>
                </c:ext>
              </c:extLst>
            </c:dLbl>
            <c:dLbl>
              <c:idx val="5"/>
              <c:layout>
                <c:manualLayout>
                  <c:x val="-2.0536223616657242E-2"/>
                  <c:y val="2.835902616443947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7C1-4DD4-B656-7511572630CF}"/>
                </c:ext>
              </c:extLst>
            </c:dLbl>
            <c:dLbl>
              <c:idx val="6"/>
              <c:layout>
                <c:manualLayout>
                  <c:x val="-3.1945236737022348E-2"/>
                  <c:y val="-3.403083139732739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7C1-4DD4-B656-7511572630CF}"/>
                </c:ext>
              </c:extLst>
            </c:dLbl>
            <c:dLbl>
              <c:idx val="7"/>
              <c:layout>
                <c:manualLayout>
                  <c:x val="-1.5972618368511132E-2"/>
                  <c:y val="-5.1990947364278611E-1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7C1-4DD4-B656-7511572630CF}"/>
                </c:ext>
              </c:extLst>
            </c:dLbl>
            <c:dLbl>
              <c:idx val="8"/>
              <c:layout>
                <c:manualLayout>
                  <c:x val="-7.0735881346263657E-2"/>
                  <c:y val="-3.119492878088344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07C1-4DD4-B656-7511572630CF}"/>
                </c:ext>
              </c:extLst>
            </c:dLbl>
            <c:dLbl>
              <c:idx val="9"/>
              <c:layout>
                <c:manualLayout>
                  <c:x val="-4.335424985738736E-2"/>
                  <c:y val="-3.403083139732739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7C1-4DD4-B656-7511572630CF}"/>
                </c:ext>
              </c:extLst>
            </c:dLbl>
            <c:dLbl>
              <c:idx val="10"/>
              <c:layout>
                <c:manualLayout>
                  <c:x val="-2.2818026240730177E-2"/>
                  <c:y val="-6.806166279465475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07C1-4DD4-B656-7511572630CF}"/>
                </c:ext>
              </c:extLst>
            </c:dLbl>
            <c:spPr>
              <a:solidFill>
                <a:schemeClr val="accent1">
                  <a:lumMod val="20000"/>
                  <a:lumOff val="80000"/>
                </a:schemeClr>
              </a:solidFill>
              <a:ln>
                <a:noFill/>
              </a:ln>
              <a:effectLst/>
            </c:spPr>
            <c:txPr>
              <a:bodyPr rot="0" spcFirstLastPara="1" vertOverflow="ellipsis" vert="horz" wrap="square" lIns="38100" tIns="19050" rIns="38100" bIns="19050" anchor="ctr" anchorCtr="1">
                <a:spAutoFit/>
              </a:bodyPr>
              <a:lstStyle/>
              <a:p>
                <a:pPr>
                  <a:defRPr lang="en-US" sz="1100" b="0" i="0" u="none" strike="noStrike" kern="1200" baseline="0">
                    <a:solidFill>
                      <a:schemeClr val="tx1">
                        <a:lumMod val="75000"/>
                        <a:lumOff val="25000"/>
                      </a:schemeClr>
                    </a:solidFill>
                    <a:latin typeface="+mn-lt"/>
                    <a:ea typeface="+mn-ea"/>
                    <a:cs typeface="+mn-cs"/>
                  </a:defRPr>
                </a:pPr>
                <a:endParaRPr lang="id-ID"/>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FF0000"/>
                </a:solidFill>
                <a:prstDash val="sysDot"/>
              </a:ln>
              <a:effectLst/>
            </c:spPr>
            <c:trendlineType val="linear"/>
            <c:dispRSqr val="0"/>
            <c:dispEq val="0"/>
          </c:trendline>
          <c:cat>
            <c:numRef>
              <c:f>Sheet2!$C$46:$M$46</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Sheet2!$C$49:$M$49</c:f>
              <c:numCache>
                <c:formatCode>0.0%</c:formatCode>
                <c:ptCount val="11"/>
                <c:pt idx="0">
                  <c:v>9.100065175770905E-2</c:v>
                </c:pt>
                <c:pt idx="1">
                  <c:v>7.7807347806285121E-2</c:v>
                </c:pt>
                <c:pt idx="2">
                  <c:v>9.1496898948217525E-2</c:v>
                </c:pt>
                <c:pt idx="3">
                  <c:v>9.151505139419093E-2</c:v>
                </c:pt>
                <c:pt idx="4">
                  <c:v>8.8111511804347786E-2</c:v>
                </c:pt>
                <c:pt idx="5">
                  <c:v>9.5606594011218751E-2</c:v>
                </c:pt>
                <c:pt idx="6">
                  <c:v>0.10066963337974565</c:v>
                </c:pt>
                <c:pt idx="7">
                  <c:v>0.10296041503182492</c:v>
                </c:pt>
                <c:pt idx="8">
                  <c:v>0.11660566582286644</c:v>
                </c:pt>
                <c:pt idx="9">
                  <c:v>0.11168871595330741</c:v>
                </c:pt>
                <c:pt idx="10">
                  <c:v>0.11399225960107177</c:v>
                </c:pt>
              </c:numCache>
            </c:numRef>
          </c:val>
          <c:smooth val="0"/>
          <c:extLst xmlns:c16r2="http://schemas.microsoft.com/office/drawing/2015/06/chart">
            <c:ext xmlns:c16="http://schemas.microsoft.com/office/drawing/2014/chart" uri="{C3380CC4-5D6E-409C-BE32-E72D297353CC}">
              <c16:uniqueId val="{0000000C-07C1-4DD4-B656-7511572630CF}"/>
            </c:ext>
          </c:extLst>
        </c:ser>
        <c:dLbls>
          <c:showLegendKey val="0"/>
          <c:showVal val="1"/>
          <c:showCatName val="0"/>
          <c:showSerName val="0"/>
          <c:showPercent val="0"/>
          <c:showBubbleSize val="0"/>
        </c:dLbls>
        <c:marker val="1"/>
        <c:smooth val="0"/>
        <c:axId val="23746048"/>
        <c:axId val="23744512"/>
      </c:lineChart>
      <c:catAx>
        <c:axId val="2161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1616896"/>
        <c:crosses val="autoZero"/>
        <c:auto val="1"/>
        <c:lblAlgn val="ctr"/>
        <c:lblOffset val="100"/>
        <c:noMultiLvlLbl val="0"/>
      </c:catAx>
      <c:valAx>
        <c:axId val="21616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1615360"/>
        <c:crosses val="autoZero"/>
        <c:crossBetween val="between"/>
      </c:valAx>
      <c:valAx>
        <c:axId val="23744512"/>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3746048"/>
        <c:crosses val="max"/>
        <c:crossBetween val="between"/>
      </c:valAx>
      <c:catAx>
        <c:axId val="23746048"/>
        <c:scaling>
          <c:orientation val="minMax"/>
        </c:scaling>
        <c:delete val="1"/>
        <c:axPos val="b"/>
        <c:numFmt formatCode="General" sourceLinked="1"/>
        <c:majorTickMark val="out"/>
        <c:minorTickMark val="none"/>
        <c:tickLblPos val="nextTo"/>
        <c:crossAx val="23744512"/>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solidFill>
        <a:schemeClr val="bg1">
          <a:lumMod val="50000"/>
        </a:schemeClr>
      </a:solidFill>
    </a:ln>
    <a:effectLst/>
  </c:spPr>
  <c:txPr>
    <a:bodyPr/>
    <a:lstStyle/>
    <a:p>
      <a:pPr>
        <a:defRPr/>
      </a:pPr>
      <a:endParaRPr lang="id-ID"/>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buat Bu Enny.xlsx]Sheet3'!$D$7</c:f>
              <c:strCache>
                <c:ptCount val="1"/>
                <c:pt idx="0">
                  <c:v> SPM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id-ID"/>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buat Bu Enny.xlsx]Sheet3'!$C$8:$C$13</c:f>
              <c:numCache>
                <c:formatCode>General</c:formatCode>
                <c:ptCount val="6"/>
                <c:pt idx="0">
                  <c:v>2012</c:v>
                </c:pt>
                <c:pt idx="1">
                  <c:v>2013</c:v>
                </c:pt>
                <c:pt idx="2">
                  <c:v>2014</c:v>
                </c:pt>
                <c:pt idx="3">
                  <c:v>2015</c:v>
                </c:pt>
                <c:pt idx="4">
                  <c:v>2016</c:v>
                </c:pt>
                <c:pt idx="5">
                  <c:v>2017</c:v>
                </c:pt>
              </c:numCache>
            </c:numRef>
          </c:cat>
          <c:val>
            <c:numRef>
              <c:f>'[Data buat Bu Enny.xlsx]Sheet3'!$D$8:$D$13</c:f>
              <c:numCache>
                <c:formatCode>General</c:formatCode>
                <c:ptCount val="6"/>
                <c:pt idx="0">
                  <c:v>6</c:v>
                </c:pt>
                <c:pt idx="1">
                  <c:v>6</c:v>
                </c:pt>
                <c:pt idx="2">
                  <c:v>6</c:v>
                </c:pt>
                <c:pt idx="3">
                  <c:v>5</c:v>
                </c:pt>
                <c:pt idx="4">
                  <c:v>6</c:v>
                </c:pt>
                <c:pt idx="5">
                  <c:v>6</c:v>
                </c:pt>
              </c:numCache>
            </c:numRef>
          </c:val>
          <c:extLst xmlns:c16r2="http://schemas.microsoft.com/office/drawing/2015/06/chart">
            <c:ext xmlns:c16="http://schemas.microsoft.com/office/drawing/2014/chart" uri="{C3380CC4-5D6E-409C-BE32-E72D297353CC}">
              <c16:uniqueId val="{00000000-D261-5C4E-8263-217F69549EDD}"/>
            </c:ext>
          </c:extLst>
        </c:ser>
        <c:ser>
          <c:idx val="1"/>
          <c:order val="1"/>
          <c:tx>
            <c:strRef>
              <c:f>'[Data buat Bu Enny.xlsx]Sheet3'!$E$7</c:f>
              <c:strCache>
                <c:ptCount val="1"/>
                <c:pt idx="0">
                  <c:v> SKM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id-ID"/>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buat Bu Enny.xlsx]Sheet3'!$C$8:$C$13</c:f>
              <c:numCache>
                <c:formatCode>General</c:formatCode>
                <c:ptCount val="6"/>
                <c:pt idx="0">
                  <c:v>2012</c:v>
                </c:pt>
                <c:pt idx="1">
                  <c:v>2013</c:v>
                </c:pt>
                <c:pt idx="2">
                  <c:v>2014</c:v>
                </c:pt>
                <c:pt idx="3">
                  <c:v>2015</c:v>
                </c:pt>
                <c:pt idx="4">
                  <c:v>2016</c:v>
                </c:pt>
                <c:pt idx="5">
                  <c:v>2017</c:v>
                </c:pt>
              </c:numCache>
            </c:numRef>
          </c:cat>
          <c:val>
            <c:numRef>
              <c:f>'[Data buat Bu Enny.xlsx]Sheet3'!$E$8:$E$13</c:f>
              <c:numCache>
                <c:formatCode>General</c:formatCode>
                <c:ptCount val="6"/>
                <c:pt idx="0">
                  <c:v>65</c:v>
                </c:pt>
                <c:pt idx="1">
                  <c:v>67</c:v>
                </c:pt>
                <c:pt idx="2">
                  <c:v>72</c:v>
                </c:pt>
                <c:pt idx="3">
                  <c:v>73</c:v>
                </c:pt>
                <c:pt idx="4">
                  <c:v>75</c:v>
                </c:pt>
                <c:pt idx="5">
                  <c:v>76</c:v>
                </c:pt>
              </c:numCache>
            </c:numRef>
          </c:val>
          <c:extLst xmlns:c16r2="http://schemas.microsoft.com/office/drawing/2015/06/chart">
            <c:ext xmlns:c16="http://schemas.microsoft.com/office/drawing/2014/chart" uri="{C3380CC4-5D6E-409C-BE32-E72D297353CC}">
              <c16:uniqueId val="{00000001-D261-5C4E-8263-217F69549EDD}"/>
            </c:ext>
          </c:extLst>
        </c:ser>
        <c:ser>
          <c:idx val="2"/>
          <c:order val="2"/>
          <c:tx>
            <c:strRef>
              <c:f>'[Data buat Bu Enny.xlsx]Sheet3'!$F$7</c:f>
              <c:strCache>
                <c:ptCount val="1"/>
                <c:pt idx="0">
                  <c:v> SKT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id-ID"/>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'[Data buat Bu Enny.xlsx]Sheet3'!$C$8:$C$13</c:f>
              <c:numCache>
                <c:formatCode>General</c:formatCode>
                <c:ptCount val="6"/>
                <c:pt idx="0">
                  <c:v>2012</c:v>
                </c:pt>
                <c:pt idx="1">
                  <c:v>2013</c:v>
                </c:pt>
                <c:pt idx="2">
                  <c:v>2014</c:v>
                </c:pt>
                <c:pt idx="3">
                  <c:v>2015</c:v>
                </c:pt>
                <c:pt idx="4">
                  <c:v>2016</c:v>
                </c:pt>
                <c:pt idx="5">
                  <c:v>2017</c:v>
                </c:pt>
              </c:numCache>
            </c:numRef>
          </c:cat>
          <c:val>
            <c:numRef>
              <c:f>'[Data buat Bu Enny.xlsx]Sheet3'!$F$8:$F$13</c:f>
              <c:numCache>
                <c:formatCode>General</c:formatCode>
                <c:ptCount val="6"/>
                <c:pt idx="0">
                  <c:v>29</c:v>
                </c:pt>
                <c:pt idx="1">
                  <c:v>27</c:v>
                </c:pt>
                <c:pt idx="2">
                  <c:v>22</c:v>
                </c:pt>
                <c:pt idx="3">
                  <c:v>22</c:v>
                </c:pt>
                <c:pt idx="4">
                  <c:v>19</c:v>
                </c:pt>
                <c:pt idx="5">
                  <c:v>18</c:v>
                </c:pt>
              </c:numCache>
            </c:numRef>
          </c:val>
          <c:extLst xmlns:c16r2="http://schemas.microsoft.com/office/drawing/2015/06/chart">
            <c:ext xmlns:c16="http://schemas.microsoft.com/office/drawing/2014/chart" uri="{C3380CC4-5D6E-409C-BE32-E72D297353CC}">
              <c16:uniqueId val="{00000002-D261-5C4E-8263-217F69549EDD}"/>
            </c:ext>
          </c:extLst>
        </c:ser>
        <c:dLbls>
          <c:showLegendKey val="0"/>
          <c:showVal val="1"/>
          <c:showCatName val="0"/>
          <c:showSerName val="0"/>
          <c:showPercent val="0"/>
          <c:showBubbleSize val="0"/>
        </c:dLbls>
        <c:gapWidth val="219"/>
        <c:overlap val="-27"/>
        <c:axId val="24574592"/>
        <c:axId val="24588672"/>
      </c:barChart>
      <c:catAx>
        <c:axId val="2457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endParaRPr lang="id-ID"/>
          </a:p>
        </c:txPr>
        <c:crossAx val="24588672"/>
        <c:crosses val="autoZero"/>
        <c:auto val="1"/>
        <c:lblAlgn val="ctr"/>
        <c:lblOffset val="100"/>
        <c:noMultiLvlLbl val="0"/>
      </c:catAx>
      <c:valAx>
        <c:axId val="24588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45745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12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noFill/>
    </a:ln>
    <a:effectLst/>
  </c:spPr>
  <c:txPr>
    <a:bodyPr/>
    <a:lstStyle/>
    <a:p>
      <a:pPr>
        <a:defRPr/>
      </a:pPr>
      <a:endParaRPr lang="id-ID"/>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Luas ( Ha ) </c:v>
                </c:pt>
              </c:strCache>
            </c:strRef>
          </c:tx>
          <c:spPr>
            <a:solidFill>
              <a:schemeClr val="accent1"/>
            </a:solidFill>
            <a:ln>
              <a:noFill/>
            </a:ln>
            <a:effectLst/>
          </c:spPr>
          <c:invertIfNegative val="0"/>
          <c:cat>
            <c:numRef>
              <c:f>Sheet1!$A$4:$A$21</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Sheet1!$E$4:$E$21</c:f>
              <c:numCache>
                <c:formatCode>General</c:formatCode>
                <c:ptCount val="18"/>
                <c:pt idx="0">
                  <c:v>415598</c:v>
                </c:pt>
                <c:pt idx="1">
                  <c:v>429300</c:v>
                </c:pt>
                <c:pt idx="2">
                  <c:v>430212</c:v>
                </c:pt>
                <c:pt idx="3">
                  <c:v>442333</c:v>
                </c:pt>
                <c:pt idx="4">
                  <c:v>438253</c:v>
                </c:pt>
                <c:pt idx="5">
                  <c:v>448857</c:v>
                </c:pt>
                <c:pt idx="6">
                  <c:v>444715</c:v>
                </c:pt>
                <c:pt idx="7">
                  <c:v>453292</c:v>
                </c:pt>
                <c:pt idx="8">
                  <c:v>456471</c:v>
                </c:pt>
                <c:pt idx="9">
                  <c:v>467316</c:v>
                </c:pt>
                <c:pt idx="10">
                  <c:v>470041</c:v>
                </c:pt>
                <c:pt idx="11">
                  <c:v>485191</c:v>
                </c:pt>
                <c:pt idx="12">
                  <c:v>493888</c:v>
                </c:pt>
                <c:pt idx="13">
                  <c:v>501378</c:v>
                </c:pt>
                <c:pt idx="14">
                  <c:v>510174</c:v>
                </c:pt>
                <c:pt idx="15">
                  <c:v>535694</c:v>
                </c:pt>
                <c:pt idx="16">
                  <c:v>542281</c:v>
                </c:pt>
                <c:pt idx="17">
                  <c:v>542750</c:v>
                </c:pt>
              </c:numCache>
            </c:numRef>
          </c:val>
          <c:extLst xmlns:c16r2="http://schemas.microsoft.com/office/drawing/2015/06/chart">
            <c:ext xmlns:c16="http://schemas.microsoft.com/office/drawing/2014/chart" uri="{C3380CC4-5D6E-409C-BE32-E72D297353CC}">
              <c16:uniqueId val="{00000000-BA60-4634-9A78-50150894212B}"/>
            </c:ext>
          </c:extLst>
        </c:ser>
        <c:dLbls>
          <c:showLegendKey val="0"/>
          <c:showVal val="0"/>
          <c:showCatName val="0"/>
          <c:showSerName val="0"/>
          <c:showPercent val="0"/>
          <c:showBubbleSize val="0"/>
        </c:dLbls>
        <c:gapWidth val="219"/>
        <c:axId val="28239360"/>
        <c:axId val="28240896"/>
      </c:barChart>
      <c:lineChart>
        <c:grouping val="standard"/>
        <c:varyColors val="0"/>
        <c:ser>
          <c:idx val="1"/>
          <c:order val="1"/>
          <c:tx>
            <c:strRef>
              <c:f>Sheet1!$F$2</c:f>
              <c:strCache>
                <c:ptCount val="1"/>
                <c:pt idx="0">
                  <c:v>Produksi (Ton)</c:v>
                </c:pt>
              </c:strCache>
            </c:strRef>
          </c:tx>
          <c:spPr>
            <a:ln w="28575" cap="rnd">
              <a:solidFill>
                <a:srgbClr val="F67031"/>
              </a:solidFill>
              <a:round/>
            </a:ln>
            <a:effectLst/>
          </c:spPr>
          <c:marker>
            <c:symbol val="none"/>
          </c:marker>
          <c:cat>
            <c:numRef>
              <c:f>Sheet1!$A$4:$A$21</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Sheet1!$I$4:$I$21</c:f>
              <c:numCache>
                <c:formatCode>General</c:formatCode>
                <c:ptCount val="18"/>
                <c:pt idx="0">
                  <c:v>59878</c:v>
                </c:pt>
                <c:pt idx="1">
                  <c:v>72685</c:v>
                </c:pt>
                <c:pt idx="2">
                  <c:v>79009</c:v>
                </c:pt>
                <c:pt idx="3">
                  <c:v>76471</c:v>
                </c:pt>
                <c:pt idx="4">
                  <c:v>73837</c:v>
                </c:pt>
                <c:pt idx="5">
                  <c:v>78350</c:v>
                </c:pt>
                <c:pt idx="6">
                  <c:v>61408</c:v>
                </c:pt>
                <c:pt idx="7">
                  <c:v>80404</c:v>
                </c:pt>
                <c:pt idx="8">
                  <c:v>70535</c:v>
                </c:pt>
                <c:pt idx="9">
                  <c:v>81988</c:v>
                </c:pt>
                <c:pt idx="10">
                  <c:v>98386</c:v>
                </c:pt>
                <c:pt idx="11">
                  <c:v>72207</c:v>
                </c:pt>
                <c:pt idx="12">
                  <c:v>99890</c:v>
                </c:pt>
                <c:pt idx="13">
                  <c:v>109694</c:v>
                </c:pt>
                <c:pt idx="14">
                  <c:v>122134</c:v>
                </c:pt>
                <c:pt idx="15">
                  <c:v>139641</c:v>
                </c:pt>
                <c:pt idx="16">
                  <c:v>139522</c:v>
                </c:pt>
                <c:pt idx="17">
                  <c:v>140056</c:v>
                </c:pt>
              </c:numCache>
            </c:numRef>
          </c:val>
          <c:smooth val="0"/>
          <c:extLst xmlns:c16r2="http://schemas.microsoft.com/office/drawing/2015/06/chart">
            <c:ext xmlns:c16="http://schemas.microsoft.com/office/drawing/2014/chart" uri="{C3380CC4-5D6E-409C-BE32-E72D297353CC}">
              <c16:uniqueId val="{00000001-BA60-4634-9A78-50150894212B}"/>
            </c:ext>
          </c:extLst>
        </c:ser>
        <c:dLbls>
          <c:showLegendKey val="0"/>
          <c:showVal val="0"/>
          <c:showCatName val="0"/>
          <c:showSerName val="0"/>
          <c:showPercent val="0"/>
          <c:showBubbleSize val="0"/>
        </c:dLbls>
        <c:marker val="1"/>
        <c:smooth val="0"/>
        <c:axId val="28244224"/>
        <c:axId val="28242688"/>
      </c:lineChart>
      <c:catAx>
        <c:axId val="28239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8240896"/>
        <c:crosses val="autoZero"/>
        <c:auto val="1"/>
        <c:lblAlgn val="ctr"/>
        <c:lblOffset val="100"/>
        <c:noMultiLvlLbl val="0"/>
      </c:catAx>
      <c:valAx>
        <c:axId val="28240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8239360"/>
        <c:crosses val="autoZero"/>
        <c:crossBetween val="between"/>
      </c:valAx>
      <c:valAx>
        <c:axId val="2824268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8244224"/>
        <c:crosses val="max"/>
        <c:crossBetween val="between"/>
      </c:valAx>
      <c:catAx>
        <c:axId val="28244224"/>
        <c:scaling>
          <c:orientation val="minMax"/>
        </c:scaling>
        <c:delete val="1"/>
        <c:axPos val="b"/>
        <c:numFmt formatCode="General" sourceLinked="1"/>
        <c:majorTickMark val="out"/>
        <c:minorTickMark val="none"/>
        <c:tickLblPos val="nextTo"/>
        <c:crossAx val="28242688"/>
        <c:crosses val="autoZero"/>
        <c:auto val="1"/>
        <c:lblAlgn val="ctr"/>
        <c:lblOffset val="100"/>
        <c:noMultiLvlLbl val="0"/>
      </c:catAx>
      <c:spPr>
        <a:noFill/>
        <a:ln>
          <a:noFill/>
        </a:ln>
        <a:effectLst/>
      </c:spPr>
    </c:plotArea>
    <c:legend>
      <c:legendPos val="b"/>
      <c:layout>
        <c:manualLayout>
          <c:xMode val="edge"/>
          <c:yMode val="edge"/>
          <c:x val="0.22701024506325274"/>
          <c:y val="0.89838181685622631"/>
          <c:w val="0.51939379518572493"/>
          <c:h val="7.3840405365995898E-2"/>
        </c:manualLayout>
      </c:layout>
      <c:overlay val="0"/>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noFill/>
    </a:ln>
    <a:effectLst/>
  </c:spPr>
  <c:txPr>
    <a:bodyPr/>
    <a:lstStyle/>
    <a:p>
      <a:pPr>
        <a:defRPr/>
      </a:pPr>
      <a:endParaRPr lang="id-ID"/>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Sheet1!$J$2</c:f>
              <c:strCache>
                <c:ptCount val="1"/>
                <c:pt idx="0">
                  <c:v>Ekspor</c:v>
                </c:pt>
              </c:strCache>
            </c:strRef>
          </c:tx>
          <c:spPr>
            <a:ln w="28575" cap="rnd">
              <a:solidFill>
                <a:schemeClr val="accent1"/>
              </a:solidFill>
              <a:round/>
            </a:ln>
            <a:effectLst/>
          </c:spPr>
          <c:marker>
            <c:symbol val="none"/>
          </c:marker>
          <c:cat>
            <c:numRef>
              <c:f>Sheet1!$A$4:$A$20</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Sheet1!$J$4:$J$20</c:f>
              <c:numCache>
                <c:formatCode>General</c:formatCode>
                <c:ptCount val="17"/>
                <c:pt idx="0">
                  <c:v>4655</c:v>
                </c:pt>
                <c:pt idx="1">
                  <c:v>6324</c:v>
                </c:pt>
                <c:pt idx="2">
                  <c:v>9399</c:v>
                </c:pt>
                <c:pt idx="3">
                  <c:v>15688</c:v>
                </c:pt>
                <c:pt idx="4">
                  <c:v>9060</c:v>
                </c:pt>
                <c:pt idx="5">
                  <c:v>7680</c:v>
                </c:pt>
                <c:pt idx="6">
                  <c:v>1127</c:v>
                </c:pt>
                <c:pt idx="7">
                  <c:v>14094</c:v>
                </c:pt>
                <c:pt idx="8">
                  <c:v>4251</c:v>
                </c:pt>
                <c:pt idx="9">
                  <c:v>5142</c:v>
                </c:pt>
                <c:pt idx="10">
                  <c:v>6008</c:v>
                </c:pt>
                <c:pt idx="11">
                  <c:v>5397</c:v>
                </c:pt>
                <c:pt idx="12">
                  <c:v>5941</c:v>
                </c:pt>
                <c:pt idx="13">
                  <c:v>5177</c:v>
                </c:pt>
                <c:pt idx="14">
                  <c:v>9136</c:v>
                </c:pt>
                <c:pt idx="15">
                  <c:v>12889</c:v>
                </c:pt>
                <c:pt idx="16">
                  <c:v>8477</c:v>
                </c:pt>
              </c:numCache>
            </c:numRef>
          </c:val>
          <c:smooth val="0"/>
          <c:extLst xmlns:c16r2="http://schemas.microsoft.com/office/drawing/2015/06/chart">
            <c:ext xmlns:c16="http://schemas.microsoft.com/office/drawing/2014/chart" uri="{C3380CC4-5D6E-409C-BE32-E72D297353CC}">
              <c16:uniqueId val="{00000000-A2A5-4C16-92ED-2422145A9EBE}"/>
            </c:ext>
          </c:extLst>
        </c:ser>
        <c:ser>
          <c:idx val="1"/>
          <c:order val="1"/>
          <c:tx>
            <c:strRef>
              <c:f>Sheet1!$L$2</c:f>
              <c:strCache>
                <c:ptCount val="1"/>
                <c:pt idx="0">
                  <c:v>Impor</c:v>
                </c:pt>
              </c:strCache>
            </c:strRef>
          </c:tx>
          <c:spPr>
            <a:ln w="28575" cap="rnd">
              <a:solidFill>
                <a:schemeClr val="bg2">
                  <a:lumMod val="50000"/>
                </a:schemeClr>
              </a:solidFill>
              <a:round/>
            </a:ln>
            <a:effectLst/>
          </c:spPr>
          <c:marker>
            <c:symbol val="none"/>
          </c:marker>
          <c:cat>
            <c:numRef>
              <c:f>Sheet1!$A$4:$A$20</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Sheet1!$L$4:$L$20</c:f>
              <c:numCache>
                <c:formatCode>General</c:formatCode>
                <c:ptCount val="17"/>
                <c:pt idx="0">
                  <c:v>20873</c:v>
                </c:pt>
                <c:pt idx="1">
                  <c:v>16899</c:v>
                </c:pt>
                <c:pt idx="2">
                  <c:v>796</c:v>
                </c:pt>
                <c:pt idx="3">
                  <c:v>172</c:v>
                </c:pt>
                <c:pt idx="4">
                  <c:v>9</c:v>
                </c:pt>
                <c:pt idx="5">
                  <c:v>1</c:v>
                </c:pt>
                <c:pt idx="6">
                  <c:v>1</c:v>
                </c:pt>
                <c:pt idx="9">
                  <c:v>31</c:v>
                </c:pt>
                <c:pt idx="10">
                  <c:v>277</c:v>
                </c:pt>
                <c:pt idx="11">
                  <c:v>14979</c:v>
                </c:pt>
                <c:pt idx="12">
                  <c:v>7164</c:v>
                </c:pt>
                <c:pt idx="13">
                  <c:v>308</c:v>
                </c:pt>
                <c:pt idx="15">
                  <c:v>11</c:v>
                </c:pt>
                <c:pt idx="16">
                  <c:v>6571</c:v>
                </c:pt>
              </c:numCache>
            </c:numRef>
          </c:val>
          <c:smooth val="0"/>
          <c:extLst xmlns:c16r2="http://schemas.microsoft.com/office/drawing/2015/06/chart">
            <c:ext xmlns:c16="http://schemas.microsoft.com/office/drawing/2014/chart" uri="{C3380CC4-5D6E-409C-BE32-E72D297353CC}">
              <c16:uniqueId val="{00000001-A2A5-4C16-92ED-2422145A9EBE}"/>
            </c:ext>
          </c:extLst>
        </c:ser>
        <c:dLbls>
          <c:showLegendKey val="0"/>
          <c:showVal val="0"/>
          <c:showCatName val="0"/>
          <c:showSerName val="0"/>
          <c:showPercent val="0"/>
          <c:showBubbleSize val="0"/>
        </c:dLbls>
        <c:marker val="1"/>
        <c:smooth val="0"/>
        <c:axId val="28261760"/>
        <c:axId val="28267648"/>
      </c:lineChart>
      <c:dateAx>
        <c:axId val="2826176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8267648"/>
        <c:crosses val="autoZero"/>
        <c:auto val="0"/>
        <c:lblOffset val="100"/>
        <c:baseTimeUnit val="days"/>
      </c:dateAx>
      <c:valAx>
        <c:axId val="28267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282617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noFill/>
    </a:ln>
    <a:effectLst/>
  </c:spPr>
  <c:txPr>
    <a:bodyPr/>
    <a:lstStyle/>
    <a:p>
      <a:pPr>
        <a:defRPr/>
      </a:pPr>
      <a:endParaRPr lang="id-ID"/>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'[Hulu Tembakau.xlsx]Sheet1'!$J$1</c:f>
              <c:strCache>
                <c:ptCount val="1"/>
                <c:pt idx="0">
                  <c:v>Ekspor</c:v>
                </c:pt>
              </c:strCache>
            </c:strRef>
          </c:tx>
          <c:spPr>
            <a:solidFill>
              <a:schemeClr val="accent1"/>
            </a:solidFill>
            <a:ln>
              <a:noFill/>
            </a:ln>
            <a:effectLst/>
          </c:spPr>
          <c:invertIfNegative val="0"/>
          <c:cat>
            <c:numRef>
              <c:f>'[Hulu Tembakau.xlsx]Sheet1'!$A$3:$A$19</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'[Hulu Tembakau.xlsx]Sheet1'!$J$3:$J$19</c:f>
              <c:numCache>
                <c:formatCode>#,##0</c:formatCode>
                <c:ptCount val="17"/>
                <c:pt idx="0">
                  <c:v>35957</c:v>
                </c:pt>
                <c:pt idx="1">
                  <c:v>43030</c:v>
                </c:pt>
                <c:pt idx="2">
                  <c:v>42686</c:v>
                </c:pt>
                <c:pt idx="3">
                  <c:v>40638</c:v>
                </c:pt>
                <c:pt idx="4">
                  <c:v>46463</c:v>
                </c:pt>
                <c:pt idx="5">
                  <c:v>53729</c:v>
                </c:pt>
                <c:pt idx="6">
                  <c:v>53729</c:v>
                </c:pt>
                <c:pt idx="7">
                  <c:v>46834</c:v>
                </c:pt>
                <c:pt idx="8">
                  <c:v>50269</c:v>
                </c:pt>
                <c:pt idx="9">
                  <c:v>52515</c:v>
                </c:pt>
                <c:pt idx="10">
                  <c:v>57408</c:v>
                </c:pt>
                <c:pt idx="11">
                  <c:v>38905</c:v>
                </c:pt>
                <c:pt idx="12">
                  <c:v>37110</c:v>
                </c:pt>
                <c:pt idx="13">
                  <c:v>41765</c:v>
                </c:pt>
                <c:pt idx="14">
                  <c:v>35009</c:v>
                </c:pt>
                <c:pt idx="15">
                  <c:v>30675</c:v>
                </c:pt>
                <c:pt idx="16">
                  <c:v>21933</c:v>
                </c:pt>
              </c:numCache>
            </c:numRef>
          </c:val>
          <c:extLst xmlns:c16r2="http://schemas.microsoft.com/office/drawing/2015/06/chart">
            <c:ext xmlns:c16="http://schemas.microsoft.com/office/drawing/2014/chart" uri="{C3380CC4-5D6E-409C-BE32-E72D297353CC}">
              <c16:uniqueId val="{00000000-4314-427B-AB40-3C5F2A426538}"/>
            </c:ext>
          </c:extLst>
        </c:ser>
        <c:ser>
          <c:idx val="1"/>
          <c:order val="1"/>
          <c:tx>
            <c:strRef>
              <c:f>'[Hulu Tembakau.xlsx]Sheet1'!$L$1</c:f>
              <c:strCache>
                <c:ptCount val="1"/>
                <c:pt idx="0">
                  <c:v>Impor</c:v>
                </c:pt>
              </c:strCache>
            </c:strRef>
          </c:tx>
          <c:spPr>
            <a:solidFill>
              <a:srgbClr val="00B0F0"/>
            </a:solidFill>
            <a:ln>
              <a:noFill/>
            </a:ln>
            <a:effectLst/>
          </c:spPr>
          <c:invertIfNegative val="0"/>
          <c:cat>
            <c:numRef>
              <c:f>'[Hulu Tembakau.xlsx]Sheet1'!$A$3:$A$19</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'[Hulu Tembakau.xlsx]Sheet1'!$L$3:$L$19</c:f>
              <c:numCache>
                <c:formatCode>#,##0</c:formatCode>
                <c:ptCount val="17"/>
                <c:pt idx="0">
                  <c:v>34248</c:v>
                </c:pt>
                <c:pt idx="1">
                  <c:v>44346</c:v>
                </c:pt>
                <c:pt idx="2">
                  <c:v>33289</c:v>
                </c:pt>
                <c:pt idx="3">
                  <c:v>29579</c:v>
                </c:pt>
                <c:pt idx="4">
                  <c:v>35171</c:v>
                </c:pt>
                <c:pt idx="5">
                  <c:v>48142</c:v>
                </c:pt>
                <c:pt idx="6">
                  <c:v>54514</c:v>
                </c:pt>
                <c:pt idx="7">
                  <c:v>69742</c:v>
                </c:pt>
                <c:pt idx="8">
                  <c:v>77302</c:v>
                </c:pt>
                <c:pt idx="9">
                  <c:v>53199</c:v>
                </c:pt>
                <c:pt idx="10">
                  <c:v>65685</c:v>
                </c:pt>
                <c:pt idx="11">
                  <c:v>106570</c:v>
                </c:pt>
                <c:pt idx="12">
                  <c:v>137426</c:v>
                </c:pt>
                <c:pt idx="13">
                  <c:v>121218</c:v>
                </c:pt>
                <c:pt idx="14">
                  <c:v>95732</c:v>
                </c:pt>
                <c:pt idx="15">
                  <c:v>75353</c:v>
                </c:pt>
                <c:pt idx="16">
                  <c:v>52482</c:v>
                </c:pt>
              </c:numCache>
            </c:numRef>
          </c:val>
          <c:extLst xmlns:c16r2="http://schemas.microsoft.com/office/drawing/2015/06/chart">
            <c:ext xmlns:c16="http://schemas.microsoft.com/office/drawing/2014/chart" uri="{C3380CC4-5D6E-409C-BE32-E72D297353CC}">
              <c16:uniqueId val="{00000001-4314-427B-AB40-3C5F2A426538}"/>
            </c:ext>
          </c:extLst>
        </c:ser>
        <c:dLbls>
          <c:showLegendKey val="0"/>
          <c:showVal val="0"/>
          <c:showCatName val="0"/>
          <c:showSerName val="0"/>
          <c:showPercent val="0"/>
          <c:showBubbleSize val="0"/>
        </c:dLbls>
        <c:gapWidth val="219"/>
        <c:overlap val="-27"/>
        <c:axId val="66999808"/>
        <c:axId val="67001344"/>
      </c:barChart>
      <c:catAx>
        <c:axId val="66999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67001344"/>
        <c:crosses val="autoZero"/>
        <c:auto val="1"/>
        <c:lblAlgn val="ctr"/>
        <c:lblOffset val="100"/>
        <c:noMultiLvlLbl val="0"/>
      </c:catAx>
      <c:valAx>
        <c:axId val="670013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669998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noFill/>
    </a:ln>
    <a:effectLst/>
  </c:spPr>
  <c:txPr>
    <a:bodyPr/>
    <a:lstStyle/>
    <a:p>
      <a:pPr>
        <a:defRPr/>
      </a:pPr>
      <a:endParaRPr lang="id-ID"/>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'[Hulu Tembakau.xlsx]Luas Lahan vs Produksi'!$C$2</c:f>
              <c:strCache>
                <c:ptCount val="1"/>
                <c:pt idx="0">
                  <c:v>Luas Lahan</c:v>
                </c:pt>
              </c:strCache>
            </c:strRef>
          </c:tx>
          <c:spPr>
            <a:solidFill>
              <a:schemeClr val="accent1"/>
            </a:solidFill>
            <a:ln>
              <a:noFill/>
            </a:ln>
            <a:effectLst/>
          </c:spPr>
          <c:invertIfNegative val="0"/>
          <c:cat>
            <c:numRef>
              <c:f>'[Hulu Tembakau.xlsx]Luas Lahan vs Produksi'!$B$3:$B$20</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'[Hulu Tembakau.xlsx]Luas Lahan vs Produksi'!$C$3:$C$20</c:f>
              <c:numCache>
                <c:formatCode>#,##0</c:formatCode>
                <c:ptCount val="18"/>
                <c:pt idx="0">
                  <c:v>239737</c:v>
                </c:pt>
                <c:pt idx="1">
                  <c:v>260738</c:v>
                </c:pt>
                <c:pt idx="2">
                  <c:v>256081</c:v>
                </c:pt>
                <c:pt idx="3">
                  <c:v>256801</c:v>
                </c:pt>
                <c:pt idx="4">
                  <c:v>200973</c:v>
                </c:pt>
                <c:pt idx="5">
                  <c:v>198212</c:v>
                </c:pt>
                <c:pt idx="6">
                  <c:v>172234</c:v>
                </c:pt>
                <c:pt idx="7">
                  <c:v>198054</c:v>
                </c:pt>
                <c:pt idx="8">
                  <c:v>196627</c:v>
                </c:pt>
                <c:pt idx="9">
                  <c:v>204450</c:v>
                </c:pt>
                <c:pt idx="10">
                  <c:v>216271</c:v>
                </c:pt>
                <c:pt idx="11">
                  <c:v>228770</c:v>
                </c:pt>
                <c:pt idx="12">
                  <c:v>270290</c:v>
                </c:pt>
                <c:pt idx="13">
                  <c:v>192809</c:v>
                </c:pt>
                <c:pt idx="14">
                  <c:v>215865</c:v>
                </c:pt>
                <c:pt idx="15">
                  <c:v>209095</c:v>
                </c:pt>
                <c:pt idx="16">
                  <c:v>206337</c:v>
                </c:pt>
                <c:pt idx="17">
                  <c:v>206514</c:v>
                </c:pt>
              </c:numCache>
            </c:numRef>
          </c:val>
          <c:extLst xmlns:c16r2="http://schemas.microsoft.com/office/drawing/2015/06/chart">
            <c:ext xmlns:c16="http://schemas.microsoft.com/office/drawing/2014/chart" uri="{C3380CC4-5D6E-409C-BE32-E72D297353CC}">
              <c16:uniqueId val="{00000000-4F63-464B-B729-38077B26F0A3}"/>
            </c:ext>
          </c:extLst>
        </c:ser>
        <c:ser>
          <c:idx val="1"/>
          <c:order val="1"/>
          <c:tx>
            <c:strRef>
              <c:f>'[Hulu Tembakau.xlsx]Luas Lahan vs Produksi'!$D$2</c:f>
              <c:strCache>
                <c:ptCount val="1"/>
                <c:pt idx="0">
                  <c:v>Produksi</c:v>
                </c:pt>
              </c:strCache>
            </c:strRef>
          </c:tx>
          <c:spPr>
            <a:solidFill>
              <a:srgbClr val="00B0F0"/>
            </a:solidFill>
            <a:ln>
              <a:noFill/>
            </a:ln>
            <a:effectLst/>
          </c:spPr>
          <c:invertIfNegative val="0"/>
          <c:cat>
            <c:numRef>
              <c:f>'[Hulu Tembakau.xlsx]Luas Lahan vs Produksi'!$B$3:$B$20</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'[Hulu Tembakau.xlsx]Luas Lahan vs Produksi'!$D$3:$D$20</c:f>
              <c:numCache>
                <c:formatCode>#,##0</c:formatCode>
                <c:ptCount val="18"/>
                <c:pt idx="0">
                  <c:v>204329</c:v>
                </c:pt>
                <c:pt idx="1">
                  <c:v>199103</c:v>
                </c:pt>
                <c:pt idx="2">
                  <c:v>192082</c:v>
                </c:pt>
                <c:pt idx="3">
                  <c:v>200875</c:v>
                </c:pt>
                <c:pt idx="4">
                  <c:v>165108</c:v>
                </c:pt>
                <c:pt idx="5">
                  <c:v>153470</c:v>
                </c:pt>
                <c:pt idx="6">
                  <c:v>146265</c:v>
                </c:pt>
                <c:pt idx="7">
                  <c:v>164851</c:v>
                </c:pt>
                <c:pt idx="8">
                  <c:v>168037</c:v>
                </c:pt>
                <c:pt idx="9">
                  <c:v>176510</c:v>
                </c:pt>
                <c:pt idx="10">
                  <c:v>135678</c:v>
                </c:pt>
                <c:pt idx="11">
                  <c:v>214524</c:v>
                </c:pt>
                <c:pt idx="12">
                  <c:v>260818</c:v>
                </c:pt>
                <c:pt idx="13">
                  <c:v>164447</c:v>
                </c:pt>
                <c:pt idx="14">
                  <c:v>198301</c:v>
                </c:pt>
                <c:pt idx="15">
                  <c:v>193790</c:v>
                </c:pt>
                <c:pt idx="16">
                  <c:v>196154</c:v>
                </c:pt>
                <c:pt idx="17">
                  <c:v>198296</c:v>
                </c:pt>
              </c:numCache>
            </c:numRef>
          </c:val>
          <c:extLst xmlns:c16r2="http://schemas.microsoft.com/office/drawing/2015/06/chart">
            <c:ext xmlns:c16="http://schemas.microsoft.com/office/drawing/2014/chart" uri="{C3380CC4-5D6E-409C-BE32-E72D297353CC}">
              <c16:uniqueId val="{00000001-4F63-464B-B729-38077B26F0A3}"/>
            </c:ext>
          </c:extLst>
        </c:ser>
        <c:dLbls>
          <c:showLegendKey val="0"/>
          <c:showVal val="0"/>
          <c:showCatName val="0"/>
          <c:showSerName val="0"/>
          <c:showPercent val="0"/>
          <c:showBubbleSize val="0"/>
        </c:dLbls>
        <c:gapWidth val="219"/>
        <c:overlap val="-27"/>
        <c:axId val="68030848"/>
        <c:axId val="68032384"/>
      </c:barChart>
      <c:catAx>
        <c:axId val="68030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68032384"/>
        <c:crosses val="autoZero"/>
        <c:auto val="1"/>
        <c:lblAlgn val="ctr"/>
        <c:lblOffset val="100"/>
        <c:noMultiLvlLbl val="0"/>
      </c:catAx>
      <c:valAx>
        <c:axId val="68032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crossAx val="680308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noFill/>
    </a:ln>
    <a:effectLst/>
  </c:spPr>
  <c:txPr>
    <a:bodyPr/>
    <a:lstStyle/>
    <a:p>
      <a:pPr>
        <a:defRPr/>
      </a:pPr>
      <a:endParaRPr lang="id-ID"/>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683096524025295"/>
          <c:y val="8.4242036532758191E-2"/>
          <c:w val="0.73336532840195956"/>
          <c:h val="0.5831766930348361"/>
        </c:manualLayout>
      </c:layout>
      <c:barChart>
        <c:barDir val="col"/>
        <c:grouping val="clustered"/>
        <c:varyColors val="0"/>
        <c:ser>
          <c:idx val="0"/>
          <c:order val="0"/>
          <c:tx>
            <c:strRef>
              <c:f>Sheet1!$C$1</c:f>
              <c:strCache>
                <c:ptCount val="1"/>
                <c:pt idx="0">
                  <c:v>Total Production</c:v>
                </c:pt>
              </c:strCache>
            </c:strRef>
          </c:tx>
          <c:spPr>
            <a:solidFill>
              <a:schemeClr val="accent1"/>
            </a:solidFill>
            <a:ln>
              <a:noFill/>
            </a:ln>
            <a:effectLst/>
          </c:spPr>
          <c:invertIfNegative val="0"/>
          <c:cat>
            <c:numRef>
              <c:f>Sheet1!$B$2:$B$13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Sheet1!$C$2:$C$13</c:f>
              <c:numCache>
                <c:formatCode>General</c:formatCode>
                <c:ptCount val="12"/>
                <c:pt idx="0">
                  <c:v>222.7</c:v>
                </c:pt>
                <c:pt idx="1">
                  <c:v>217.1</c:v>
                </c:pt>
                <c:pt idx="2">
                  <c:v>236.8</c:v>
                </c:pt>
                <c:pt idx="3">
                  <c:v>265.60000000000002</c:v>
                </c:pt>
                <c:pt idx="4">
                  <c:v>280.89999999999981</c:v>
                </c:pt>
                <c:pt idx="5">
                  <c:v>292.3</c:v>
                </c:pt>
                <c:pt idx="6">
                  <c:v>317.8</c:v>
                </c:pt>
                <c:pt idx="7">
                  <c:v>325.8</c:v>
                </c:pt>
                <c:pt idx="8">
                  <c:v>345.9</c:v>
                </c:pt>
                <c:pt idx="9">
                  <c:v>344.5</c:v>
                </c:pt>
                <c:pt idx="10">
                  <c:v>348.1</c:v>
                </c:pt>
                <c:pt idx="11">
                  <c:v>341.7</c:v>
                </c:pt>
              </c:numCache>
            </c:numRef>
          </c:val>
          <c:extLst xmlns:c16r2="http://schemas.microsoft.com/office/drawing/2015/06/chart">
            <c:ext xmlns:c16="http://schemas.microsoft.com/office/drawing/2014/chart" uri="{C3380CC4-5D6E-409C-BE32-E72D297353CC}">
              <c16:uniqueId val="{00000000-4460-4B5D-B4D1-131F32F9FFEE}"/>
            </c:ext>
          </c:extLst>
        </c:ser>
        <c:ser>
          <c:idx val="1"/>
          <c:order val="1"/>
          <c:tx>
            <c:strRef>
              <c:f>Sheet1!$D$1</c:f>
              <c:strCache>
                <c:ptCount val="1"/>
                <c:pt idx="0">
                  <c:v>Total sales</c:v>
                </c:pt>
              </c:strCache>
            </c:strRef>
          </c:tx>
          <c:spPr>
            <a:solidFill>
              <a:schemeClr val="accent2"/>
            </a:solidFill>
            <a:ln>
              <a:noFill/>
            </a:ln>
            <a:effectLst/>
          </c:spPr>
          <c:invertIfNegative val="0"/>
          <c:cat>
            <c:numRef>
              <c:f>Sheet1!$B$2:$B$13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Sheet1!$D$2:$D$13</c:f>
              <c:numCache>
                <c:formatCode>General</c:formatCode>
                <c:ptCount val="12"/>
                <c:pt idx="0">
                  <c:v>217</c:v>
                </c:pt>
                <c:pt idx="1">
                  <c:v>229</c:v>
                </c:pt>
                <c:pt idx="2">
                  <c:v>238</c:v>
                </c:pt>
                <c:pt idx="3">
                  <c:v>247</c:v>
                </c:pt>
                <c:pt idx="4">
                  <c:v>251</c:v>
                </c:pt>
                <c:pt idx="5">
                  <c:v>255</c:v>
                </c:pt>
                <c:pt idx="6">
                  <c:v>280</c:v>
                </c:pt>
                <c:pt idx="7">
                  <c:v>302</c:v>
                </c:pt>
                <c:pt idx="8">
                  <c:v>308</c:v>
                </c:pt>
                <c:pt idx="9">
                  <c:v>314.5</c:v>
                </c:pt>
                <c:pt idx="10">
                  <c:v>313.8</c:v>
                </c:pt>
                <c:pt idx="11">
                  <c:v>315.60000000000002</c:v>
                </c:pt>
              </c:numCache>
            </c:numRef>
          </c:val>
          <c:extLst xmlns:c16r2="http://schemas.microsoft.com/office/drawing/2015/06/chart">
            <c:ext xmlns:c16="http://schemas.microsoft.com/office/drawing/2014/chart" uri="{C3380CC4-5D6E-409C-BE32-E72D297353CC}">
              <c16:uniqueId val="{00000001-4460-4B5D-B4D1-131F32F9FFEE}"/>
            </c:ext>
          </c:extLst>
        </c:ser>
        <c:ser>
          <c:idx val="2"/>
          <c:order val="2"/>
          <c:tx>
            <c:strRef>
              <c:f>Sheet1!$E$1</c:f>
              <c:strCache>
                <c:ptCount val="1"/>
                <c:pt idx="0">
                  <c:v>Selisih (Prod-sales)</c:v>
                </c:pt>
              </c:strCache>
            </c:strRef>
          </c:tx>
          <c:spPr>
            <a:solidFill>
              <a:schemeClr val="accent3"/>
            </a:solidFill>
            <a:ln>
              <a:noFill/>
            </a:ln>
            <a:effectLst/>
          </c:spPr>
          <c:invertIfNegative val="0"/>
          <c:cat>
            <c:numRef>
              <c:f>Sheet1!$B$2:$B$13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Sheet1!$E$2:$E$13</c:f>
              <c:numCache>
                <c:formatCode>General</c:formatCode>
                <c:ptCount val="12"/>
                <c:pt idx="0">
                  <c:v>-5.6999999999999886</c:v>
                </c:pt>
                <c:pt idx="1">
                  <c:v>-11.900000000000009</c:v>
                </c:pt>
                <c:pt idx="2">
                  <c:v>-1.1999999999999886</c:v>
                </c:pt>
                <c:pt idx="3">
                  <c:v>18.60000000000003</c:v>
                </c:pt>
                <c:pt idx="4">
                  <c:v>29.899999999999981</c:v>
                </c:pt>
                <c:pt idx="5">
                  <c:v>37.300000000000004</c:v>
                </c:pt>
                <c:pt idx="6">
                  <c:v>37.800000000000004</c:v>
                </c:pt>
                <c:pt idx="7">
                  <c:v>23.800000000000011</c:v>
                </c:pt>
                <c:pt idx="8">
                  <c:v>37.899999999999991</c:v>
                </c:pt>
                <c:pt idx="9">
                  <c:v>30</c:v>
                </c:pt>
                <c:pt idx="10">
                  <c:v>34.300000000000004</c:v>
                </c:pt>
                <c:pt idx="11">
                  <c:v>26.099999999999969</c:v>
                </c:pt>
              </c:numCache>
            </c:numRef>
          </c:val>
          <c:extLst xmlns:c16r2="http://schemas.microsoft.com/office/drawing/2015/06/chart">
            <c:ext xmlns:c16="http://schemas.microsoft.com/office/drawing/2014/chart" uri="{C3380CC4-5D6E-409C-BE32-E72D297353CC}">
              <c16:uniqueId val="{00000002-4460-4B5D-B4D1-131F32F9FFEE}"/>
            </c:ext>
          </c:extLst>
        </c:ser>
        <c:dLbls>
          <c:showLegendKey val="0"/>
          <c:showVal val="0"/>
          <c:showCatName val="0"/>
          <c:showSerName val="0"/>
          <c:showPercent val="0"/>
          <c:showBubbleSize val="0"/>
        </c:dLbls>
        <c:gapWidth val="150"/>
        <c:axId val="29436928"/>
        <c:axId val="29455104"/>
      </c:barChart>
      <c:lineChart>
        <c:grouping val="standard"/>
        <c:varyColors val="0"/>
        <c:ser>
          <c:idx val="3"/>
          <c:order val="3"/>
          <c:tx>
            <c:strRef>
              <c:f>Sheet1!$F$1</c:f>
              <c:strCache>
                <c:ptCount val="1"/>
                <c:pt idx="0">
                  <c:v>growth production </c:v>
                </c:pt>
              </c:strCache>
            </c:strRef>
          </c:tx>
          <c:spPr>
            <a:ln w="28575" cap="rnd">
              <a:solidFill>
                <a:srgbClr val="963334"/>
              </a:solidFill>
              <a:round/>
            </a:ln>
            <a:effectLst/>
          </c:spPr>
          <c:marker>
            <c:symbol val="none"/>
          </c:marker>
          <c:cat>
            <c:numRef>
              <c:f>Sheet1!$B$2:$B$13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Sheet1!$F$2:$F$13</c:f>
              <c:numCache>
                <c:formatCode>0.00</c:formatCode>
                <c:ptCount val="12"/>
                <c:pt idx="0" formatCode="General">
                  <c:v>0</c:v>
                </c:pt>
                <c:pt idx="1">
                  <c:v>-2.5145936237090227</c:v>
                </c:pt>
                <c:pt idx="2">
                  <c:v>9.0741593735605779</c:v>
                </c:pt>
                <c:pt idx="3">
                  <c:v>12.162162162162168</c:v>
                </c:pt>
                <c:pt idx="4">
                  <c:v>5.7605421686746814</c:v>
                </c:pt>
                <c:pt idx="5">
                  <c:v>4.0583837664649467</c:v>
                </c:pt>
                <c:pt idx="6">
                  <c:v>8.7239137872049159</c:v>
                </c:pt>
                <c:pt idx="7">
                  <c:v>2.5173064820641908</c:v>
                </c:pt>
                <c:pt idx="8">
                  <c:v>6.1694290976058825</c:v>
                </c:pt>
                <c:pt idx="9">
                  <c:v>-0.40474125469788291</c:v>
                </c:pt>
                <c:pt idx="10">
                  <c:v>1.0449927431059565</c:v>
                </c:pt>
                <c:pt idx="11">
                  <c:v>-1.8385521401896101</c:v>
                </c:pt>
              </c:numCache>
            </c:numRef>
          </c:val>
          <c:smooth val="0"/>
          <c:extLst xmlns:c16r2="http://schemas.microsoft.com/office/drawing/2015/06/chart">
            <c:ext xmlns:c16="http://schemas.microsoft.com/office/drawing/2014/chart" uri="{C3380CC4-5D6E-409C-BE32-E72D297353CC}">
              <c16:uniqueId val="{00000003-4460-4B5D-B4D1-131F32F9FFEE}"/>
            </c:ext>
          </c:extLst>
        </c:ser>
        <c:ser>
          <c:idx val="4"/>
          <c:order val="4"/>
          <c:tx>
            <c:strRef>
              <c:f>Sheet1!$G$1</c:f>
              <c:strCache>
                <c:ptCount val="1"/>
                <c:pt idx="0">
                  <c:v>growth sales</c:v>
                </c:pt>
              </c:strCache>
            </c:strRef>
          </c:tx>
          <c:spPr>
            <a:ln w="28575" cap="rnd">
              <a:solidFill>
                <a:schemeClr val="accent5"/>
              </a:solidFill>
              <a:round/>
            </a:ln>
            <a:effectLst/>
          </c:spPr>
          <c:marker>
            <c:symbol val="none"/>
          </c:marker>
          <c:cat>
            <c:numRef>
              <c:f>Sheet1!$B$2:$B$13</c:f>
              <c:numCache>
                <c:formatCode>General</c:formatCode>
                <c:ptCount val="12"/>
                <c:pt idx="0">
                  <c:v>2005</c:v>
                </c:pt>
                <c:pt idx="1">
                  <c:v>2006</c:v>
                </c:pt>
                <c:pt idx="2">
                  <c:v>2007</c:v>
                </c:pt>
                <c:pt idx="3">
                  <c:v>2008</c:v>
                </c:pt>
                <c:pt idx="4">
                  <c:v>2009</c:v>
                </c:pt>
                <c:pt idx="5">
                  <c:v>2010</c:v>
                </c:pt>
                <c:pt idx="6">
                  <c:v>2011</c:v>
                </c:pt>
                <c:pt idx="7">
                  <c:v>2012</c:v>
                </c:pt>
                <c:pt idx="8">
                  <c:v>2013</c:v>
                </c:pt>
                <c:pt idx="9">
                  <c:v>2014</c:v>
                </c:pt>
                <c:pt idx="10">
                  <c:v>2015</c:v>
                </c:pt>
                <c:pt idx="11">
                  <c:v>2016</c:v>
                </c:pt>
              </c:numCache>
            </c:numRef>
          </c:cat>
          <c:val>
            <c:numRef>
              <c:f>Sheet1!$G$2:$G$13</c:f>
              <c:numCache>
                <c:formatCode>0.00</c:formatCode>
                <c:ptCount val="12"/>
                <c:pt idx="0">
                  <c:v>0</c:v>
                </c:pt>
                <c:pt idx="1">
                  <c:v>5.5299539170506886</c:v>
                </c:pt>
                <c:pt idx="2">
                  <c:v>3.9301310043668138</c:v>
                </c:pt>
                <c:pt idx="3">
                  <c:v>3.781512605042018</c:v>
                </c:pt>
                <c:pt idx="4">
                  <c:v>1.619433198380567</c:v>
                </c:pt>
                <c:pt idx="5">
                  <c:v>1.593625498007966</c:v>
                </c:pt>
                <c:pt idx="6">
                  <c:v>9.8039215686274517</c:v>
                </c:pt>
                <c:pt idx="7">
                  <c:v>7.8571428571428497</c:v>
                </c:pt>
                <c:pt idx="8">
                  <c:v>1.9867549668874185</c:v>
                </c:pt>
                <c:pt idx="9">
                  <c:v>2.11038961038961</c:v>
                </c:pt>
                <c:pt idx="10">
                  <c:v>-0.22257551669315992</c:v>
                </c:pt>
                <c:pt idx="11">
                  <c:v>0.57361376673040498</c:v>
                </c:pt>
              </c:numCache>
            </c:numRef>
          </c:val>
          <c:smooth val="0"/>
          <c:extLst xmlns:c16r2="http://schemas.microsoft.com/office/drawing/2015/06/chart">
            <c:ext xmlns:c16="http://schemas.microsoft.com/office/drawing/2014/chart" uri="{C3380CC4-5D6E-409C-BE32-E72D297353CC}">
              <c16:uniqueId val="{00000004-4460-4B5D-B4D1-131F32F9FFEE}"/>
            </c:ext>
          </c:extLst>
        </c:ser>
        <c:dLbls>
          <c:showLegendKey val="0"/>
          <c:showVal val="0"/>
          <c:showCatName val="0"/>
          <c:showSerName val="0"/>
          <c:showPercent val="0"/>
          <c:showBubbleSize val="0"/>
        </c:dLbls>
        <c:marker val="1"/>
        <c:smooth val="0"/>
        <c:axId val="29459200"/>
        <c:axId val="29457024"/>
      </c:lineChart>
      <c:catAx>
        <c:axId val="2943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ID" sz="1400" b="0" i="0" u="none" strike="noStrike" kern="1200" baseline="0">
                <a:solidFill>
                  <a:schemeClr val="tx1">
                    <a:lumMod val="65000"/>
                    <a:lumOff val="35000"/>
                  </a:schemeClr>
                </a:solidFill>
                <a:latin typeface="+mn-lt"/>
                <a:ea typeface="+mn-ea"/>
                <a:cs typeface="+mn-cs"/>
              </a:defRPr>
            </a:pPr>
            <a:endParaRPr lang="id-ID"/>
          </a:p>
        </c:txPr>
        <c:crossAx val="29455104"/>
        <c:crosses val="autoZero"/>
        <c:auto val="1"/>
        <c:lblAlgn val="ctr"/>
        <c:lblOffset val="100"/>
        <c:noMultiLvlLbl val="0"/>
      </c:catAx>
      <c:valAx>
        <c:axId val="29455104"/>
        <c:scaling>
          <c:orientation val="minMax"/>
        </c:scaling>
        <c:delete val="0"/>
        <c:axPos val="l"/>
        <c:title>
          <c:tx>
            <c:rich>
              <a:bodyPr/>
              <a:lstStyle/>
              <a:p>
                <a:pPr>
                  <a:defRPr lang="en-US"/>
                </a:pPr>
                <a:r>
                  <a:rPr lang="en-US" sz="900" b="0"/>
                  <a:t>Miliar Batang</a:t>
                </a:r>
                <a:endParaRPr lang="id-ID" sz="900" b="0"/>
              </a:p>
            </c:rich>
          </c:tx>
          <c:layout>
            <c:manualLayout>
              <c:xMode val="edge"/>
              <c:yMode val="edge"/>
              <c:x val="0.13720529146490343"/>
              <c:y val="0.14743565996942129"/>
            </c:manualLayout>
          </c:layout>
          <c:overlay val="0"/>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ID" sz="1100" b="0" i="0" u="none" strike="noStrike" kern="1200" baseline="0">
                <a:solidFill>
                  <a:schemeClr val="tx1">
                    <a:lumMod val="65000"/>
                    <a:lumOff val="35000"/>
                  </a:schemeClr>
                </a:solidFill>
                <a:latin typeface="+mn-lt"/>
                <a:ea typeface="+mn-ea"/>
                <a:cs typeface="+mn-cs"/>
              </a:defRPr>
            </a:pPr>
            <a:endParaRPr lang="id-ID"/>
          </a:p>
        </c:txPr>
        <c:crossAx val="29436928"/>
        <c:crosses val="autoZero"/>
        <c:crossBetween val="between"/>
      </c:valAx>
      <c:valAx>
        <c:axId val="29457024"/>
        <c:scaling>
          <c:orientation val="minMax"/>
        </c:scaling>
        <c:delete val="0"/>
        <c:axPos val="r"/>
        <c:title>
          <c:tx>
            <c:rich>
              <a:bodyPr/>
              <a:lstStyle/>
              <a:p>
                <a:pPr>
                  <a:defRPr lang="en-US"/>
                </a:pPr>
                <a:r>
                  <a:rPr lang="en-US" sz="1200" b="0"/>
                  <a:t>Persen</a:t>
                </a:r>
                <a:endParaRPr lang="id-ID" sz="1200" b="0"/>
              </a:p>
            </c:rich>
          </c:tx>
          <c:layout>
            <c:manualLayout>
              <c:xMode val="edge"/>
              <c:yMode val="edge"/>
              <c:x val="0.95585550434753952"/>
              <c:y val="0.18305925816163651"/>
            </c:manualLayout>
          </c:layout>
          <c:overlay val="0"/>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en-ID" sz="1100" b="0" i="0" u="none" strike="noStrike" kern="1200" baseline="0">
                <a:solidFill>
                  <a:schemeClr val="tx1">
                    <a:lumMod val="65000"/>
                    <a:lumOff val="35000"/>
                  </a:schemeClr>
                </a:solidFill>
                <a:latin typeface="+mn-lt"/>
                <a:ea typeface="+mn-ea"/>
                <a:cs typeface="+mn-cs"/>
              </a:defRPr>
            </a:pPr>
            <a:endParaRPr lang="id-ID"/>
          </a:p>
        </c:txPr>
        <c:crossAx val="29459200"/>
        <c:crosses val="max"/>
        <c:crossBetween val="between"/>
      </c:valAx>
      <c:catAx>
        <c:axId val="29459200"/>
        <c:scaling>
          <c:orientation val="minMax"/>
        </c:scaling>
        <c:delete val="1"/>
        <c:axPos val="t"/>
        <c:numFmt formatCode="General" sourceLinked="1"/>
        <c:majorTickMark val="out"/>
        <c:minorTickMark val="none"/>
        <c:tickLblPos val="nextTo"/>
        <c:crossAx val="29457024"/>
        <c:crosses val="max"/>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lang="en-ID" sz="1100" b="0" i="0" u="none" strike="noStrike" kern="1200" baseline="0">
                <a:solidFill>
                  <a:schemeClr val="tx1">
                    <a:lumMod val="65000"/>
                    <a:lumOff val="35000"/>
                  </a:schemeClr>
                </a:solidFill>
                <a:latin typeface="Nunito Sans" panose="020B0604020202020204" charset="0"/>
                <a:ea typeface="+mn-ea"/>
                <a:cs typeface="+mn-cs"/>
              </a:defRPr>
            </a:pPr>
            <a:endParaRPr lang="id-ID"/>
          </a:p>
        </c:txPr>
      </c:dTable>
      <c:spPr>
        <a:noFill/>
        <a:ln>
          <a:noFill/>
        </a:ln>
        <a:effectLst/>
      </c:spPr>
    </c:plotArea>
    <c:plotVisOnly val="1"/>
    <c:dispBlanksAs val="gap"/>
    <c:showDLblsOverMax val="0"/>
  </c:chart>
  <c:spPr>
    <a:noFill/>
    <a:ln>
      <a:noFill/>
    </a:ln>
    <a:effectLst/>
  </c:spPr>
  <c:txPr>
    <a:bodyPr/>
    <a:lstStyle/>
    <a:p>
      <a:pPr>
        <a:defRPr sz="1400"/>
      </a:pPr>
      <a:endParaRPr lang="id-ID"/>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5EF0D8-AEB6-40BE-A96F-6705C8D1A1EE}" type="datetimeFigureOut">
              <a:rPr lang="en-US" smtClean="0"/>
              <a:pPr/>
              <a:t>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26A58B-66AF-46F5-B53F-EC51DBA73105}" type="slidenum">
              <a:rPr lang="en-US" smtClean="0"/>
              <a:pPr/>
              <a:t>‹#›</a:t>
            </a:fld>
            <a:endParaRPr lang="en-US"/>
          </a:p>
        </p:txBody>
      </p:sp>
    </p:spTree>
    <p:extLst>
      <p:ext uri="{BB962C8B-B14F-4D97-AF65-F5344CB8AC3E}">
        <p14:creationId xmlns:p14="http://schemas.microsoft.com/office/powerpoint/2010/main" val="1910244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a:lstStyle/>
          <a:p>
            <a:pPr eaLnBrk="1" hangingPunct="1">
              <a:spcBef>
                <a:spcPct val="0"/>
              </a:spcBef>
            </a:pPr>
            <a:r>
              <a:rPr lang="id-ID"/>
              <a:t>Background (gambar) perlu diganti</a:t>
            </a:r>
          </a:p>
        </p:txBody>
      </p:sp>
      <p:sp>
        <p:nvSpPr>
          <p:cNvPr id="24580" name="Slide Number Placeholder 3"/>
          <p:cNvSpPr>
            <a:spLocks noGrp="1"/>
          </p:cNvSpPr>
          <p:nvPr>
            <p:ph type="sldNum" sz="quarter" idx="5"/>
          </p:nvPr>
        </p:nvSpPr>
        <p:spPr bwMode="auto">
          <a:xfrm>
            <a:off x="3884613" y="8685213"/>
            <a:ext cx="2971800" cy="457200"/>
          </a:xfrm>
          <a:prstGeom prst="rect">
            <a:avLst/>
          </a:prstGeom>
          <a:noFill/>
          <a:ln>
            <a:miter lim="800000"/>
            <a:headEnd/>
            <a:tailEnd/>
          </a:ln>
        </p:spPr>
        <p:txBody>
          <a:bodyPr/>
          <a:lstStyle/>
          <a:p>
            <a:fld id="{F69E7F22-F4F9-47C5-A291-B4B1BC93B294}" type="slidenum">
              <a:rPr lang="id-ID"/>
              <a:pPr/>
              <a:t>1</a:t>
            </a:fld>
            <a:endParaRPr lang="id-ID"/>
          </a:p>
        </p:txBody>
      </p:sp>
    </p:spTree>
    <p:extLst>
      <p:ext uri="{BB962C8B-B14F-4D97-AF65-F5344CB8AC3E}">
        <p14:creationId xmlns:p14="http://schemas.microsoft.com/office/powerpoint/2010/main" val="281161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a:lstStyle/>
          <a:p>
            <a:endParaRPr lang="id-ID" altLang="id-ID"/>
          </a:p>
        </p:txBody>
      </p:sp>
      <p:sp>
        <p:nvSpPr>
          <p:cNvPr id="25604" name="Slide Number Placeholder 3"/>
          <p:cNvSpPr>
            <a:spLocks noGrp="1"/>
          </p:cNvSpPr>
          <p:nvPr>
            <p:ph type="sldNum" sz="quarter" idx="5"/>
          </p:nvPr>
        </p:nvSpPr>
        <p:spPr bwMode="auto">
          <a:noFill/>
          <a:ln>
            <a:miter lim="800000"/>
            <a:headEnd/>
            <a:tailEnd/>
          </a:ln>
        </p:spPr>
        <p:txBody>
          <a:bodyPr/>
          <a:lstStyle/>
          <a:p>
            <a:fld id="{7142E57B-F2B4-4FF4-A5AD-87B24E8CEB87}" type="slidenum">
              <a:rPr lang="id-ID"/>
              <a:pPr/>
              <a:t>23</a:t>
            </a:fld>
            <a:endParaRPr lang="id-ID"/>
          </a:p>
        </p:txBody>
      </p:sp>
    </p:spTree>
    <p:extLst>
      <p:ext uri="{BB962C8B-B14F-4D97-AF65-F5344CB8AC3E}">
        <p14:creationId xmlns:p14="http://schemas.microsoft.com/office/powerpoint/2010/main" val="1760651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056861-AC89-402E-8EBB-969BE015BEFF}" type="datetimeFigureOut">
              <a:rPr lang="en-US" smtClean="0"/>
              <a:pPr/>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056861-AC89-402E-8EBB-969BE015BEFF}" type="datetimeFigureOut">
              <a:rPr lang="en-US" smtClean="0"/>
              <a:pPr/>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056861-AC89-402E-8EBB-969BE015BEFF}" type="datetimeFigureOut">
              <a:rPr lang="en-US" smtClean="0"/>
              <a:pPr/>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 1 column with intro text">
    <p:spTree>
      <p:nvGrpSpPr>
        <p:cNvPr id="1" name="Shape 38"/>
        <p:cNvGrpSpPr/>
        <p:nvPr/>
      </p:nvGrpSpPr>
      <p:grpSpPr>
        <a:xfrm>
          <a:off x="0" y="0"/>
          <a:ext cx="0" cy="0"/>
          <a:chOff x="0" y="0"/>
          <a:chExt cx="0" cy="0"/>
        </a:xfrm>
      </p:grpSpPr>
      <p:sp>
        <p:nvSpPr>
          <p:cNvPr id="40" name="Shape 40"/>
          <p:cNvSpPr/>
          <p:nvPr/>
        </p:nvSpPr>
        <p:spPr>
          <a:xfrm>
            <a:off x="2060155" y="0"/>
            <a:ext cx="7083921" cy="6858000"/>
          </a:xfrm>
          <a:prstGeom prst="rect">
            <a:avLst/>
          </a:prstGeom>
          <a:solidFill>
            <a:srgbClr val="FFFFFF"/>
          </a:solidFill>
          <a:ln>
            <a:noFill/>
          </a:ln>
        </p:spPr>
        <p:txBody>
          <a:bodyPr wrap="square" lIns="91425" tIns="91425" rIns="91425" bIns="91425" anchor="ctr" anchorCtr="0">
            <a:noAutofit/>
          </a:bodyPr>
          <a:lstStyle/>
          <a:p>
            <a:pPr lvl="0">
              <a:spcBef>
                <a:spcPts val="0"/>
              </a:spcBef>
              <a:buNone/>
            </a:pPr>
            <a:endParaRPr sz="1800"/>
          </a:p>
        </p:txBody>
      </p:sp>
      <p:sp>
        <p:nvSpPr>
          <p:cNvPr id="41" name="Shape 41"/>
          <p:cNvSpPr txBox="1">
            <a:spLocks noGrp="1"/>
          </p:cNvSpPr>
          <p:nvPr>
            <p:ph type="title"/>
          </p:nvPr>
        </p:nvSpPr>
        <p:spPr>
          <a:xfrm>
            <a:off x="234450" y="767333"/>
            <a:ext cx="1594350" cy="53080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2" name="Shape 42"/>
          <p:cNvSpPr txBox="1">
            <a:spLocks noGrp="1"/>
          </p:cNvSpPr>
          <p:nvPr>
            <p:ph type="body" idx="1"/>
          </p:nvPr>
        </p:nvSpPr>
        <p:spPr>
          <a:xfrm>
            <a:off x="2335577" y="767333"/>
            <a:ext cx="6351249" cy="1610400"/>
          </a:xfrm>
          <a:prstGeom prst="rect">
            <a:avLst/>
          </a:prstGeom>
        </p:spPr>
        <p:txBody>
          <a:bodyPr wrap="square" lIns="91425" tIns="91425" rIns="91425" bIns="91425" anchor="t" anchorCtr="0"/>
          <a:lstStyle>
            <a:lvl1pPr lvl="0" rtl="0">
              <a:spcBef>
                <a:spcPts val="0"/>
              </a:spcBef>
              <a:buClr>
                <a:srgbClr val="F67031"/>
              </a:buClr>
              <a:buSzPct val="100000"/>
              <a:buFont typeface="Georgia"/>
              <a:defRPr sz="1600" i="1">
                <a:solidFill>
                  <a:srgbClr val="F67031"/>
                </a:solidFill>
                <a:latin typeface="Georgia"/>
                <a:ea typeface="Georgia"/>
                <a:cs typeface="Georgia"/>
                <a:sym typeface="Georgia"/>
              </a:defRPr>
            </a:lvl1pPr>
            <a:lvl2pPr lvl="1" rtl="0">
              <a:spcBef>
                <a:spcPts val="0"/>
              </a:spcBef>
              <a:buClr>
                <a:srgbClr val="F67031"/>
              </a:buClr>
              <a:buSzPct val="100000"/>
              <a:buFont typeface="Georgia"/>
              <a:defRPr sz="1600" i="1">
                <a:solidFill>
                  <a:srgbClr val="F67031"/>
                </a:solidFill>
                <a:latin typeface="Georgia"/>
                <a:ea typeface="Georgia"/>
                <a:cs typeface="Georgia"/>
                <a:sym typeface="Georgia"/>
              </a:defRPr>
            </a:lvl2pPr>
            <a:lvl3pPr lvl="2" rtl="0">
              <a:spcBef>
                <a:spcPts val="0"/>
              </a:spcBef>
              <a:buClr>
                <a:srgbClr val="F67031"/>
              </a:buClr>
              <a:buSzPct val="100000"/>
              <a:buFont typeface="Georgia"/>
              <a:defRPr sz="1600" i="1">
                <a:solidFill>
                  <a:srgbClr val="F67031"/>
                </a:solidFill>
                <a:latin typeface="Georgia"/>
                <a:ea typeface="Georgia"/>
                <a:cs typeface="Georgia"/>
                <a:sym typeface="Georgia"/>
              </a:defRPr>
            </a:lvl3pPr>
            <a:lvl4pPr lvl="3" rtl="0">
              <a:spcBef>
                <a:spcPts val="0"/>
              </a:spcBef>
              <a:buClr>
                <a:srgbClr val="F67031"/>
              </a:buClr>
              <a:buSzPct val="100000"/>
              <a:buFont typeface="Georgia"/>
              <a:defRPr sz="1600" i="1">
                <a:solidFill>
                  <a:srgbClr val="F67031"/>
                </a:solidFill>
                <a:latin typeface="Georgia"/>
                <a:ea typeface="Georgia"/>
                <a:cs typeface="Georgia"/>
                <a:sym typeface="Georgia"/>
              </a:defRPr>
            </a:lvl4pPr>
            <a:lvl5pPr lvl="4" rtl="0">
              <a:spcBef>
                <a:spcPts val="0"/>
              </a:spcBef>
              <a:buClr>
                <a:srgbClr val="F67031"/>
              </a:buClr>
              <a:buSzPct val="100000"/>
              <a:buFont typeface="Georgia"/>
              <a:defRPr sz="1600" i="1">
                <a:solidFill>
                  <a:srgbClr val="F67031"/>
                </a:solidFill>
                <a:latin typeface="Georgia"/>
                <a:ea typeface="Georgia"/>
                <a:cs typeface="Georgia"/>
                <a:sym typeface="Georgia"/>
              </a:defRPr>
            </a:lvl5pPr>
            <a:lvl6pPr lvl="5" rtl="0">
              <a:spcBef>
                <a:spcPts val="0"/>
              </a:spcBef>
              <a:buClr>
                <a:srgbClr val="F67031"/>
              </a:buClr>
              <a:buSzPct val="100000"/>
              <a:buFont typeface="Georgia"/>
              <a:defRPr sz="1600" i="1">
                <a:solidFill>
                  <a:srgbClr val="F67031"/>
                </a:solidFill>
                <a:latin typeface="Georgia"/>
                <a:ea typeface="Georgia"/>
                <a:cs typeface="Georgia"/>
                <a:sym typeface="Georgia"/>
              </a:defRPr>
            </a:lvl6pPr>
            <a:lvl7pPr lvl="6" rtl="0">
              <a:spcBef>
                <a:spcPts val="0"/>
              </a:spcBef>
              <a:buClr>
                <a:srgbClr val="F67031"/>
              </a:buClr>
              <a:buSzPct val="100000"/>
              <a:buFont typeface="Georgia"/>
              <a:defRPr sz="1600" i="1">
                <a:solidFill>
                  <a:srgbClr val="F67031"/>
                </a:solidFill>
                <a:latin typeface="Georgia"/>
                <a:ea typeface="Georgia"/>
                <a:cs typeface="Georgia"/>
                <a:sym typeface="Georgia"/>
              </a:defRPr>
            </a:lvl7pPr>
            <a:lvl8pPr lvl="7" rtl="0">
              <a:spcBef>
                <a:spcPts val="0"/>
              </a:spcBef>
              <a:buClr>
                <a:srgbClr val="F67031"/>
              </a:buClr>
              <a:buSzPct val="100000"/>
              <a:buFont typeface="Georgia"/>
              <a:defRPr sz="1600" i="1">
                <a:solidFill>
                  <a:srgbClr val="F67031"/>
                </a:solidFill>
                <a:latin typeface="Georgia"/>
                <a:ea typeface="Georgia"/>
                <a:cs typeface="Georgia"/>
                <a:sym typeface="Georgia"/>
              </a:defRPr>
            </a:lvl8pPr>
            <a:lvl9pPr lvl="8" rtl="0">
              <a:spcBef>
                <a:spcPts val="0"/>
              </a:spcBef>
              <a:buClr>
                <a:srgbClr val="F67031"/>
              </a:buClr>
              <a:buSzPct val="100000"/>
              <a:buFont typeface="Georgia"/>
              <a:defRPr sz="1600" i="1">
                <a:solidFill>
                  <a:srgbClr val="F67031"/>
                </a:solidFill>
                <a:latin typeface="Georgia"/>
                <a:ea typeface="Georgia"/>
                <a:cs typeface="Georgia"/>
                <a:sym typeface="Georgia"/>
              </a:defRPr>
            </a:lvl9pPr>
          </a:lstStyle>
          <a:p>
            <a:endParaRPr/>
          </a:p>
        </p:txBody>
      </p:sp>
      <p:sp>
        <p:nvSpPr>
          <p:cNvPr id="43" name="Shape 43"/>
          <p:cNvSpPr txBox="1">
            <a:spLocks noGrp="1"/>
          </p:cNvSpPr>
          <p:nvPr>
            <p:ph type="sldNum" idx="12"/>
          </p:nvPr>
        </p:nvSpPr>
        <p:spPr>
          <a:xfrm>
            <a:off x="8556783" y="6333133"/>
            <a:ext cx="548700" cy="524800"/>
          </a:xfrm>
          <a:prstGeom prst="rect">
            <a:avLst/>
          </a:prstGeom>
        </p:spPr>
        <p:txBody>
          <a:bodyPr wrap="square" lIns="91425" tIns="91425" rIns="91425" bIns="91425" anchor="ctr" anchorCtr="0">
            <a:noAutofit/>
          </a:bodyPr>
          <a:lstStyle/>
          <a:p>
            <a:fld id="{00000000-1234-1234-1234-123412341234}" type="slidenum">
              <a:rPr lang="en" smtClean="0"/>
              <a:pPr/>
              <a:t>‹#›</a:t>
            </a:fld>
            <a:endParaRPr lang="en"/>
          </a:p>
        </p:txBody>
      </p:sp>
      <p:sp>
        <p:nvSpPr>
          <p:cNvPr id="44" name="Shape 44"/>
          <p:cNvSpPr txBox="1">
            <a:spLocks noGrp="1"/>
          </p:cNvSpPr>
          <p:nvPr>
            <p:ph type="body" idx="2"/>
          </p:nvPr>
        </p:nvSpPr>
        <p:spPr>
          <a:xfrm>
            <a:off x="2335577" y="2672416"/>
            <a:ext cx="6351249" cy="34028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extLst>
      <p:ext uri="{BB962C8B-B14F-4D97-AF65-F5344CB8AC3E}">
        <p14:creationId xmlns:p14="http://schemas.microsoft.com/office/powerpoint/2010/main" val="2910818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 2 columns with intro text">
    <p:spTree>
      <p:nvGrpSpPr>
        <p:cNvPr id="1" name="Shape 45"/>
        <p:cNvGrpSpPr/>
        <p:nvPr/>
      </p:nvGrpSpPr>
      <p:grpSpPr>
        <a:xfrm>
          <a:off x="0" y="0"/>
          <a:ext cx="0" cy="0"/>
          <a:chOff x="0" y="0"/>
          <a:chExt cx="0" cy="0"/>
        </a:xfrm>
      </p:grpSpPr>
      <p:sp>
        <p:nvSpPr>
          <p:cNvPr id="47" name="Shape 47"/>
          <p:cNvSpPr/>
          <p:nvPr/>
        </p:nvSpPr>
        <p:spPr>
          <a:xfrm>
            <a:off x="-25608" y="917370"/>
            <a:ext cx="9182516" cy="5967564"/>
          </a:xfrm>
          <a:prstGeom prst="rect">
            <a:avLst/>
          </a:prstGeom>
          <a:solidFill>
            <a:srgbClr val="FFFFFF"/>
          </a:solidFill>
          <a:ln>
            <a:noFill/>
          </a:ln>
        </p:spPr>
        <p:txBody>
          <a:bodyPr wrap="square" lIns="91425" tIns="91425" rIns="91425" bIns="91425" anchor="ctr" anchorCtr="0">
            <a:noAutofit/>
          </a:bodyPr>
          <a:lstStyle/>
          <a:p>
            <a:pPr lvl="0">
              <a:spcBef>
                <a:spcPts val="0"/>
              </a:spcBef>
              <a:buNone/>
            </a:pPr>
            <a:endParaRPr sz="1800"/>
          </a:p>
        </p:txBody>
      </p:sp>
      <p:sp>
        <p:nvSpPr>
          <p:cNvPr id="48" name="Shape 48"/>
          <p:cNvSpPr txBox="1">
            <a:spLocks noGrp="1"/>
          </p:cNvSpPr>
          <p:nvPr>
            <p:ph type="title"/>
          </p:nvPr>
        </p:nvSpPr>
        <p:spPr>
          <a:xfrm>
            <a:off x="279191" y="3386734"/>
            <a:ext cx="8547102" cy="2946401"/>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9" name="Shape 49"/>
          <p:cNvSpPr txBox="1">
            <a:spLocks noGrp="1"/>
          </p:cNvSpPr>
          <p:nvPr>
            <p:ph type="body" idx="1"/>
          </p:nvPr>
        </p:nvSpPr>
        <p:spPr>
          <a:xfrm>
            <a:off x="292101" y="16935"/>
            <a:ext cx="8534194" cy="764968"/>
          </a:xfrm>
          <a:prstGeom prst="rect">
            <a:avLst/>
          </a:prstGeom>
        </p:spPr>
        <p:txBody>
          <a:bodyPr wrap="square" lIns="91425" tIns="91425" rIns="91425" bIns="91425" anchor="t" anchorCtr="0"/>
          <a:lstStyle>
            <a:lvl1pPr lvl="0" rtl="0">
              <a:spcBef>
                <a:spcPts val="0"/>
              </a:spcBef>
              <a:buClr>
                <a:srgbClr val="F67031"/>
              </a:buClr>
              <a:buSzPct val="100000"/>
              <a:buFont typeface="Georgia"/>
              <a:defRPr sz="1600" i="1">
                <a:solidFill>
                  <a:srgbClr val="F67031"/>
                </a:solidFill>
                <a:latin typeface="Georgia"/>
                <a:ea typeface="Georgia"/>
                <a:cs typeface="Georgia"/>
                <a:sym typeface="Georgia"/>
              </a:defRPr>
            </a:lvl1pPr>
            <a:lvl2pPr lvl="1" rtl="0">
              <a:spcBef>
                <a:spcPts val="0"/>
              </a:spcBef>
              <a:buClr>
                <a:srgbClr val="F67031"/>
              </a:buClr>
              <a:buSzPct val="100000"/>
              <a:buFont typeface="Georgia"/>
              <a:defRPr sz="1600" i="1">
                <a:solidFill>
                  <a:srgbClr val="F67031"/>
                </a:solidFill>
                <a:latin typeface="Georgia"/>
                <a:ea typeface="Georgia"/>
                <a:cs typeface="Georgia"/>
                <a:sym typeface="Georgia"/>
              </a:defRPr>
            </a:lvl2pPr>
            <a:lvl3pPr lvl="2" rtl="0">
              <a:spcBef>
                <a:spcPts val="0"/>
              </a:spcBef>
              <a:buClr>
                <a:srgbClr val="F67031"/>
              </a:buClr>
              <a:buSzPct val="100000"/>
              <a:buFont typeface="Georgia"/>
              <a:defRPr sz="1600" i="1">
                <a:solidFill>
                  <a:srgbClr val="F67031"/>
                </a:solidFill>
                <a:latin typeface="Georgia"/>
                <a:ea typeface="Georgia"/>
                <a:cs typeface="Georgia"/>
                <a:sym typeface="Georgia"/>
              </a:defRPr>
            </a:lvl3pPr>
            <a:lvl4pPr lvl="3" rtl="0">
              <a:spcBef>
                <a:spcPts val="0"/>
              </a:spcBef>
              <a:buClr>
                <a:srgbClr val="F67031"/>
              </a:buClr>
              <a:buSzPct val="100000"/>
              <a:buFont typeface="Georgia"/>
              <a:defRPr sz="1600" i="1">
                <a:solidFill>
                  <a:srgbClr val="F67031"/>
                </a:solidFill>
                <a:latin typeface="Georgia"/>
                <a:ea typeface="Georgia"/>
                <a:cs typeface="Georgia"/>
                <a:sym typeface="Georgia"/>
              </a:defRPr>
            </a:lvl4pPr>
            <a:lvl5pPr lvl="4" rtl="0">
              <a:spcBef>
                <a:spcPts val="0"/>
              </a:spcBef>
              <a:buClr>
                <a:srgbClr val="F67031"/>
              </a:buClr>
              <a:buSzPct val="100000"/>
              <a:buFont typeface="Georgia"/>
              <a:defRPr sz="1600" i="1">
                <a:solidFill>
                  <a:srgbClr val="F67031"/>
                </a:solidFill>
                <a:latin typeface="Georgia"/>
                <a:ea typeface="Georgia"/>
                <a:cs typeface="Georgia"/>
                <a:sym typeface="Georgia"/>
              </a:defRPr>
            </a:lvl5pPr>
            <a:lvl6pPr lvl="5" rtl="0">
              <a:spcBef>
                <a:spcPts val="0"/>
              </a:spcBef>
              <a:buClr>
                <a:srgbClr val="F67031"/>
              </a:buClr>
              <a:buSzPct val="100000"/>
              <a:buFont typeface="Georgia"/>
              <a:defRPr sz="1600" i="1">
                <a:solidFill>
                  <a:srgbClr val="F67031"/>
                </a:solidFill>
                <a:latin typeface="Georgia"/>
                <a:ea typeface="Georgia"/>
                <a:cs typeface="Georgia"/>
                <a:sym typeface="Georgia"/>
              </a:defRPr>
            </a:lvl6pPr>
            <a:lvl7pPr lvl="6" rtl="0">
              <a:spcBef>
                <a:spcPts val="0"/>
              </a:spcBef>
              <a:buClr>
                <a:srgbClr val="F67031"/>
              </a:buClr>
              <a:buSzPct val="100000"/>
              <a:buFont typeface="Georgia"/>
              <a:defRPr sz="1600" i="1">
                <a:solidFill>
                  <a:srgbClr val="F67031"/>
                </a:solidFill>
                <a:latin typeface="Georgia"/>
                <a:ea typeface="Georgia"/>
                <a:cs typeface="Georgia"/>
                <a:sym typeface="Georgia"/>
              </a:defRPr>
            </a:lvl7pPr>
            <a:lvl8pPr lvl="7" rtl="0">
              <a:spcBef>
                <a:spcPts val="0"/>
              </a:spcBef>
              <a:buClr>
                <a:srgbClr val="F67031"/>
              </a:buClr>
              <a:buSzPct val="100000"/>
              <a:buFont typeface="Georgia"/>
              <a:defRPr sz="1600" i="1">
                <a:solidFill>
                  <a:srgbClr val="F67031"/>
                </a:solidFill>
                <a:latin typeface="Georgia"/>
                <a:ea typeface="Georgia"/>
                <a:cs typeface="Georgia"/>
                <a:sym typeface="Georgia"/>
              </a:defRPr>
            </a:lvl8pPr>
            <a:lvl9pPr lvl="8" rtl="0">
              <a:spcBef>
                <a:spcPts val="0"/>
              </a:spcBef>
              <a:buClr>
                <a:srgbClr val="F67031"/>
              </a:buClr>
              <a:buSzPct val="100000"/>
              <a:buFont typeface="Georgia"/>
              <a:defRPr sz="1600" i="1">
                <a:solidFill>
                  <a:srgbClr val="F67031"/>
                </a:solidFill>
                <a:latin typeface="Georgia"/>
                <a:ea typeface="Georgia"/>
                <a:cs typeface="Georgia"/>
                <a:sym typeface="Georgia"/>
              </a:defRPr>
            </a:lvl9pPr>
          </a:lstStyle>
          <a:p>
            <a:endParaRPr/>
          </a:p>
        </p:txBody>
      </p:sp>
      <p:sp>
        <p:nvSpPr>
          <p:cNvPr id="50" name="Shape 50"/>
          <p:cNvSpPr txBox="1">
            <a:spLocks noGrp="1"/>
          </p:cNvSpPr>
          <p:nvPr>
            <p:ph type="sldNum" idx="12"/>
          </p:nvPr>
        </p:nvSpPr>
        <p:spPr>
          <a:xfrm>
            <a:off x="8556783" y="6333133"/>
            <a:ext cx="548700" cy="524800"/>
          </a:xfrm>
          <a:prstGeom prst="rect">
            <a:avLst/>
          </a:prstGeom>
        </p:spPr>
        <p:txBody>
          <a:bodyPr wrap="square" lIns="91425" tIns="91425" rIns="91425" bIns="91425" anchor="ctr" anchorCtr="0">
            <a:noAutofit/>
          </a:bodyPr>
          <a:lstStyle/>
          <a:p>
            <a:fld id="{00000000-1234-1234-1234-123412341234}" type="slidenum">
              <a:rPr lang="en" smtClean="0"/>
              <a:pPr/>
              <a:t>‹#›</a:t>
            </a:fld>
            <a:endParaRPr lang="en"/>
          </a:p>
        </p:txBody>
      </p:sp>
      <p:sp>
        <p:nvSpPr>
          <p:cNvPr id="51" name="Shape 51"/>
          <p:cNvSpPr txBox="1">
            <a:spLocks noGrp="1"/>
          </p:cNvSpPr>
          <p:nvPr>
            <p:ph type="body" idx="2"/>
          </p:nvPr>
        </p:nvSpPr>
        <p:spPr>
          <a:xfrm>
            <a:off x="292101" y="2228268"/>
            <a:ext cx="8547100" cy="873565"/>
          </a:xfrm>
          <a:prstGeom prst="rect">
            <a:avLst/>
          </a:prstGeom>
        </p:spPr>
        <p:txBody>
          <a:bodyPr wrap="square" lIns="91425" tIns="91425" rIns="91425" bIns="91425" anchor="t" anchorCtr="0"/>
          <a:lstStyle>
            <a:lvl1pPr lvl="0" rtl="0">
              <a:spcBef>
                <a:spcPts val="0"/>
              </a:spcBef>
              <a:buSzPct val="100000"/>
              <a:defRPr sz="1100"/>
            </a:lvl1pPr>
            <a:lvl2pPr lvl="1" rtl="0">
              <a:spcBef>
                <a:spcPts val="0"/>
              </a:spcBef>
              <a:buSzPct val="100000"/>
              <a:defRPr sz="1100"/>
            </a:lvl2pPr>
            <a:lvl3pPr lvl="2" rtl="0">
              <a:spcBef>
                <a:spcPts val="0"/>
              </a:spcBef>
              <a:buSzPct val="100000"/>
              <a:defRPr sz="1100"/>
            </a:lvl3pPr>
            <a:lvl4pPr lvl="3" rtl="0">
              <a:spcBef>
                <a:spcPts val="0"/>
              </a:spcBef>
              <a:buSzPct val="100000"/>
              <a:defRPr sz="1100"/>
            </a:lvl4pPr>
            <a:lvl5pPr lvl="4" rtl="0">
              <a:spcBef>
                <a:spcPts val="0"/>
              </a:spcBef>
              <a:buSzPct val="100000"/>
              <a:defRPr sz="1100"/>
            </a:lvl5pPr>
            <a:lvl6pPr lvl="5" rtl="0">
              <a:spcBef>
                <a:spcPts val="0"/>
              </a:spcBef>
              <a:buSzPct val="100000"/>
              <a:defRPr sz="1100"/>
            </a:lvl6pPr>
            <a:lvl7pPr lvl="6" rtl="0">
              <a:spcBef>
                <a:spcPts val="0"/>
              </a:spcBef>
              <a:buSzPct val="100000"/>
              <a:defRPr sz="1100"/>
            </a:lvl7pPr>
            <a:lvl8pPr lvl="7" rtl="0">
              <a:spcBef>
                <a:spcPts val="0"/>
              </a:spcBef>
              <a:buSzPct val="100000"/>
              <a:defRPr sz="1100"/>
            </a:lvl8pPr>
            <a:lvl9pPr lvl="8" rtl="0">
              <a:spcBef>
                <a:spcPts val="0"/>
              </a:spcBef>
              <a:buSzPct val="100000"/>
              <a:defRPr sz="1100"/>
            </a:lvl9pPr>
          </a:lstStyle>
          <a:p>
            <a:endParaRPr/>
          </a:p>
        </p:txBody>
      </p:sp>
    </p:spTree>
    <p:extLst>
      <p:ext uri="{BB962C8B-B14F-4D97-AF65-F5344CB8AC3E}">
        <p14:creationId xmlns:p14="http://schemas.microsoft.com/office/powerpoint/2010/main" val="253834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056861-AC89-402E-8EBB-969BE015BEFF}" type="datetimeFigureOut">
              <a:rPr lang="en-US" smtClean="0"/>
              <a:pPr/>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56861-AC89-402E-8EBB-969BE015BEFF}" type="datetimeFigureOut">
              <a:rPr lang="en-US" smtClean="0"/>
              <a:pPr/>
              <a:t>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056861-AC89-402E-8EBB-969BE015BEFF}" type="datetimeFigureOut">
              <a:rPr lang="en-US" smtClean="0"/>
              <a:pPr/>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056861-AC89-402E-8EBB-969BE015BEFF}" type="datetimeFigureOut">
              <a:rPr lang="en-US" smtClean="0"/>
              <a:pPr/>
              <a:t>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056861-AC89-402E-8EBB-969BE015BEFF}" type="datetimeFigureOut">
              <a:rPr lang="en-US" smtClean="0"/>
              <a:pPr/>
              <a:t>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56861-AC89-402E-8EBB-969BE015BEFF}" type="datetimeFigureOut">
              <a:rPr lang="en-US" smtClean="0"/>
              <a:pPr/>
              <a:t>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56861-AC89-402E-8EBB-969BE015BEFF}" type="datetimeFigureOut">
              <a:rPr lang="en-US" smtClean="0"/>
              <a:pPr/>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056861-AC89-402E-8EBB-969BE015BEFF}" type="datetimeFigureOut">
              <a:rPr lang="en-US" smtClean="0"/>
              <a:pPr/>
              <a:t>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2B131-6832-45A4-B2F8-0CEA5466E5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56861-AC89-402E-8EBB-969BE015BEFF}" type="datetimeFigureOut">
              <a:rPr lang="en-US" smtClean="0"/>
              <a:pPr/>
              <a:t>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2B131-6832-45A4-B2F8-0CEA5466E5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Blocks-Background.jpg"/>
          <p:cNvPicPr>
            <a:picLocks noChangeAspect="1"/>
          </p:cNvPicPr>
          <p:nvPr/>
        </p:nvPicPr>
        <p:blipFill>
          <a:blip r:embed="rId3"/>
          <a:srcRect/>
          <a:stretch>
            <a:fillRect/>
          </a:stretch>
        </p:blipFill>
        <p:spPr bwMode="auto">
          <a:xfrm>
            <a:off x="0" y="-152400"/>
            <a:ext cx="9144000" cy="7010400"/>
          </a:xfrm>
          <a:prstGeom prst="rect">
            <a:avLst/>
          </a:prstGeom>
          <a:noFill/>
          <a:ln w="9525">
            <a:noFill/>
            <a:miter lim="800000"/>
            <a:headEnd/>
            <a:tailEnd/>
          </a:ln>
        </p:spPr>
      </p:pic>
      <p:sp>
        <p:nvSpPr>
          <p:cNvPr id="4099" name="Rectangle 2"/>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id-ID">
              <a:latin typeface="Calibri" pitchFamily="34" charset="0"/>
            </a:endParaRPr>
          </a:p>
        </p:txBody>
      </p:sp>
      <p:sp>
        <p:nvSpPr>
          <p:cNvPr id="21" name="Rectangle 20"/>
          <p:cNvSpPr/>
          <p:nvPr/>
        </p:nvSpPr>
        <p:spPr>
          <a:xfrm rot="10800000" flipV="1">
            <a:off x="0" y="6429397"/>
            <a:ext cx="9144000" cy="4286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4102" name="Subtitle 2"/>
          <p:cNvSpPr txBox="1">
            <a:spLocks/>
          </p:cNvSpPr>
          <p:nvPr/>
        </p:nvSpPr>
        <p:spPr bwMode="auto">
          <a:xfrm>
            <a:off x="533400" y="2743200"/>
            <a:ext cx="7848600" cy="1295400"/>
          </a:xfrm>
          <a:prstGeom prst="rect">
            <a:avLst/>
          </a:prstGeom>
          <a:noFill/>
          <a:ln w="9525">
            <a:noFill/>
            <a:miter lim="800000"/>
            <a:headEnd/>
            <a:tailEnd/>
          </a:ln>
        </p:spPr>
        <p:txBody>
          <a:bodyPr/>
          <a:lstStyle/>
          <a:p>
            <a:pPr algn="ctr">
              <a:spcBef>
                <a:spcPts val="600"/>
              </a:spcBef>
            </a:pPr>
            <a:r>
              <a:rPr lang="en-US" sz="3600" b="1" dirty="0">
                <a:solidFill>
                  <a:srgbClr val="C00000"/>
                </a:solidFill>
                <a:effectLst>
                  <a:outerShdw blurRad="38100" dist="38100" dir="2700000" algn="tl">
                    <a:srgbClr val="000000">
                      <a:alpha val="43137"/>
                    </a:srgbClr>
                  </a:outerShdw>
                </a:effectLst>
                <a:latin typeface="Aharoni" pitchFamily="2" charset="-79"/>
                <a:cs typeface="Aharoni" pitchFamily="2" charset="-79"/>
              </a:rPr>
              <a:t>TANGGAPAN INDEF TERHADAP RUU PERTEMBAKAUAN</a:t>
            </a:r>
            <a:endParaRPr lang="id-ID" sz="3600" b="1" dirty="0">
              <a:solidFill>
                <a:srgbClr val="C00000"/>
              </a:solidFill>
              <a:effectLst>
                <a:outerShdw blurRad="38100" dist="38100" dir="2700000" algn="tl">
                  <a:srgbClr val="000000">
                    <a:alpha val="43137"/>
                  </a:srgbClr>
                </a:outerShdw>
              </a:effectLst>
              <a:latin typeface="Aharoni" pitchFamily="2" charset="-79"/>
              <a:cs typeface="Aharoni" pitchFamily="2" charset="-79"/>
            </a:endParaRPr>
          </a:p>
        </p:txBody>
      </p:sp>
      <p:sp>
        <p:nvSpPr>
          <p:cNvPr id="12" name="Rectangle 11"/>
          <p:cNvSpPr/>
          <p:nvPr/>
        </p:nvSpPr>
        <p:spPr>
          <a:xfrm flipV="1">
            <a:off x="2214546" y="0"/>
            <a:ext cx="4419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a:solidFill>
                  <a:srgbClr val="FFFFFF"/>
                </a:solidFill>
                <a:cs typeface="Arial" pitchFamily="34" charset="0"/>
              </a:rPr>
              <a:t> </a:t>
            </a:r>
          </a:p>
        </p:txBody>
      </p:sp>
      <p:sp>
        <p:nvSpPr>
          <p:cNvPr id="4110" name="TextBox 19"/>
          <p:cNvSpPr txBox="1">
            <a:spLocks noChangeArrowheads="1"/>
          </p:cNvSpPr>
          <p:nvPr/>
        </p:nvSpPr>
        <p:spPr bwMode="auto">
          <a:xfrm>
            <a:off x="2057400" y="5486400"/>
            <a:ext cx="6591328" cy="400110"/>
          </a:xfrm>
          <a:prstGeom prst="rect">
            <a:avLst/>
          </a:prstGeom>
          <a:noFill/>
          <a:ln w="9525">
            <a:noFill/>
            <a:miter lim="800000"/>
            <a:headEnd/>
            <a:tailEnd/>
          </a:ln>
        </p:spPr>
        <p:txBody>
          <a:bodyPr wrap="square">
            <a:spAutoFit/>
          </a:bodyPr>
          <a:lstStyle/>
          <a:p>
            <a:pPr algn="r"/>
            <a:r>
              <a:rPr lang="en-US" sz="2000" dirty="0">
                <a:latin typeface="Gotham Book" pitchFamily="50" charset="0"/>
              </a:rPr>
              <a:t>SELASA</a:t>
            </a:r>
            <a:r>
              <a:rPr lang="id-ID" sz="2000" dirty="0">
                <a:latin typeface="Gotham Book" pitchFamily="50" charset="0"/>
              </a:rPr>
              <a:t>, </a:t>
            </a:r>
            <a:r>
              <a:rPr lang="en-US" sz="2000" dirty="0">
                <a:latin typeface="Gotham Book" pitchFamily="50" charset="0"/>
              </a:rPr>
              <a:t>8 JANUARI 2019</a:t>
            </a:r>
            <a:endParaRPr lang="id-ID" sz="2000" dirty="0">
              <a:latin typeface="Gotham Book" pitchFamily="50" charset="0"/>
            </a:endParaRPr>
          </a:p>
        </p:txBody>
      </p:sp>
      <p:sp>
        <p:nvSpPr>
          <p:cNvPr id="15" name="TextBox 19"/>
          <p:cNvSpPr txBox="1">
            <a:spLocks noChangeArrowheads="1"/>
          </p:cNvSpPr>
          <p:nvPr/>
        </p:nvSpPr>
        <p:spPr bwMode="auto">
          <a:xfrm>
            <a:off x="2362200" y="4953000"/>
            <a:ext cx="6286544" cy="400110"/>
          </a:xfrm>
          <a:prstGeom prst="rect">
            <a:avLst/>
          </a:prstGeom>
          <a:noFill/>
          <a:ln w="9525">
            <a:noFill/>
            <a:miter lim="800000"/>
            <a:headEnd/>
            <a:tailEnd/>
          </a:ln>
        </p:spPr>
        <p:txBody>
          <a:bodyPr wrap="square">
            <a:spAutoFit/>
          </a:bodyPr>
          <a:lstStyle/>
          <a:p>
            <a:pPr algn="ctr"/>
            <a:r>
              <a:rPr lang="id-ID" sz="2000" b="1">
                <a:effectLst>
                  <a:outerShdw blurRad="38100" dist="38100" dir="2700000" algn="tl">
                    <a:srgbClr val="000000">
                      <a:alpha val="43137"/>
                    </a:srgbClr>
                  </a:outerShdw>
                </a:effectLst>
                <a:latin typeface="Gotham Book" pitchFamily="50" charset="0"/>
              </a:rPr>
              <a:t>ENNY SRI HARTATI</a:t>
            </a:r>
          </a:p>
        </p:txBody>
      </p:sp>
      <p:sp>
        <p:nvSpPr>
          <p:cNvPr id="10" name="TextBox 10"/>
          <p:cNvSpPr txBox="1">
            <a:spLocks noChangeArrowheads="1"/>
          </p:cNvSpPr>
          <p:nvPr/>
        </p:nvSpPr>
        <p:spPr bwMode="auto">
          <a:xfrm>
            <a:off x="838200" y="152400"/>
            <a:ext cx="7467600" cy="584775"/>
          </a:xfrm>
          <a:prstGeom prst="rect">
            <a:avLst/>
          </a:prstGeom>
          <a:solidFill>
            <a:schemeClr val="accent5">
              <a:lumMod val="60000"/>
              <a:lumOff val="40000"/>
            </a:schemeClr>
          </a:solidFill>
          <a:ln w="9525">
            <a:noFill/>
            <a:miter lim="800000"/>
            <a:headEnd/>
            <a:tailEnd/>
          </a:ln>
        </p:spPr>
        <p:txBody>
          <a:bodyPr wrap="square">
            <a:spAutoFit/>
          </a:bodyPr>
          <a:lstStyle/>
          <a:p>
            <a:pPr algn="ctr"/>
            <a:r>
              <a:rPr lang="en-US" sz="3200" b="1" dirty="0">
                <a:solidFill>
                  <a:srgbClr val="0070C0"/>
                </a:solidFill>
                <a:effectLst>
                  <a:outerShdw blurRad="38100" dist="38100" dir="2700000" algn="tl">
                    <a:srgbClr val="000000">
                      <a:alpha val="43137"/>
                    </a:srgbClr>
                  </a:outerShdw>
                </a:effectLst>
              </a:rPr>
              <a:t>RDP/RDPU PANSUS PERTEMBAKAUAN</a:t>
            </a:r>
            <a:endParaRPr lang="id-ID" sz="3200" b="1" dirty="0">
              <a:solidFill>
                <a:srgbClr val="0070C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018"/>
            <a:ext cx="7696200" cy="620776"/>
          </a:xfrm>
        </p:spPr>
        <p:txBody>
          <a:bodyPr>
            <a:noAutofit/>
          </a:bodyPr>
          <a:lstStyle/>
          <a:p>
            <a:r>
              <a:rPr lang="id-ID" sz="3000" b="1">
                <a:solidFill>
                  <a:srgbClr val="C00000"/>
                </a:solidFill>
                <a:effectLst>
                  <a:outerShdw blurRad="38100" dist="38100" dir="2700000" algn="tl">
                    <a:srgbClr val="000000">
                      <a:alpha val="43137"/>
                    </a:srgbClr>
                  </a:outerShdw>
                </a:effectLst>
                <a:latin typeface="Arial Black" panose="020B0A04020102020204" pitchFamily="34" charset="0"/>
              </a:rPr>
              <a:t>Penerimaan Berdasarkan Jenis IHT</a:t>
            </a:r>
          </a:p>
        </p:txBody>
      </p:sp>
      <p:graphicFrame>
        <p:nvGraphicFramePr>
          <p:cNvPr id="6" name="Table 5"/>
          <p:cNvGraphicFramePr>
            <a:graphicFrameLocks noGrp="1"/>
          </p:cNvGraphicFramePr>
          <p:nvPr>
            <p:extLst/>
          </p:nvPr>
        </p:nvGraphicFramePr>
        <p:xfrm>
          <a:off x="762000" y="996998"/>
          <a:ext cx="7891347" cy="3862748"/>
        </p:xfrm>
        <a:graphic>
          <a:graphicData uri="http://schemas.openxmlformats.org/drawingml/2006/table">
            <a:tbl>
              <a:tblPr firstRow="1" firstCol="1" bandRow="1">
                <a:tableStyleId>{21E4AEA4-8DFA-4A89-87EB-49C32662AFE0}</a:tableStyleId>
              </a:tblPr>
              <a:tblGrid>
                <a:gridCol w="1125243">
                  <a:extLst>
                    <a:ext uri="{9D8B030D-6E8A-4147-A177-3AD203B41FA5}">
                      <a16:colId xmlns:a16="http://schemas.microsoft.com/office/drawing/2014/main" xmlns="" val="20000"/>
                    </a:ext>
                  </a:extLst>
                </a:gridCol>
                <a:gridCol w="722002">
                  <a:extLst>
                    <a:ext uri="{9D8B030D-6E8A-4147-A177-3AD203B41FA5}">
                      <a16:colId xmlns:a16="http://schemas.microsoft.com/office/drawing/2014/main" xmlns="" val="20001"/>
                    </a:ext>
                  </a:extLst>
                </a:gridCol>
                <a:gridCol w="1661186">
                  <a:extLst>
                    <a:ext uri="{9D8B030D-6E8A-4147-A177-3AD203B41FA5}">
                      <a16:colId xmlns:a16="http://schemas.microsoft.com/office/drawing/2014/main" xmlns="" val="20002"/>
                    </a:ext>
                  </a:extLst>
                </a:gridCol>
                <a:gridCol w="1316086">
                  <a:extLst>
                    <a:ext uri="{9D8B030D-6E8A-4147-A177-3AD203B41FA5}">
                      <a16:colId xmlns:a16="http://schemas.microsoft.com/office/drawing/2014/main" xmlns="" val="20003"/>
                    </a:ext>
                  </a:extLst>
                </a:gridCol>
                <a:gridCol w="1554136">
                  <a:extLst>
                    <a:ext uri="{9D8B030D-6E8A-4147-A177-3AD203B41FA5}">
                      <a16:colId xmlns:a16="http://schemas.microsoft.com/office/drawing/2014/main" xmlns="" val="20004"/>
                    </a:ext>
                  </a:extLst>
                </a:gridCol>
                <a:gridCol w="1512694">
                  <a:extLst>
                    <a:ext uri="{9D8B030D-6E8A-4147-A177-3AD203B41FA5}">
                      <a16:colId xmlns:a16="http://schemas.microsoft.com/office/drawing/2014/main" xmlns="" val="20005"/>
                    </a:ext>
                  </a:extLst>
                </a:gridCol>
              </a:tblGrid>
              <a:tr h="493655">
                <a:tc>
                  <a:txBody>
                    <a:bodyPr/>
                    <a:lstStyle/>
                    <a:p>
                      <a:pPr marL="0" marR="0" indent="0" algn="ctr">
                        <a:lnSpc>
                          <a:spcPct val="115000"/>
                        </a:lnSpc>
                        <a:spcBef>
                          <a:spcPts val="200"/>
                        </a:spcBef>
                        <a:spcAft>
                          <a:spcPts val="200"/>
                        </a:spcAft>
                      </a:pPr>
                      <a:r>
                        <a:rPr lang="id-ID" sz="1200" dirty="0">
                          <a:effectLst/>
                          <a:latin typeface="+mj-lt"/>
                        </a:rPr>
                        <a:t>Jenis HT</a:t>
                      </a:r>
                      <a:endParaRPr lang="id-ID" sz="1200" b="1"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Gol</a:t>
                      </a:r>
                      <a:endParaRPr lang="id-ID" sz="1200" b="1">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Jumlah Pabrik</a:t>
                      </a:r>
                      <a:endParaRPr lang="id-ID" sz="1200" b="1">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%Pabrik</a:t>
                      </a:r>
                      <a:endParaRPr lang="id-ID" sz="1200" b="1">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Penerimaan Cukai</a:t>
                      </a:r>
                      <a:endParaRPr lang="id-ID" sz="1200">
                        <a:effectLst/>
                        <a:latin typeface="+mj-lt"/>
                        <a:ea typeface="Calibri" panose="020F0502020204030204" pitchFamily="34" charset="0"/>
                        <a:cs typeface="Times New Roman" panose="02020603050405020304" pitchFamily="18" charset="0"/>
                      </a:endParaRPr>
                    </a:p>
                    <a:p>
                      <a:pPr marL="0" marR="0" indent="0" algn="ctr">
                        <a:lnSpc>
                          <a:spcPct val="115000"/>
                        </a:lnSpc>
                        <a:spcBef>
                          <a:spcPts val="200"/>
                        </a:spcBef>
                        <a:spcAft>
                          <a:spcPts val="200"/>
                        </a:spcAft>
                      </a:pPr>
                      <a:r>
                        <a:rPr lang="id-ID" sz="1200">
                          <a:solidFill>
                            <a:schemeClr val="bg1"/>
                          </a:solidFill>
                          <a:effectLst/>
                          <a:latin typeface="+mj-lt"/>
                        </a:rPr>
                        <a:t>(Miliar Rp)</a:t>
                      </a:r>
                      <a:endParaRPr lang="id-ID" sz="1200" b="1">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 Penerimaan</a:t>
                      </a:r>
                      <a:endParaRPr lang="id-ID" sz="1200">
                        <a:effectLst/>
                        <a:latin typeface="+mj-lt"/>
                        <a:ea typeface="Calibri" panose="020F0502020204030204" pitchFamily="34" charset="0"/>
                        <a:cs typeface="Times New Roman" panose="02020603050405020304" pitchFamily="18" charset="0"/>
                      </a:endParaRPr>
                    </a:p>
                    <a:p>
                      <a:pPr marL="0" marR="0" indent="0" algn="ctr">
                        <a:lnSpc>
                          <a:spcPct val="115000"/>
                        </a:lnSpc>
                        <a:spcBef>
                          <a:spcPts val="200"/>
                        </a:spcBef>
                        <a:spcAft>
                          <a:spcPts val="200"/>
                        </a:spcAft>
                      </a:pPr>
                      <a:r>
                        <a:rPr lang="id-ID" sz="1200">
                          <a:solidFill>
                            <a:schemeClr val="bg1"/>
                          </a:solidFill>
                          <a:effectLst/>
                          <a:latin typeface="+mj-lt"/>
                        </a:rPr>
                        <a:t>Cukai</a:t>
                      </a:r>
                      <a:endParaRPr lang="id-ID" sz="1200" b="1">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0"/>
                  </a:ext>
                </a:extLst>
              </a:tr>
              <a:tr h="351888">
                <a:tc rowSpan="3">
                  <a:txBody>
                    <a:bodyPr/>
                    <a:lstStyle/>
                    <a:p>
                      <a:pPr marL="0" marR="0" indent="0" algn="ctr">
                        <a:lnSpc>
                          <a:spcPct val="115000"/>
                        </a:lnSpc>
                        <a:spcBef>
                          <a:spcPts val="200"/>
                        </a:spcBef>
                        <a:spcAft>
                          <a:spcPts val="200"/>
                        </a:spcAft>
                      </a:pPr>
                      <a:r>
                        <a:rPr lang="id-ID" sz="1200">
                          <a:effectLst/>
                          <a:latin typeface="+mj-lt"/>
                        </a:rPr>
                        <a:t>SKM</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I</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14</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2,0%</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91.155</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73,8%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1"/>
                  </a:ext>
                </a:extLst>
              </a:tr>
              <a:tr h="234591">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 A</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84</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11,8%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4.252</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3,4%</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2"/>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 B</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148</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20,8%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5.761</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4,7%</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3"/>
                  </a:ext>
                </a:extLst>
              </a:tr>
              <a:tr h="176648">
                <a:tc gridSpan="2">
                  <a:txBody>
                    <a:bodyPr/>
                    <a:lstStyle/>
                    <a:p>
                      <a:pPr marL="0" marR="0" indent="0" algn="ctr">
                        <a:lnSpc>
                          <a:spcPct val="115000"/>
                        </a:lnSpc>
                        <a:spcBef>
                          <a:spcPts val="200"/>
                        </a:spcBef>
                        <a:spcAft>
                          <a:spcPts val="200"/>
                        </a:spcAft>
                      </a:pPr>
                      <a:r>
                        <a:rPr lang="id-ID" sz="1200">
                          <a:effectLst/>
                          <a:latin typeface="+mj-lt"/>
                        </a:rPr>
                        <a:t>Jumlah</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h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246</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34,5%</a:t>
                      </a:r>
                      <a:endParaRPr lang="id-ID" sz="1200" dirty="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101.168</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81,9%</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4"/>
                  </a:ext>
                </a:extLst>
              </a:tr>
              <a:tr h="176648">
                <a:tc rowSpan="6">
                  <a:txBody>
                    <a:bodyPr/>
                    <a:lstStyle/>
                    <a:p>
                      <a:pPr marL="0" marR="0" indent="0" algn="ctr">
                        <a:lnSpc>
                          <a:spcPct val="115000"/>
                        </a:lnSpc>
                        <a:spcBef>
                          <a:spcPts val="200"/>
                        </a:spcBef>
                        <a:spcAft>
                          <a:spcPts val="200"/>
                        </a:spcAft>
                      </a:pPr>
                      <a:r>
                        <a:rPr lang="id-ID" sz="1200" dirty="0">
                          <a:effectLst/>
                          <a:latin typeface="+mj-lt"/>
                        </a:rPr>
                        <a:t>SKT</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IA</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0,1%</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3.921</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3,2%</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5"/>
                  </a:ext>
                </a:extLst>
              </a:tr>
              <a:tr h="234591">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IB</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15</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2,1%</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8.459</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6,8%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6"/>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IIA</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0,8%</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452</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0,4%</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7"/>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IIB</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15</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2,1%</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693</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0,6%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8"/>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IIIA</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88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12,3%</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700</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0,6%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09"/>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IIIB</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316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44,3%</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297</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0,2%</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10"/>
                  </a:ext>
                </a:extLst>
              </a:tr>
              <a:tr h="176648">
                <a:tc gridSpan="2">
                  <a:txBody>
                    <a:bodyPr/>
                    <a:lstStyle/>
                    <a:p>
                      <a:pPr marL="0" marR="0" indent="0" algn="ctr">
                        <a:lnSpc>
                          <a:spcPct val="115000"/>
                        </a:lnSpc>
                        <a:spcBef>
                          <a:spcPts val="200"/>
                        </a:spcBef>
                        <a:spcAft>
                          <a:spcPts val="200"/>
                        </a:spcAft>
                      </a:pPr>
                      <a:r>
                        <a:rPr lang="id-ID" sz="1200">
                          <a:effectLst/>
                          <a:latin typeface="+mj-lt"/>
                        </a:rPr>
                        <a:t>Jumlah</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h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441</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61,9%</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14.522</a:t>
                      </a:r>
                      <a:endParaRPr lang="id-ID" sz="1200" dirty="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11,8%</a:t>
                      </a:r>
                      <a:endParaRPr lang="id-ID" sz="1200">
                        <a:solidFill>
                          <a:schemeClr val="bg1"/>
                        </a:solidFill>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11"/>
                  </a:ext>
                </a:extLst>
              </a:tr>
              <a:tr h="234591">
                <a:tc rowSpan="3">
                  <a:txBody>
                    <a:bodyPr/>
                    <a:lstStyle/>
                    <a:p>
                      <a:pPr marL="0" marR="0" indent="0" algn="ctr">
                        <a:lnSpc>
                          <a:spcPct val="115000"/>
                        </a:lnSpc>
                        <a:spcBef>
                          <a:spcPts val="200"/>
                        </a:spcBef>
                        <a:spcAft>
                          <a:spcPts val="200"/>
                        </a:spcAft>
                      </a:pPr>
                      <a:r>
                        <a:rPr lang="id-ID" sz="1200">
                          <a:effectLst/>
                          <a:latin typeface="+mj-lt"/>
                        </a:rPr>
                        <a:t>SPM</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I</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0,1%</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6.936</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5,6%</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12"/>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IIA</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7</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1,0%</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305</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0,2%</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13"/>
                  </a:ext>
                </a:extLst>
              </a:tr>
              <a:tr h="176648">
                <a:tc v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IIB</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18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2,5%</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576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0,5%</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14"/>
                  </a:ext>
                </a:extLst>
              </a:tr>
              <a:tr h="176648">
                <a:tc gridSpan="2">
                  <a:txBody>
                    <a:bodyPr/>
                    <a:lstStyle/>
                    <a:p>
                      <a:pPr marL="0" marR="0" indent="0" algn="ctr">
                        <a:lnSpc>
                          <a:spcPct val="115000"/>
                        </a:lnSpc>
                        <a:spcBef>
                          <a:spcPts val="200"/>
                        </a:spcBef>
                        <a:spcAft>
                          <a:spcPts val="200"/>
                        </a:spcAft>
                      </a:pPr>
                      <a:r>
                        <a:rPr lang="id-ID" sz="1200">
                          <a:effectLst/>
                          <a:latin typeface="+mj-lt"/>
                        </a:rPr>
                        <a:t>Jumlah</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hMerge="1">
                  <a:txBody>
                    <a:bodyPr/>
                    <a:lstStyle/>
                    <a:p>
                      <a:endParaRPr lang="id-ID"/>
                    </a:p>
                  </a:txBody>
                  <a:tcPr/>
                </a:tc>
                <a:tc>
                  <a:txBody>
                    <a:bodyPr/>
                    <a:lstStyle/>
                    <a:p>
                      <a:pPr marL="0" marR="0" indent="0" algn="ctr">
                        <a:lnSpc>
                          <a:spcPct val="115000"/>
                        </a:lnSpc>
                        <a:spcBef>
                          <a:spcPts val="200"/>
                        </a:spcBef>
                        <a:spcAft>
                          <a:spcPts val="200"/>
                        </a:spcAft>
                      </a:pPr>
                      <a:r>
                        <a:rPr lang="id-ID" sz="1200">
                          <a:effectLst/>
                          <a:latin typeface="+mj-lt"/>
                        </a:rPr>
                        <a:t>26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3,6%</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a:effectLst/>
                          <a:latin typeface="+mj-lt"/>
                        </a:rPr>
                        <a:t>7.818</a:t>
                      </a:r>
                      <a:endParaRPr lang="id-ID" sz="1200">
                        <a:effectLst/>
                        <a:latin typeface="+mj-lt"/>
                        <a:ea typeface="Calibri" panose="020F0502020204030204" pitchFamily="34" charset="0"/>
                        <a:cs typeface="Times New Roman" panose="02020603050405020304" pitchFamily="18" charset="0"/>
                      </a:endParaRPr>
                    </a:p>
                  </a:txBody>
                  <a:tcPr marL="56456" marR="56456" marT="0" marB="0" anchor="ctr"/>
                </a:tc>
                <a:tc>
                  <a:txBody>
                    <a:bodyPr/>
                    <a:lstStyle/>
                    <a:p>
                      <a:pPr marL="0" marR="0" indent="0" algn="ctr">
                        <a:lnSpc>
                          <a:spcPct val="115000"/>
                        </a:lnSpc>
                        <a:spcBef>
                          <a:spcPts val="200"/>
                        </a:spcBef>
                        <a:spcAft>
                          <a:spcPts val="200"/>
                        </a:spcAft>
                      </a:pPr>
                      <a:r>
                        <a:rPr lang="id-ID" sz="1200" dirty="0">
                          <a:effectLst/>
                          <a:latin typeface="+mj-lt"/>
                        </a:rPr>
                        <a:t>6,3%</a:t>
                      </a:r>
                      <a:endParaRPr lang="id-ID" sz="1200" dirty="0">
                        <a:effectLst/>
                        <a:latin typeface="+mj-lt"/>
                        <a:ea typeface="Calibri" panose="020F0502020204030204" pitchFamily="34" charset="0"/>
                        <a:cs typeface="Times New Roman" panose="02020603050405020304" pitchFamily="18" charset="0"/>
                      </a:endParaRPr>
                    </a:p>
                  </a:txBody>
                  <a:tcPr marL="56456" marR="56456" marT="0" marB="0" anchor="ctr"/>
                </a:tc>
                <a:extLst>
                  <a:ext uri="{0D108BD9-81ED-4DB2-BD59-A6C34878D82A}">
                    <a16:rowId xmlns:a16="http://schemas.microsoft.com/office/drawing/2014/main" xmlns="" val="10015"/>
                  </a:ext>
                </a:extLst>
              </a:tr>
            </a:tbl>
          </a:graphicData>
        </a:graphic>
      </p:graphicFrame>
      <p:sp>
        <p:nvSpPr>
          <p:cNvPr id="7" name="TextBox 6"/>
          <p:cNvSpPr txBox="1"/>
          <p:nvPr/>
        </p:nvSpPr>
        <p:spPr>
          <a:xfrm>
            <a:off x="609600" y="4923432"/>
            <a:ext cx="4662110" cy="276999"/>
          </a:xfrm>
          <a:prstGeom prst="rect">
            <a:avLst/>
          </a:prstGeom>
          <a:noFill/>
        </p:spPr>
        <p:txBody>
          <a:bodyPr wrap="none" rtlCol="0">
            <a:spAutoFit/>
          </a:bodyPr>
          <a:lstStyle/>
          <a:p>
            <a:r>
              <a:rPr lang="id-ID" sz="1200"/>
              <a:t>Sumber: Ditjen Bea dan Cukai dikutip dari Badan Kebijakan Fiskal (2016)</a:t>
            </a:r>
          </a:p>
        </p:txBody>
      </p:sp>
      <p:sp>
        <p:nvSpPr>
          <p:cNvPr id="5" name="TextBox 4"/>
          <p:cNvSpPr txBox="1"/>
          <p:nvPr/>
        </p:nvSpPr>
        <p:spPr>
          <a:xfrm>
            <a:off x="517608" y="5257800"/>
            <a:ext cx="8337384" cy="769441"/>
          </a:xfrm>
          <a:prstGeom prst="rect">
            <a:avLst/>
          </a:prstGeom>
          <a:noFill/>
        </p:spPr>
        <p:txBody>
          <a:bodyPr wrap="square" rtlCol="0">
            <a:spAutoFit/>
          </a:bodyPr>
          <a:lstStyle/>
          <a:p>
            <a:pPr marL="171450" indent="-171450" algn="just">
              <a:buFont typeface="Arial" panose="020B0604020202020204" pitchFamily="34" charset="0"/>
              <a:buChar char="•"/>
            </a:pPr>
            <a:r>
              <a:rPr lang="id-ID" sz="1100">
                <a:latin typeface="Nunito Sans" panose="020B0604020202020204" charset="0"/>
              </a:rPr>
              <a:t>Kontribusi CHT paling banyak disumbang oleh SKM golongan I yang notabene diisi oleh para pemain besar. </a:t>
            </a:r>
          </a:p>
          <a:p>
            <a:pPr marL="171450" indent="-171450" algn="just">
              <a:buFont typeface="Arial" panose="020B0604020202020204" pitchFamily="34" charset="0"/>
              <a:buChar char="•"/>
            </a:pPr>
            <a:endParaRPr lang="id-ID" sz="1100">
              <a:latin typeface="Nunito Sans" panose="020B0604020202020204" charset="0"/>
            </a:endParaRPr>
          </a:p>
          <a:p>
            <a:pPr marL="171450" indent="-171450" algn="just">
              <a:buFont typeface="Arial" panose="020B0604020202020204" pitchFamily="34" charset="0"/>
              <a:buChar char="•"/>
            </a:pPr>
            <a:r>
              <a:rPr lang="id-ID" sz="1100">
                <a:latin typeface="Nunito Sans" panose="020B0604020202020204" charset="0"/>
              </a:rPr>
              <a:t>Namun jika melihat proporsi jumlah pabrik maka IHT SKM gol II B serta SKT gol III A dan III B cukup besar, maka perlu menjadi perhatian agar tidak mati akibat ketatnya persaingan</a:t>
            </a:r>
          </a:p>
        </p:txBody>
      </p:sp>
      <p:grpSp>
        <p:nvGrpSpPr>
          <p:cNvPr id="8" name="Group 10">
            <a:extLst>
              <a:ext uri="{FF2B5EF4-FFF2-40B4-BE49-F238E27FC236}">
                <a16:creationId xmlns:a16="http://schemas.microsoft.com/office/drawing/2014/main" xmlns="" id="{ED0D1D40-5E3E-459E-B332-E06A10967453}"/>
              </a:ext>
            </a:extLst>
          </p:cNvPr>
          <p:cNvGrpSpPr>
            <a:grpSpLocks/>
          </p:cNvGrpSpPr>
          <p:nvPr/>
        </p:nvGrpSpPr>
        <p:grpSpPr bwMode="auto">
          <a:xfrm>
            <a:off x="0" y="0"/>
            <a:ext cx="9144000" cy="914400"/>
            <a:chOff x="0" y="0"/>
            <a:chExt cx="5760" cy="576"/>
          </a:xfrm>
        </p:grpSpPr>
        <p:sp>
          <p:nvSpPr>
            <p:cNvPr id="9" name="Rectangle 8">
              <a:extLst>
                <a:ext uri="{FF2B5EF4-FFF2-40B4-BE49-F238E27FC236}">
                  <a16:creationId xmlns:a16="http://schemas.microsoft.com/office/drawing/2014/main" xmlns="" id="{0686178F-4D1A-44EC-A8FC-DF9F3BF831BD}"/>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0" name="Straight Connector 9">
              <a:extLst>
                <a:ext uri="{FF2B5EF4-FFF2-40B4-BE49-F238E27FC236}">
                  <a16:creationId xmlns:a16="http://schemas.microsoft.com/office/drawing/2014/main" xmlns="" id="{26F6194D-EFC2-43D3-A1F1-BF2349D2BF64}"/>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A73A2708-4ECC-42C3-A9EF-6BA301F86CBA}"/>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2" name="Rectangle 11">
            <a:extLst>
              <a:ext uri="{FF2B5EF4-FFF2-40B4-BE49-F238E27FC236}">
                <a16:creationId xmlns:a16="http://schemas.microsoft.com/office/drawing/2014/main" xmlns="" id="{FBBD6B1A-6E4F-465D-978F-F2F7A8E137F5}"/>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10</a:t>
            </a:fld>
            <a:endParaRPr lang="id-ID">
              <a:solidFill>
                <a:srgbClr val="FFFFFF"/>
              </a:solidFill>
              <a:cs typeface="Arial" pitchFamily="34" charset="0"/>
            </a:endParaRPr>
          </a:p>
        </p:txBody>
      </p:sp>
    </p:spTree>
    <p:extLst>
      <p:ext uri="{BB962C8B-B14F-4D97-AF65-F5344CB8AC3E}">
        <p14:creationId xmlns:p14="http://schemas.microsoft.com/office/powerpoint/2010/main" val="259427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982"/>
            <a:ext cx="8001000" cy="744085"/>
          </a:xfrm>
        </p:spPr>
        <p:txBody>
          <a:bodyPr>
            <a:noAutofit/>
          </a:bodyPr>
          <a:lstStyle/>
          <a:p>
            <a:r>
              <a:rPr lang="en-GB" sz="2100" b="1" dirty="0" err="1">
                <a:solidFill>
                  <a:srgbClr val="C00000"/>
                </a:solidFill>
                <a:effectLst>
                  <a:outerShdw blurRad="38100" dist="38100" dir="2700000" algn="tl">
                    <a:srgbClr val="000000">
                      <a:alpha val="43137"/>
                    </a:srgbClr>
                  </a:outerShdw>
                </a:effectLst>
              </a:rPr>
              <a:t>Dampak</a:t>
            </a:r>
            <a:r>
              <a:rPr lang="en-GB" sz="2100" b="1" dirty="0">
                <a:solidFill>
                  <a:srgbClr val="C00000"/>
                </a:solidFill>
                <a:effectLst>
                  <a:outerShdw blurRad="38100" dist="38100" dir="2700000" algn="tl">
                    <a:srgbClr val="000000">
                      <a:alpha val="43137"/>
                    </a:srgbClr>
                  </a:outerShdw>
                </a:effectLst>
              </a:rPr>
              <a:t> </a:t>
            </a:r>
            <a:r>
              <a:rPr lang="en-GB" sz="2100" b="1" dirty="0" err="1">
                <a:solidFill>
                  <a:srgbClr val="C00000"/>
                </a:solidFill>
                <a:effectLst>
                  <a:outerShdw blurRad="38100" dist="38100" dir="2700000" algn="tl">
                    <a:srgbClr val="000000">
                      <a:alpha val="43137"/>
                    </a:srgbClr>
                  </a:outerShdw>
                </a:effectLst>
              </a:rPr>
              <a:t>Penurunan</a:t>
            </a:r>
            <a:r>
              <a:rPr lang="en-GB" sz="2100" b="1" dirty="0">
                <a:solidFill>
                  <a:srgbClr val="C00000"/>
                </a:solidFill>
                <a:effectLst>
                  <a:outerShdw blurRad="38100" dist="38100" dir="2700000" algn="tl">
                    <a:srgbClr val="000000">
                      <a:alpha val="43137"/>
                    </a:srgbClr>
                  </a:outerShdw>
                </a:effectLst>
              </a:rPr>
              <a:t> SKT </a:t>
            </a:r>
            <a:r>
              <a:rPr lang="en-GB" sz="2100" b="1" dirty="0" err="1">
                <a:solidFill>
                  <a:srgbClr val="C00000"/>
                </a:solidFill>
                <a:effectLst>
                  <a:outerShdw blurRad="38100" dist="38100" dir="2700000" algn="tl">
                    <a:srgbClr val="000000">
                      <a:alpha val="43137"/>
                    </a:srgbClr>
                  </a:outerShdw>
                </a:effectLst>
              </a:rPr>
              <a:t>Terhadap</a:t>
            </a:r>
            <a:r>
              <a:rPr lang="en-GB" sz="2100" b="1" dirty="0">
                <a:solidFill>
                  <a:srgbClr val="C00000"/>
                </a:solidFill>
                <a:effectLst>
                  <a:outerShdw blurRad="38100" dist="38100" dir="2700000" algn="tl">
                    <a:srgbClr val="000000">
                      <a:alpha val="43137"/>
                    </a:srgbClr>
                  </a:outerShdw>
                </a:effectLst>
              </a:rPr>
              <a:t> </a:t>
            </a:r>
            <a:r>
              <a:rPr lang="en-GB" sz="2100" b="1" dirty="0" err="1">
                <a:solidFill>
                  <a:srgbClr val="C00000"/>
                </a:solidFill>
                <a:effectLst>
                  <a:outerShdw blurRad="38100" dist="38100" dir="2700000" algn="tl">
                    <a:srgbClr val="000000">
                      <a:alpha val="43137"/>
                    </a:srgbClr>
                  </a:outerShdw>
                </a:effectLst>
              </a:rPr>
              <a:t>Kinerja</a:t>
            </a:r>
            <a:r>
              <a:rPr lang="en-GB" sz="2100" b="1" dirty="0">
                <a:solidFill>
                  <a:srgbClr val="C00000"/>
                </a:solidFill>
                <a:effectLst>
                  <a:outerShdw blurRad="38100" dist="38100" dir="2700000" algn="tl">
                    <a:srgbClr val="000000">
                      <a:alpha val="43137"/>
                    </a:srgbClr>
                  </a:outerShdw>
                </a:effectLst>
              </a:rPr>
              <a:t> </a:t>
            </a:r>
            <a:r>
              <a:rPr lang="en-GB" sz="2100" b="1" dirty="0" err="1">
                <a:solidFill>
                  <a:srgbClr val="C00000"/>
                </a:solidFill>
                <a:effectLst>
                  <a:outerShdw blurRad="38100" dist="38100" dir="2700000" algn="tl">
                    <a:srgbClr val="000000">
                      <a:alpha val="43137"/>
                    </a:srgbClr>
                  </a:outerShdw>
                </a:effectLst>
              </a:rPr>
              <a:t>Ekonomi</a:t>
            </a:r>
            <a:r>
              <a:rPr lang="en-GB" sz="2100" b="1" dirty="0">
                <a:solidFill>
                  <a:srgbClr val="C00000"/>
                </a:solidFill>
                <a:effectLst>
                  <a:outerShdw blurRad="38100" dist="38100" dir="2700000" algn="tl">
                    <a:srgbClr val="000000">
                      <a:alpha val="43137"/>
                    </a:srgbClr>
                  </a:outerShdw>
                </a:effectLst>
              </a:rPr>
              <a:t> Makro </a:t>
            </a:r>
            <a:br>
              <a:rPr lang="en-GB" sz="2100" b="1" dirty="0">
                <a:solidFill>
                  <a:srgbClr val="C00000"/>
                </a:solidFill>
                <a:effectLst>
                  <a:outerShdw blurRad="38100" dist="38100" dir="2700000" algn="tl">
                    <a:srgbClr val="000000">
                      <a:alpha val="43137"/>
                    </a:srgbClr>
                  </a:outerShdw>
                </a:effectLst>
              </a:rPr>
            </a:br>
            <a:r>
              <a:rPr lang="en-GB" sz="1800" dirty="0">
                <a:effectLst>
                  <a:outerShdw blurRad="38100" dist="38100" dir="2700000" algn="tl">
                    <a:srgbClr val="000000">
                      <a:alpha val="43137"/>
                    </a:srgbClr>
                  </a:outerShdw>
                </a:effectLst>
              </a:rPr>
              <a:t>(</a:t>
            </a:r>
            <a:r>
              <a:rPr lang="en-US" sz="1800" i="1" dirty="0">
                <a:effectLst>
                  <a:outerShdw blurRad="38100" dist="38100" dir="2700000" algn="tl">
                    <a:srgbClr val="000000">
                      <a:alpha val="43137"/>
                    </a:srgbClr>
                  </a:outerShdw>
                </a:effectLst>
              </a:rPr>
              <a:t>Computable </a:t>
            </a:r>
            <a:r>
              <a:rPr lang="id-ID" sz="1800" i="1" dirty="0">
                <a:effectLst>
                  <a:outerShdw blurRad="38100" dist="38100" dir="2700000" algn="tl">
                    <a:srgbClr val="000000">
                      <a:alpha val="43137"/>
                    </a:srgbClr>
                  </a:outerShdw>
                </a:effectLst>
              </a:rPr>
              <a:t>G</a:t>
            </a:r>
            <a:r>
              <a:rPr lang="en-US" sz="1800" i="1" dirty="0" err="1">
                <a:effectLst>
                  <a:outerShdw blurRad="38100" dist="38100" dir="2700000" algn="tl">
                    <a:srgbClr val="000000">
                      <a:alpha val="43137"/>
                    </a:srgbClr>
                  </a:outerShdw>
                </a:effectLst>
              </a:rPr>
              <a:t>eneral</a:t>
            </a:r>
            <a:r>
              <a:rPr lang="en-US" sz="1800" i="1" dirty="0">
                <a:effectLst>
                  <a:outerShdw blurRad="38100" dist="38100" dir="2700000" algn="tl">
                    <a:srgbClr val="000000">
                      <a:alpha val="43137"/>
                    </a:srgbClr>
                  </a:outerShdw>
                </a:effectLst>
              </a:rPr>
              <a:t> </a:t>
            </a:r>
            <a:r>
              <a:rPr lang="id-ID" sz="1800" i="1" dirty="0">
                <a:effectLst>
                  <a:outerShdw blurRad="38100" dist="38100" dir="2700000" algn="tl">
                    <a:srgbClr val="000000">
                      <a:alpha val="43137"/>
                    </a:srgbClr>
                  </a:outerShdw>
                </a:effectLst>
              </a:rPr>
              <a:t>E</a:t>
            </a:r>
            <a:r>
              <a:rPr lang="en-US" sz="1800" i="1" dirty="0" err="1">
                <a:effectLst>
                  <a:outerShdw blurRad="38100" dist="38100" dir="2700000" algn="tl">
                    <a:srgbClr val="000000">
                      <a:alpha val="43137"/>
                    </a:srgbClr>
                  </a:outerShdw>
                </a:effectLst>
              </a:rPr>
              <a:t>quilibrium</a:t>
            </a:r>
            <a:r>
              <a:rPr lang="en-US" sz="1800" dirty="0">
                <a:effectLst>
                  <a:outerShdw blurRad="38100" dist="38100" dir="2700000" algn="tl">
                    <a:srgbClr val="000000">
                      <a:alpha val="43137"/>
                    </a:srgbClr>
                  </a:outerShdw>
                </a:effectLst>
              </a:rPr>
              <a:t> /CGE).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980954"/>
              </p:ext>
            </p:extLst>
          </p:nvPr>
        </p:nvGraphicFramePr>
        <p:xfrm>
          <a:off x="685800" y="2533656"/>
          <a:ext cx="7924800" cy="3555992"/>
        </p:xfrm>
        <a:graphic>
          <a:graphicData uri="http://schemas.openxmlformats.org/drawingml/2006/table">
            <a:tbl>
              <a:tblPr firstRow="1" firstCol="1" bandRow="1">
                <a:tableStyleId>{5C22544A-7EE6-4342-B048-85BDC9FD1C3A}</a:tableStyleId>
              </a:tblPr>
              <a:tblGrid>
                <a:gridCol w="4390302">
                  <a:extLst>
                    <a:ext uri="{9D8B030D-6E8A-4147-A177-3AD203B41FA5}">
                      <a16:colId xmlns:a16="http://schemas.microsoft.com/office/drawing/2014/main" xmlns="" val="20000"/>
                    </a:ext>
                  </a:extLst>
                </a:gridCol>
                <a:gridCol w="3534498">
                  <a:extLst>
                    <a:ext uri="{9D8B030D-6E8A-4147-A177-3AD203B41FA5}">
                      <a16:colId xmlns:a16="http://schemas.microsoft.com/office/drawing/2014/main" xmlns="" val="20001"/>
                    </a:ext>
                  </a:extLst>
                </a:gridCol>
              </a:tblGrid>
              <a:tr h="952119">
                <a:tc>
                  <a:txBody>
                    <a:bodyPr/>
                    <a:lstStyle/>
                    <a:p>
                      <a:pPr algn="ctr">
                        <a:lnSpc>
                          <a:spcPct val="115000"/>
                        </a:lnSpc>
                        <a:spcBef>
                          <a:spcPts val="300"/>
                        </a:spcBef>
                        <a:spcAft>
                          <a:spcPts val="300"/>
                        </a:spcAft>
                      </a:pPr>
                      <a:r>
                        <a:rPr lang="en-US" sz="1700" dirty="0" err="1">
                          <a:effectLst/>
                        </a:rPr>
                        <a:t>Indikator</a:t>
                      </a:r>
                      <a:r>
                        <a:rPr lang="en-US" sz="1700" dirty="0">
                          <a:effectLst/>
                        </a:rPr>
                        <a:t> </a:t>
                      </a:r>
                      <a:r>
                        <a:rPr lang="en-US" sz="1700" dirty="0" err="1">
                          <a:effectLst/>
                        </a:rPr>
                        <a:t>Makro</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Bef>
                          <a:spcPts val="300"/>
                        </a:spcBef>
                        <a:spcAft>
                          <a:spcPts val="300"/>
                        </a:spcAft>
                      </a:pPr>
                      <a:r>
                        <a:rPr lang="en-US" sz="1700" dirty="0" err="1">
                          <a:effectLst/>
                        </a:rPr>
                        <a:t>Perubahan</a:t>
                      </a:r>
                      <a:r>
                        <a:rPr lang="en-US" sz="1700" dirty="0">
                          <a:effectLst/>
                        </a:rPr>
                        <a:t> </a:t>
                      </a:r>
                      <a:r>
                        <a:rPr lang="en-US" sz="1700" dirty="0" err="1">
                          <a:effectLst/>
                        </a:rPr>
                        <a:t>Persentase</a:t>
                      </a:r>
                      <a:r>
                        <a:rPr lang="en-US" sz="1700" dirty="0">
                          <a:effectLst/>
                        </a:rPr>
                        <a:t> (%)</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533440">
                <a:tc>
                  <a:txBody>
                    <a:bodyPr/>
                    <a:lstStyle/>
                    <a:p>
                      <a:pPr algn="l">
                        <a:lnSpc>
                          <a:spcPct val="115000"/>
                        </a:lnSpc>
                        <a:spcBef>
                          <a:spcPts val="300"/>
                        </a:spcBef>
                        <a:spcAft>
                          <a:spcPts val="300"/>
                        </a:spcAft>
                      </a:pPr>
                      <a:r>
                        <a:rPr lang="id-ID" sz="1700" dirty="0">
                          <a:effectLst/>
                        </a:rPr>
                        <a:t>Produk Domestik Bruto (PDB)  </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Bef>
                          <a:spcPts val="300"/>
                        </a:spcBef>
                        <a:spcAft>
                          <a:spcPts val="300"/>
                        </a:spcAft>
                      </a:pPr>
                      <a:r>
                        <a:rPr lang="en-US" sz="1700" dirty="0">
                          <a:effectLst/>
                        </a:rPr>
                        <a:t>-0.82</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490615">
                <a:tc>
                  <a:txBody>
                    <a:bodyPr/>
                    <a:lstStyle/>
                    <a:p>
                      <a:pPr algn="l">
                        <a:lnSpc>
                          <a:spcPct val="115000"/>
                        </a:lnSpc>
                        <a:spcBef>
                          <a:spcPts val="300"/>
                        </a:spcBef>
                        <a:spcAft>
                          <a:spcPts val="300"/>
                        </a:spcAft>
                      </a:pPr>
                      <a:r>
                        <a:rPr lang="id-ID" sz="1700" dirty="0">
                          <a:effectLst/>
                        </a:rPr>
                        <a:t>Upah Riil</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Bef>
                          <a:spcPts val="300"/>
                        </a:spcBef>
                        <a:spcAft>
                          <a:spcPts val="300"/>
                        </a:spcAft>
                      </a:pPr>
                      <a:r>
                        <a:rPr lang="en-US" sz="1700" dirty="0">
                          <a:effectLst/>
                        </a:rPr>
                        <a:t>-1.24</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598588">
                <a:tc>
                  <a:txBody>
                    <a:bodyPr/>
                    <a:lstStyle/>
                    <a:p>
                      <a:pPr algn="l">
                        <a:lnSpc>
                          <a:spcPct val="115000"/>
                        </a:lnSpc>
                        <a:spcBef>
                          <a:spcPts val="300"/>
                        </a:spcBef>
                        <a:spcAft>
                          <a:spcPts val="300"/>
                        </a:spcAft>
                      </a:pPr>
                      <a:r>
                        <a:rPr lang="id-ID" sz="1700" dirty="0">
                          <a:effectLst/>
                        </a:rPr>
                        <a:t>Konsumsi Rumah Tangga</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Bef>
                          <a:spcPts val="300"/>
                        </a:spcBef>
                        <a:spcAft>
                          <a:spcPts val="300"/>
                        </a:spcAft>
                      </a:pPr>
                      <a:r>
                        <a:rPr lang="en-US" sz="1700" dirty="0">
                          <a:effectLst/>
                        </a:rPr>
                        <a:t>-0.96</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r h="490615">
                <a:tc>
                  <a:txBody>
                    <a:bodyPr/>
                    <a:lstStyle/>
                    <a:p>
                      <a:pPr algn="l">
                        <a:lnSpc>
                          <a:spcPct val="115000"/>
                        </a:lnSpc>
                        <a:spcBef>
                          <a:spcPts val="300"/>
                        </a:spcBef>
                        <a:spcAft>
                          <a:spcPts val="300"/>
                        </a:spcAft>
                      </a:pPr>
                      <a:r>
                        <a:rPr lang="id-ID" sz="1700" dirty="0">
                          <a:effectLst/>
                        </a:rPr>
                        <a:t>Inflasi</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Bef>
                          <a:spcPts val="300"/>
                        </a:spcBef>
                        <a:spcAft>
                          <a:spcPts val="300"/>
                        </a:spcAft>
                      </a:pPr>
                      <a:r>
                        <a:rPr lang="en-US" sz="1700" dirty="0">
                          <a:effectLst/>
                        </a:rPr>
                        <a:t>0.41</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4"/>
                  </a:ext>
                </a:extLst>
              </a:tr>
              <a:tr h="490615">
                <a:tc>
                  <a:txBody>
                    <a:bodyPr/>
                    <a:lstStyle/>
                    <a:p>
                      <a:pPr algn="l">
                        <a:lnSpc>
                          <a:spcPct val="115000"/>
                        </a:lnSpc>
                        <a:spcBef>
                          <a:spcPts val="300"/>
                        </a:spcBef>
                        <a:spcAft>
                          <a:spcPts val="300"/>
                        </a:spcAft>
                      </a:pPr>
                      <a:r>
                        <a:rPr lang="en-US" sz="1700" dirty="0" err="1">
                          <a:effectLst/>
                        </a:rPr>
                        <a:t>Inves</a:t>
                      </a:r>
                      <a:r>
                        <a:rPr lang="id-ID" sz="1700" dirty="0">
                          <a:effectLst/>
                        </a:rPr>
                        <a:t>tasi</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15000"/>
                        </a:lnSpc>
                        <a:spcBef>
                          <a:spcPts val="300"/>
                        </a:spcBef>
                        <a:spcAft>
                          <a:spcPts val="300"/>
                        </a:spcAft>
                      </a:pPr>
                      <a:r>
                        <a:rPr lang="en-US" sz="1700" dirty="0">
                          <a:effectLst/>
                        </a:rPr>
                        <a:t>-0.012</a:t>
                      </a:r>
                      <a:endParaRPr lang="en-US" sz="17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5"/>
                  </a:ext>
                </a:extLst>
              </a:tr>
            </a:tbl>
          </a:graphicData>
        </a:graphic>
      </p:graphicFrame>
      <p:sp>
        <p:nvSpPr>
          <p:cNvPr id="5" name="TextBox 4"/>
          <p:cNvSpPr txBox="1"/>
          <p:nvPr/>
        </p:nvSpPr>
        <p:spPr>
          <a:xfrm>
            <a:off x="533400" y="1142139"/>
            <a:ext cx="8382000" cy="830997"/>
          </a:xfrm>
          <a:prstGeom prst="rect">
            <a:avLst/>
          </a:prstGeom>
          <a:noFill/>
        </p:spPr>
        <p:txBody>
          <a:bodyPr wrap="square" rtlCol="0">
            <a:spAutoFit/>
          </a:bodyPr>
          <a:lstStyle/>
          <a:p>
            <a:pPr marL="214313" indent="-214313">
              <a:buFont typeface="Arial" panose="020B0604020202020204" pitchFamily="34" charset="0"/>
              <a:buChar char="•"/>
            </a:pPr>
            <a:r>
              <a:rPr lang="en-US" sz="1600" dirty="0" err="1"/>
              <a:t>Selama</a:t>
            </a:r>
            <a:r>
              <a:rPr lang="en-US" sz="1600" dirty="0"/>
              <a:t> 2013 - 2017, </a:t>
            </a:r>
            <a:r>
              <a:rPr lang="en-US" sz="1600" dirty="0" err="1"/>
              <a:t>jumlah</a:t>
            </a:r>
            <a:r>
              <a:rPr lang="en-US" sz="1600" dirty="0"/>
              <a:t> </a:t>
            </a:r>
            <a:r>
              <a:rPr lang="en-US" sz="1600" dirty="0" err="1"/>
              <a:t>produksi</a:t>
            </a:r>
            <a:r>
              <a:rPr lang="en-US" sz="1600" dirty="0"/>
              <a:t> SKT </a:t>
            </a:r>
            <a:r>
              <a:rPr lang="en-US" sz="1600" dirty="0" err="1"/>
              <a:t>menurun</a:t>
            </a:r>
            <a:r>
              <a:rPr lang="id-ID" sz="1600" dirty="0"/>
              <a:t> </a:t>
            </a:r>
            <a:r>
              <a:rPr lang="en-US" sz="1600" dirty="0" err="1"/>
              <a:t>secara</a:t>
            </a:r>
            <a:r>
              <a:rPr lang="en-US" sz="1600" dirty="0"/>
              <a:t> </a:t>
            </a:r>
            <a:r>
              <a:rPr lang="en-US" sz="1600" dirty="0" err="1"/>
              <a:t>kumulatif</a:t>
            </a:r>
            <a:r>
              <a:rPr lang="id-ID" sz="1600" dirty="0"/>
              <a:t> </a:t>
            </a:r>
            <a:r>
              <a:rPr lang="en-US" sz="1600" dirty="0" err="1"/>
              <a:t>mencapai</a:t>
            </a:r>
            <a:r>
              <a:rPr lang="en-US" sz="1600" dirty="0"/>
              <a:t> 22,63 </a:t>
            </a:r>
            <a:r>
              <a:rPr lang="en-US" sz="1600" dirty="0" err="1"/>
              <a:t>persen</a:t>
            </a:r>
            <a:r>
              <a:rPr lang="en-US" sz="1600" dirty="0"/>
              <a:t>. </a:t>
            </a:r>
          </a:p>
          <a:p>
            <a:pPr marL="214313" indent="-214313">
              <a:buFont typeface="Arial" panose="020B0604020202020204" pitchFamily="34" charset="0"/>
              <a:buChar char="•"/>
            </a:pPr>
            <a:r>
              <a:rPr lang="en-GB" sz="1600" dirty="0" err="1"/>
              <a:t>Dengan</a:t>
            </a:r>
            <a:r>
              <a:rPr lang="en-GB" sz="1600" dirty="0"/>
              <a:t> </a:t>
            </a:r>
            <a:r>
              <a:rPr lang="en-GB" sz="1600" dirty="0" err="1"/>
              <a:t>simulasi</a:t>
            </a:r>
            <a:r>
              <a:rPr lang="en-GB" sz="1600" dirty="0"/>
              <a:t> </a:t>
            </a:r>
            <a:r>
              <a:rPr lang="en-GB" sz="1600" dirty="0" err="1"/>
              <a:t>penurunan</a:t>
            </a:r>
            <a:r>
              <a:rPr lang="en-GB" sz="1600" dirty="0"/>
              <a:t> SKT </a:t>
            </a:r>
            <a:r>
              <a:rPr lang="en-GB" sz="1600" dirty="0" err="1"/>
              <a:t>sebesar</a:t>
            </a:r>
            <a:r>
              <a:rPr lang="en-GB" sz="1600" dirty="0"/>
              <a:t> 22,63 </a:t>
            </a:r>
            <a:r>
              <a:rPr lang="en-GB" sz="1600" dirty="0" err="1"/>
              <a:t>persen</a:t>
            </a:r>
            <a:r>
              <a:rPr lang="en-GB" sz="1600" dirty="0"/>
              <a:t> (</a:t>
            </a:r>
            <a:r>
              <a:rPr lang="en-GB" sz="1600" dirty="0" err="1"/>
              <a:t>cateris</a:t>
            </a:r>
            <a:r>
              <a:rPr lang="en-GB" sz="1600" dirty="0"/>
              <a:t> paribus) </a:t>
            </a:r>
            <a:r>
              <a:rPr lang="en-GB" sz="1600" dirty="0" err="1"/>
              <a:t>menyebabkan</a:t>
            </a:r>
            <a:r>
              <a:rPr lang="en-GB" sz="1600" dirty="0"/>
              <a:t> </a:t>
            </a:r>
            <a:r>
              <a:rPr lang="en-GB" sz="1600" dirty="0" err="1"/>
              <a:t>perubahan</a:t>
            </a:r>
            <a:r>
              <a:rPr lang="en-GB" sz="1600" dirty="0"/>
              <a:t> pada </a:t>
            </a:r>
            <a:r>
              <a:rPr lang="en-GB" sz="1600" dirty="0" err="1"/>
              <a:t>berbagai</a:t>
            </a:r>
            <a:r>
              <a:rPr lang="en-GB" sz="1600" dirty="0"/>
              <a:t> </a:t>
            </a:r>
            <a:r>
              <a:rPr lang="en-GB" sz="1600" dirty="0" err="1"/>
              <a:t>indikator</a:t>
            </a:r>
            <a:r>
              <a:rPr lang="en-GB" sz="1600" dirty="0"/>
              <a:t> </a:t>
            </a:r>
            <a:r>
              <a:rPr lang="en-GB" sz="1600" dirty="0" err="1"/>
              <a:t>makro</a:t>
            </a:r>
            <a:r>
              <a:rPr lang="en-GB" sz="1600" dirty="0"/>
              <a:t> </a:t>
            </a:r>
            <a:r>
              <a:rPr lang="en-GB" sz="1600" dirty="0" err="1"/>
              <a:t>ekonomi</a:t>
            </a:r>
            <a:r>
              <a:rPr lang="en-GB" sz="1600" dirty="0"/>
              <a:t> :</a:t>
            </a:r>
            <a:endParaRPr lang="en-US" sz="1600" dirty="0"/>
          </a:p>
        </p:txBody>
      </p:sp>
      <p:grpSp>
        <p:nvGrpSpPr>
          <p:cNvPr id="6" name="Group 10">
            <a:extLst>
              <a:ext uri="{FF2B5EF4-FFF2-40B4-BE49-F238E27FC236}">
                <a16:creationId xmlns:a16="http://schemas.microsoft.com/office/drawing/2014/main" xmlns="" id="{53678F5A-264E-40ED-99E3-D85190EE41F5}"/>
              </a:ext>
            </a:extLst>
          </p:cNvPr>
          <p:cNvGrpSpPr>
            <a:grpSpLocks/>
          </p:cNvGrpSpPr>
          <p:nvPr/>
        </p:nvGrpSpPr>
        <p:grpSpPr bwMode="auto">
          <a:xfrm>
            <a:off x="0" y="0"/>
            <a:ext cx="9144000" cy="914400"/>
            <a:chOff x="0" y="0"/>
            <a:chExt cx="5760" cy="576"/>
          </a:xfrm>
        </p:grpSpPr>
        <p:sp>
          <p:nvSpPr>
            <p:cNvPr id="7" name="Rectangle 6">
              <a:extLst>
                <a:ext uri="{FF2B5EF4-FFF2-40B4-BE49-F238E27FC236}">
                  <a16:creationId xmlns:a16="http://schemas.microsoft.com/office/drawing/2014/main" xmlns="" id="{6F775978-3E74-4B41-A4D2-9EC56957B276}"/>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8" name="Straight Connector 7">
              <a:extLst>
                <a:ext uri="{FF2B5EF4-FFF2-40B4-BE49-F238E27FC236}">
                  <a16:creationId xmlns:a16="http://schemas.microsoft.com/office/drawing/2014/main" xmlns="" id="{609323E2-4B0E-4A66-A583-1409A5D7BE39}"/>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xmlns="" id="{C4EF10CC-0B7B-46AB-82F4-16F313C56517}"/>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0" name="Rectangle 9">
            <a:extLst>
              <a:ext uri="{FF2B5EF4-FFF2-40B4-BE49-F238E27FC236}">
                <a16:creationId xmlns:a16="http://schemas.microsoft.com/office/drawing/2014/main" xmlns="" id="{22468594-F476-4FD9-A484-557F7F490071}"/>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11</a:t>
            </a:fld>
            <a:endParaRPr lang="id-ID" dirty="0">
              <a:solidFill>
                <a:srgbClr val="FFFFFF"/>
              </a:solidFill>
              <a:cs typeface="Arial" pitchFamily="34" charset="0"/>
            </a:endParaRPr>
          </a:p>
        </p:txBody>
      </p:sp>
    </p:spTree>
    <p:extLst>
      <p:ext uri="{BB962C8B-B14F-4D97-AF65-F5344CB8AC3E}">
        <p14:creationId xmlns:p14="http://schemas.microsoft.com/office/powerpoint/2010/main" val="1562048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8153400" cy="838200"/>
          </a:xfrm>
        </p:spPr>
        <p:txBody>
          <a:bodyPr>
            <a:noAutofit/>
          </a:bodyPr>
          <a:lstStyle/>
          <a:p>
            <a:r>
              <a:rPr lang="en-US" sz="3200" b="1" dirty="0" err="1">
                <a:solidFill>
                  <a:srgbClr val="C00000"/>
                </a:solidFill>
                <a:effectLst>
                  <a:outerShdw blurRad="38100" dist="38100" dir="2700000" algn="tl">
                    <a:srgbClr val="000000">
                      <a:alpha val="43137"/>
                    </a:srgbClr>
                  </a:outerShdw>
                </a:effectLst>
              </a:rPr>
              <a:t>Dampak</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Penurunan</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Segmen</a:t>
            </a:r>
            <a:r>
              <a:rPr lang="en-US" sz="3200" b="1" dirty="0">
                <a:solidFill>
                  <a:srgbClr val="C00000"/>
                </a:solidFill>
                <a:effectLst>
                  <a:outerShdw blurRad="38100" dist="38100" dir="2700000" algn="tl">
                    <a:srgbClr val="000000">
                      <a:alpha val="43137"/>
                    </a:srgbClr>
                  </a:outerShdw>
                </a:effectLst>
              </a:rPr>
              <a:t> SKT </a:t>
            </a:r>
            <a:r>
              <a:rPr lang="en-US" sz="3200" b="1" dirty="0" err="1">
                <a:solidFill>
                  <a:srgbClr val="C00000"/>
                </a:solidFill>
                <a:effectLst>
                  <a:outerShdw blurRad="38100" dist="38100" dir="2700000" algn="tl">
                    <a:srgbClr val="000000">
                      <a:alpha val="43137"/>
                    </a:srgbClr>
                  </a:outerShdw>
                </a:effectLst>
              </a:rPr>
              <a:t>terhadap</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Indikator</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Kinerja</a:t>
            </a:r>
            <a:r>
              <a:rPr lang="en-US" sz="3200" b="1" dirty="0">
                <a:solidFill>
                  <a:srgbClr val="C00000"/>
                </a:solidFill>
                <a:effectLst>
                  <a:outerShdw blurRad="38100" dist="38100" dir="2700000" algn="tl">
                    <a:srgbClr val="000000">
                      <a:alpha val="43137"/>
                    </a:srgbClr>
                  </a:outerShdw>
                </a:effectLst>
              </a:rPr>
              <a:t> IHT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0016687"/>
              </p:ext>
            </p:extLst>
          </p:nvPr>
        </p:nvGraphicFramePr>
        <p:xfrm>
          <a:off x="411213" y="2042066"/>
          <a:ext cx="8321573" cy="3630089"/>
        </p:xfrm>
        <a:graphic>
          <a:graphicData uri="http://schemas.openxmlformats.org/drawingml/2006/table">
            <a:tbl>
              <a:tblPr firstRow="1" firstCol="1" bandRow="1">
                <a:tableStyleId>{5C22544A-7EE6-4342-B048-85BDC9FD1C3A}</a:tableStyleId>
              </a:tblPr>
              <a:tblGrid>
                <a:gridCol w="1250081">
                  <a:extLst>
                    <a:ext uri="{9D8B030D-6E8A-4147-A177-3AD203B41FA5}">
                      <a16:colId xmlns:a16="http://schemas.microsoft.com/office/drawing/2014/main" xmlns="" val="20000"/>
                    </a:ext>
                  </a:extLst>
                </a:gridCol>
                <a:gridCol w="1273028">
                  <a:extLst>
                    <a:ext uri="{9D8B030D-6E8A-4147-A177-3AD203B41FA5}">
                      <a16:colId xmlns:a16="http://schemas.microsoft.com/office/drawing/2014/main" xmlns="" val="20001"/>
                    </a:ext>
                  </a:extLst>
                </a:gridCol>
                <a:gridCol w="1173261">
                  <a:extLst>
                    <a:ext uri="{9D8B030D-6E8A-4147-A177-3AD203B41FA5}">
                      <a16:colId xmlns:a16="http://schemas.microsoft.com/office/drawing/2014/main" xmlns="" val="20002"/>
                    </a:ext>
                  </a:extLst>
                </a:gridCol>
                <a:gridCol w="1339519">
                  <a:extLst>
                    <a:ext uri="{9D8B030D-6E8A-4147-A177-3AD203B41FA5}">
                      <a16:colId xmlns:a16="http://schemas.microsoft.com/office/drawing/2014/main" xmlns="" val="20003"/>
                    </a:ext>
                  </a:extLst>
                </a:gridCol>
                <a:gridCol w="1206537">
                  <a:extLst>
                    <a:ext uri="{9D8B030D-6E8A-4147-A177-3AD203B41FA5}">
                      <a16:colId xmlns:a16="http://schemas.microsoft.com/office/drawing/2014/main" xmlns="" val="20004"/>
                    </a:ext>
                  </a:extLst>
                </a:gridCol>
                <a:gridCol w="2079147">
                  <a:extLst>
                    <a:ext uri="{9D8B030D-6E8A-4147-A177-3AD203B41FA5}">
                      <a16:colId xmlns:a16="http://schemas.microsoft.com/office/drawing/2014/main" xmlns="" val="20005"/>
                    </a:ext>
                  </a:extLst>
                </a:gridCol>
              </a:tblGrid>
              <a:tr h="1558886">
                <a:tc>
                  <a:txBody>
                    <a:bodyPr/>
                    <a:lstStyle/>
                    <a:p>
                      <a:pPr algn="ctr">
                        <a:lnSpc>
                          <a:spcPct val="150000"/>
                        </a:lnSpc>
                        <a:spcAft>
                          <a:spcPts val="600"/>
                        </a:spcAft>
                      </a:pPr>
                      <a:r>
                        <a:rPr lang="en-US" sz="1500" dirty="0" err="1">
                          <a:effectLst/>
                        </a:rPr>
                        <a:t>Jenis</a:t>
                      </a:r>
                      <a:r>
                        <a:rPr lang="en-US" sz="1500" dirty="0">
                          <a:effectLst/>
                        </a:rPr>
                        <a:t> IHT</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nchor="ctr"/>
                </a:tc>
                <a:tc>
                  <a:txBody>
                    <a:bodyPr/>
                    <a:lstStyle/>
                    <a:p>
                      <a:pPr algn="ctr">
                        <a:lnSpc>
                          <a:spcPct val="150000"/>
                        </a:lnSpc>
                        <a:spcAft>
                          <a:spcPts val="600"/>
                        </a:spcAft>
                      </a:pPr>
                      <a:r>
                        <a:rPr lang="en-US" sz="1500" dirty="0">
                          <a:effectLst/>
                        </a:rPr>
                        <a:t>Tenaga </a:t>
                      </a:r>
                      <a:r>
                        <a:rPr lang="en-US" sz="1500" dirty="0" err="1">
                          <a:effectLst/>
                        </a:rPr>
                        <a:t>Kerja</a:t>
                      </a:r>
                      <a:r>
                        <a:rPr lang="id-ID" sz="1500" dirty="0">
                          <a:effectLst/>
                        </a:rPr>
                        <a:t> (%)</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nchor="ctr"/>
                </a:tc>
                <a:tc>
                  <a:txBody>
                    <a:bodyPr/>
                    <a:lstStyle/>
                    <a:p>
                      <a:pPr algn="ctr">
                        <a:lnSpc>
                          <a:spcPct val="150000"/>
                        </a:lnSpc>
                        <a:spcAft>
                          <a:spcPts val="600"/>
                        </a:spcAft>
                      </a:pPr>
                      <a:r>
                        <a:rPr lang="en-US" sz="1500" dirty="0">
                          <a:effectLst/>
                        </a:rPr>
                        <a:t>Nilai </a:t>
                      </a:r>
                      <a:r>
                        <a:rPr lang="en-US" sz="1500" dirty="0" err="1">
                          <a:effectLst/>
                        </a:rPr>
                        <a:t>Tambah</a:t>
                      </a:r>
                      <a:r>
                        <a:rPr lang="id-ID" sz="1500" dirty="0">
                          <a:effectLst/>
                        </a:rPr>
                        <a:t> (%)</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nchor="ctr"/>
                </a:tc>
                <a:tc>
                  <a:txBody>
                    <a:bodyPr/>
                    <a:lstStyle/>
                    <a:p>
                      <a:pPr algn="ctr">
                        <a:lnSpc>
                          <a:spcPct val="150000"/>
                        </a:lnSpc>
                        <a:spcAft>
                          <a:spcPts val="600"/>
                        </a:spcAft>
                      </a:pPr>
                      <a:r>
                        <a:rPr lang="en-US" sz="1500" dirty="0" err="1">
                          <a:effectLst/>
                        </a:rPr>
                        <a:t>Penjualan</a:t>
                      </a:r>
                      <a:r>
                        <a:rPr lang="id-ID" sz="1500" dirty="0">
                          <a:effectLst/>
                        </a:rPr>
                        <a:t> (%)</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nchor="ctr"/>
                </a:tc>
                <a:tc>
                  <a:txBody>
                    <a:bodyPr/>
                    <a:lstStyle/>
                    <a:p>
                      <a:pPr algn="ctr">
                        <a:lnSpc>
                          <a:spcPct val="150000"/>
                        </a:lnSpc>
                        <a:spcAft>
                          <a:spcPts val="600"/>
                        </a:spcAft>
                      </a:pPr>
                      <a:r>
                        <a:rPr lang="en-US" sz="1500" dirty="0" err="1">
                          <a:effectLst/>
                        </a:rPr>
                        <a:t>Ekspor</a:t>
                      </a:r>
                      <a:r>
                        <a:rPr lang="id-ID" sz="1500" dirty="0">
                          <a:effectLst/>
                        </a:rPr>
                        <a:t> (%)</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nchor="ctr"/>
                </a:tc>
                <a:tc>
                  <a:txBody>
                    <a:bodyPr/>
                    <a:lstStyle/>
                    <a:p>
                      <a:pPr algn="ctr">
                        <a:lnSpc>
                          <a:spcPct val="150000"/>
                        </a:lnSpc>
                        <a:spcAft>
                          <a:spcPts val="600"/>
                        </a:spcAft>
                      </a:pPr>
                      <a:r>
                        <a:rPr lang="en-US" sz="1500" dirty="0" err="1">
                          <a:effectLst/>
                        </a:rPr>
                        <a:t>Peran</a:t>
                      </a:r>
                      <a:r>
                        <a:rPr lang="en-US" sz="1500" dirty="0">
                          <a:effectLst/>
                        </a:rPr>
                        <a:t> </a:t>
                      </a:r>
                      <a:r>
                        <a:rPr lang="en-US" sz="1500" dirty="0" err="1">
                          <a:effectLst/>
                        </a:rPr>
                        <a:t>terhadap</a:t>
                      </a:r>
                      <a:r>
                        <a:rPr lang="en-US" sz="1500" dirty="0">
                          <a:effectLst/>
                        </a:rPr>
                        <a:t> </a:t>
                      </a:r>
                      <a:r>
                        <a:rPr lang="en-US" sz="1500" dirty="0" err="1">
                          <a:effectLst/>
                        </a:rPr>
                        <a:t>Penerimaan</a:t>
                      </a:r>
                      <a:r>
                        <a:rPr lang="en-US" sz="1500" dirty="0">
                          <a:effectLst/>
                        </a:rPr>
                        <a:t> Negara</a:t>
                      </a:r>
                      <a:r>
                        <a:rPr lang="id-ID" sz="1500" dirty="0">
                          <a:effectLst/>
                        </a:rPr>
                        <a:t> (%)</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nchor="ctr"/>
                </a:tc>
                <a:extLst>
                  <a:ext uri="{0D108BD9-81ED-4DB2-BD59-A6C34878D82A}">
                    <a16:rowId xmlns:a16="http://schemas.microsoft.com/office/drawing/2014/main" xmlns="" val="10000"/>
                  </a:ext>
                </a:extLst>
              </a:tr>
              <a:tr h="690401">
                <a:tc>
                  <a:txBody>
                    <a:bodyPr/>
                    <a:lstStyle/>
                    <a:p>
                      <a:pPr algn="ctr">
                        <a:lnSpc>
                          <a:spcPct val="150000"/>
                        </a:lnSpc>
                        <a:spcAft>
                          <a:spcPts val="600"/>
                        </a:spcAft>
                      </a:pPr>
                      <a:r>
                        <a:rPr lang="en-US" sz="1500">
                          <a:effectLst/>
                        </a:rPr>
                        <a:t>SKM</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1.15</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4.85</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4.32</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8.93</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18.75</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690401">
                <a:tc>
                  <a:txBody>
                    <a:bodyPr/>
                    <a:lstStyle/>
                    <a:p>
                      <a:pPr algn="ctr">
                        <a:lnSpc>
                          <a:spcPct val="150000"/>
                        </a:lnSpc>
                        <a:spcAft>
                          <a:spcPts val="600"/>
                        </a:spcAft>
                      </a:pPr>
                      <a:r>
                        <a:rPr lang="en-US" sz="1500">
                          <a:effectLst/>
                        </a:rPr>
                        <a:t>SKT</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-12.65</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-23.66</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-19.79</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-18.73</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-7.62</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690401">
                <a:tc>
                  <a:txBody>
                    <a:bodyPr/>
                    <a:lstStyle/>
                    <a:p>
                      <a:pPr algn="ctr">
                        <a:lnSpc>
                          <a:spcPct val="150000"/>
                        </a:lnSpc>
                        <a:spcAft>
                          <a:spcPts val="600"/>
                        </a:spcAft>
                      </a:pPr>
                      <a:r>
                        <a:rPr lang="en-US" sz="1500">
                          <a:effectLst/>
                        </a:rPr>
                        <a:t>SPM</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-0.34</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5.58</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6.22</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a:effectLst/>
                        </a:rPr>
                        <a:t>4.683</a:t>
                      </a:r>
                      <a:endParaRPr lang="en-US" sz="1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lnSpc>
                          <a:spcPct val="150000"/>
                        </a:lnSpc>
                        <a:spcAft>
                          <a:spcPts val="600"/>
                        </a:spcAft>
                      </a:pPr>
                      <a:r>
                        <a:rPr lang="en-US" sz="1500" dirty="0">
                          <a:effectLst/>
                        </a:rPr>
                        <a:t>9.23</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
        <p:nvSpPr>
          <p:cNvPr id="5" name="TextBox 4"/>
          <p:cNvSpPr txBox="1"/>
          <p:nvPr/>
        </p:nvSpPr>
        <p:spPr>
          <a:xfrm>
            <a:off x="415787" y="1185845"/>
            <a:ext cx="8382000" cy="584775"/>
          </a:xfrm>
          <a:prstGeom prst="rect">
            <a:avLst/>
          </a:prstGeom>
          <a:noFill/>
        </p:spPr>
        <p:txBody>
          <a:bodyPr wrap="square" rtlCol="0">
            <a:spAutoFit/>
          </a:bodyPr>
          <a:lstStyle/>
          <a:p>
            <a:r>
              <a:rPr lang="en-GB" sz="1600" dirty="0" err="1"/>
              <a:t>Simulasi</a:t>
            </a:r>
            <a:r>
              <a:rPr lang="en-GB" sz="1600" dirty="0"/>
              <a:t> </a:t>
            </a:r>
            <a:r>
              <a:rPr lang="en-GB" sz="1600" dirty="0" err="1"/>
              <a:t>penurunan</a:t>
            </a:r>
            <a:r>
              <a:rPr lang="en-GB" sz="1600" dirty="0"/>
              <a:t> SKT </a:t>
            </a:r>
            <a:r>
              <a:rPr lang="en-GB" sz="1600" dirty="0" err="1"/>
              <a:t>sebesar</a:t>
            </a:r>
            <a:r>
              <a:rPr lang="en-GB" sz="1600" dirty="0"/>
              <a:t> 22,63 </a:t>
            </a:r>
            <a:r>
              <a:rPr lang="en-GB" sz="1600" dirty="0" err="1"/>
              <a:t>persen</a:t>
            </a:r>
            <a:r>
              <a:rPr lang="en-GB" sz="1600" dirty="0"/>
              <a:t> (</a:t>
            </a:r>
            <a:r>
              <a:rPr lang="en-GB" sz="1600" i="1" dirty="0" err="1"/>
              <a:t>cateris</a:t>
            </a:r>
            <a:r>
              <a:rPr lang="en-GB" sz="1600" i="1" dirty="0"/>
              <a:t> paribus</a:t>
            </a:r>
            <a:r>
              <a:rPr lang="en-GB" sz="1600" dirty="0"/>
              <a:t>) </a:t>
            </a:r>
            <a:r>
              <a:rPr lang="en-GB" sz="1600" dirty="0" err="1"/>
              <a:t>menyebabkan</a:t>
            </a:r>
            <a:r>
              <a:rPr lang="en-GB" sz="1600" dirty="0"/>
              <a:t> </a:t>
            </a:r>
            <a:r>
              <a:rPr lang="en-GB" sz="1600" dirty="0" err="1"/>
              <a:t>perubahan</a:t>
            </a:r>
            <a:r>
              <a:rPr lang="en-GB" sz="1600" dirty="0"/>
              <a:t> pada berbagai </a:t>
            </a:r>
            <a:r>
              <a:rPr lang="en-GB" sz="1600" dirty="0" err="1"/>
              <a:t>indikator</a:t>
            </a:r>
            <a:r>
              <a:rPr lang="en-GB" sz="1600" dirty="0"/>
              <a:t> </a:t>
            </a:r>
            <a:r>
              <a:rPr lang="en-GB" sz="1600" dirty="0" err="1"/>
              <a:t>kinerja</a:t>
            </a:r>
            <a:r>
              <a:rPr lang="en-GB" sz="1600" dirty="0"/>
              <a:t> </a:t>
            </a:r>
            <a:r>
              <a:rPr lang="en-GB" sz="1600" dirty="0" err="1"/>
              <a:t>industri</a:t>
            </a:r>
            <a:r>
              <a:rPr lang="en-GB" sz="1600" dirty="0"/>
              <a:t> </a:t>
            </a:r>
            <a:r>
              <a:rPr lang="en-GB" sz="1600" dirty="0" err="1"/>
              <a:t>seperti</a:t>
            </a:r>
            <a:r>
              <a:rPr lang="en-GB" sz="1600" dirty="0"/>
              <a:t> </a:t>
            </a:r>
            <a:r>
              <a:rPr lang="en-GB" sz="1600" dirty="0" err="1"/>
              <a:t>berikut</a:t>
            </a:r>
            <a:r>
              <a:rPr lang="id-ID" sz="1600" dirty="0"/>
              <a:t>:</a:t>
            </a:r>
            <a:endParaRPr lang="en-US" sz="1600" dirty="0"/>
          </a:p>
        </p:txBody>
      </p:sp>
      <p:grpSp>
        <p:nvGrpSpPr>
          <p:cNvPr id="6" name="Group 10">
            <a:extLst>
              <a:ext uri="{FF2B5EF4-FFF2-40B4-BE49-F238E27FC236}">
                <a16:creationId xmlns:a16="http://schemas.microsoft.com/office/drawing/2014/main" xmlns="" id="{E43994AC-E43F-4D92-86BA-EB800EE3AAF7}"/>
              </a:ext>
            </a:extLst>
          </p:cNvPr>
          <p:cNvGrpSpPr>
            <a:grpSpLocks/>
          </p:cNvGrpSpPr>
          <p:nvPr/>
        </p:nvGrpSpPr>
        <p:grpSpPr bwMode="auto">
          <a:xfrm>
            <a:off x="0" y="0"/>
            <a:ext cx="9144000" cy="914400"/>
            <a:chOff x="0" y="0"/>
            <a:chExt cx="5760" cy="576"/>
          </a:xfrm>
        </p:grpSpPr>
        <p:sp>
          <p:nvSpPr>
            <p:cNvPr id="7" name="Rectangle 6">
              <a:extLst>
                <a:ext uri="{FF2B5EF4-FFF2-40B4-BE49-F238E27FC236}">
                  <a16:creationId xmlns:a16="http://schemas.microsoft.com/office/drawing/2014/main" xmlns="" id="{594278A6-1AFD-46E6-A5C4-69179739F53E}"/>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8" name="Straight Connector 7">
              <a:extLst>
                <a:ext uri="{FF2B5EF4-FFF2-40B4-BE49-F238E27FC236}">
                  <a16:creationId xmlns:a16="http://schemas.microsoft.com/office/drawing/2014/main" xmlns="" id="{00D4292E-C594-420A-88A2-BC78BDA16EE2}"/>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xmlns="" id="{C33F94D2-8DF0-4C7B-8764-C952AF45BD62}"/>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0" name="Rectangle 9">
            <a:extLst>
              <a:ext uri="{FF2B5EF4-FFF2-40B4-BE49-F238E27FC236}">
                <a16:creationId xmlns:a16="http://schemas.microsoft.com/office/drawing/2014/main" xmlns="" id="{10DEA123-2900-48BB-B4DE-451B5F9269A2}"/>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12</a:t>
            </a:fld>
            <a:endParaRPr lang="id-ID" dirty="0">
              <a:solidFill>
                <a:srgbClr val="FFFFFF"/>
              </a:solidFill>
              <a:cs typeface="Arial" pitchFamily="34" charset="0"/>
            </a:endParaRPr>
          </a:p>
        </p:txBody>
      </p:sp>
    </p:spTree>
    <p:extLst>
      <p:ext uri="{BB962C8B-B14F-4D97-AF65-F5344CB8AC3E}">
        <p14:creationId xmlns:p14="http://schemas.microsoft.com/office/powerpoint/2010/main" val="1941432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2552"/>
            <a:ext cx="8153400" cy="777605"/>
          </a:xfrm>
        </p:spPr>
        <p:txBody>
          <a:bodyPr>
            <a:normAutofit fontScale="90000"/>
          </a:bodyPr>
          <a:lstStyle/>
          <a:p>
            <a:r>
              <a:rPr lang="en-US" sz="3200" b="1" dirty="0" err="1">
                <a:solidFill>
                  <a:srgbClr val="C00000"/>
                </a:solidFill>
                <a:effectLst>
                  <a:outerShdw blurRad="38100" dist="38100" dir="2700000" algn="tl">
                    <a:srgbClr val="000000">
                      <a:alpha val="43137"/>
                    </a:srgbClr>
                  </a:outerShdw>
                </a:effectLst>
              </a:rPr>
              <a:t>Dampak</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Penurunan</a:t>
            </a:r>
            <a:r>
              <a:rPr lang="en-US" sz="3200" b="1" dirty="0">
                <a:solidFill>
                  <a:srgbClr val="C00000"/>
                </a:solidFill>
                <a:effectLst>
                  <a:outerShdw blurRad="38100" dist="38100" dir="2700000" algn="tl">
                    <a:srgbClr val="000000">
                      <a:alpha val="43137"/>
                    </a:srgbClr>
                  </a:outerShdw>
                </a:effectLst>
              </a:rPr>
              <a:t> SKT </a:t>
            </a:r>
            <a:r>
              <a:rPr lang="en-US" sz="3200" b="1" dirty="0" err="1">
                <a:solidFill>
                  <a:srgbClr val="C00000"/>
                </a:solidFill>
                <a:effectLst>
                  <a:outerShdw blurRad="38100" dist="38100" dir="2700000" algn="tl">
                    <a:srgbClr val="000000">
                      <a:alpha val="43137"/>
                    </a:srgbClr>
                  </a:outerShdw>
                </a:effectLst>
              </a:rPr>
              <a:t>Terhadap</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Petani</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Tembakau</a:t>
            </a:r>
            <a:endParaRPr lang="en-US" sz="32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5343889"/>
              </p:ext>
            </p:extLst>
          </p:nvPr>
        </p:nvGraphicFramePr>
        <p:xfrm>
          <a:off x="381000" y="2286000"/>
          <a:ext cx="8382000" cy="2438400"/>
        </p:xfrm>
        <a:graphic>
          <a:graphicData uri="http://schemas.openxmlformats.org/drawingml/2006/table">
            <a:tbl>
              <a:tblPr firstRow="1" firstCol="1" bandRow="1">
                <a:tableStyleId>{5C22544A-7EE6-4342-B048-85BDC9FD1C3A}</a:tableStyleId>
              </a:tblPr>
              <a:tblGrid>
                <a:gridCol w="5036410">
                  <a:extLst>
                    <a:ext uri="{9D8B030D-6E8A-4147-A177-3AD203B41FA5}">
                      <a16:colId xmlns:a16="http://schemas.microsoft.com/office/drawing/2014/main" xmlns="" val="20000"/>
                    </a:ext>
                  </a:extLst>
                </a:gridCol>
                <a:gridCol w="3345590">
                  <a:extLst>
                    <a:ext uri="{9D8B030D-6E8A-4147-A177-3AD203B41FA5}">
                      <a16:colId xmlns:a16="http://schemas.microsoft.com/office/drawing/2014/main" xmlns="" val="20001"/>
                    </a:ext>
                  </a:extLst>
                </a:gridCol>
              </a:tblGrid>
              <a:tr h="812800">
                <a:tc>
                  <a:txBody>
                    <a:bodyPr/>
                    <a:lstStyle/>
                    <a:p>
                      <a:pPr algn="ctr">
                        <a:spcBef>
                          <a:spcPts val="600"/>
                        </a:spcBef>
                        <a:spcAft>
                          <a:spcPts val="0"/>
                        </a:spcAft>
                      </a:pPr>
                      <a:r>
                        <a:rPr lang="en-US" sz="1800" dirty="0" err="1">
                          <a:effectLst/>
                        </a:rPr>
                        <a:t>Indikator</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spcBef>
                          <a:spcPts val="600"/>
                        </a:spcBef>
                        <a:spcAft>
                          <a:spcPts val="0"/>
                        </a:spcAft>
                      </a:pPr>
                      <a:r>
                        <a:rPr lang="en-US" sz="1800" dirty="0" err="1">
                          <a:effectLst/>
                        </a:rPr>
                        <a:t>Perubahan</a:t>
                      </a:r>
                      <a:r>
                        <a:rPr lang="en-US" sz="1800" dirty="0">
                          <a:effectLst/>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812800">
                <a:tc>
                  <a:txBody>
                    <a:bodyPr/>
                    <a:lstStyle/>
                    <a:p>
                      <a:pPr algn="l">
                        <a:spcBef>
                          <a:spcPts val="600"/>
                        </a:spcBef>
                        <a:spcAft>
                          <a:spcPts val="0"/>
                        </a:spcAft>
                      </a:pPr>
                      <a:r>
                        <a:rPr lang="en-US" sz="1800" dirty="0" err="1">
                          <a:effectLst/>
                        </a:rPr>
                        <a:t>Tenaga</a:t>
                      </a:r>
                      <a:r>
                        <a:rPr lang="en-US" sz="1800" dirty="0">
                          <a:effectLst/>
                        </a:rPr>
                        <a:t> </a:t>
                      </a:r>
                      <a:r>
                        <a:rPr lang="en-US" sz="1800" dirty="0" err="1">
                          <a:effectLst/>
                        </a:rPr>
                        <a:t>kerja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spcBef>
                          <a:spcPts val="600"/>
                        </a:spcBef>
                        <a:spcAft>
                          <a:spcPts val="0"/>
                        </a:spcAft>
                      </a:pPr>
                      <a:r>
                        <a:rPr lang="en-US" sz="1800" dirty="0">
                          <a:effectLst/>
                        </a:rPr>
                        <a:t>-7.52</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812800">
                <a:tc>
                  <a:txBody>
                    <a:bodyPr/>
                    <a:lstStyle/>
                    <a:p>
                      <a:pPr algn="l">
                        <a:spcBef>
                          <a:spcPts val="600"/>
                        </a:spcBef>
                        <a:spcAft>
                          <a:spcPts val="0"/>
                        </a:spcAft>
                      </a:pPr>
                      <a:r>
                        <a:rPr lang="en-US" sz="1800" dirty="0" err="1">
                          <a:effectLst/>
                        </a:rPr>
                        <a:t>Pendapatan</a:t>
                      </a:r>
                      <a:r>
                        <a:rPr lang="en-US" sz="1800" dirty="0">
                          <a:effectLst/>
                        </a:rPr>
                        <a:t> </a:t>
                      </a:r>
                      <a:r>
                        <a:rPr lang="en-US" sz="1800" dirty="0" err="1">
                          <a:effectLst/>
                        </a:rPr>
                        <a:t>Riil</a:t>
                      </a:r>
                      <a:r>
                        <a:rPr lang="en-US" sz="1800" dirty="0">
                          <a:effectLst/>
                        </a:rPr>
                        <a:t> </a:t>
                      </a:r>
                      <a:r>
                        <a:rPr lang="en-US" sz="1800" dirty="0" err="1">
                          <a:effectLst/>
                        </a:rPr>
                        <a:t>Petani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tc>
                  <a:txBody>
                    <a:bodyPr/>
                    <a:lstStyle/>
                    <a:p>
                      <a:pPr algn="ctr">
                        <a:spcBef>
                          <a:spcPts val="600"/>
                        </a:spcBef>
                        <a:spcAft>
                          <a:spcPts val="0"/>
                        </a:spcAft>
                      </a:pPr>
                      <a:r>
                        <a:rPr lang="en-US" sz="1800" dirty="0">
                          <a:effectLst/>
                        </a:rPr>
                        <a:t>-1.25</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bl>
          </a:graphicData>
        </a:graphic>
      </p:graphicFrame>
      <p:sp>
        <p:nvSpPr>
          <p:cNvPr id="5" name="TextBox 4"/>
          <p:cNvSpPr txBox="1"/>
          <p:nvPr/>
        </p:nvSpPr>
        <p:spPr>
          <a:xfrm>
            <a:off x="228600" y="1252439"/>
            <a:ext cx="8610600" cy="584775"/>
          </a:xfrm>
          <a:prstGeom prst="rect">
            <a:avLst/>
          </a:prstGeom>
          <a:noFill/>
        </p:spPr>
        <p:txBody>
          <a:bodyPr wrap="square" rtlCol="0">
            <a:spAutoFit/>
          </a:bodyPr>
          <a:lstStyle/>
          <a:p>
            <a:r>
              <a:rPr lang="en-GB" sz="1600" dirty="0" err="1"/>
              <a:t>Simulasi</a:t>
            </a:r>
            <a:r>
              <a:rPr lang="en-GB" sz="1600" dirty="0"/>
              <a:t> </a:t>
            </a:r>
            <a:r>
              <a:rPr lang="en-GB" sz="1600" dirty="0" err="1"/>
              <a:t>penurunan</a:t>
            </a:r>
            <a:r>
              <a:rPr lang="en-GB" sz="1600" dirty="0"/>
              <a:t> SKT </a:t>
            </a:r>
            <a:r>
              <a:rPr lang="en-GB" sz="1600" dirty="0" err="1"/>
              <a:t>sebesar</a:t>
            </a:r>
            <a:r>
              <a:rPr lang="en-GB" sz="1600" dirty="0"/>
              <a:t> 22,63 </a:t>
            </a:r>
            <a:r>
              <a:rPr lang="en-GB" sz="1600" dirty="0" err="1"/>
              <a:t>persen</a:t>
            </a:r>
            <a:r>
              <a:rPr lang="en-GB" sz="1600" dirty="0"/>
              <a:t> (</a:t>
            </a:r>
            <a:r>
              <a:rPr lang="en-GB" sz="1600" i="1" dirty="0" err="1"/>
              <a:t>cateris</a:t>
            </a:r>
            <a:r>
              <a:rPr lang="en-GB" sz="1600" i="1" dirty="0"/>
              <a:t> paribus</a:t>
            </a:r>
            <a:r>
              <a:rPr lang="en-GB" sz="1600" dirty="0"/>
              <a:t>) </a:t>
            </a:r>
            <a:r>
              <a:rPr lang="en-GB" sz="1600" dirty="0" err="1"/>
              <a:t>menyebabkan</a:t>
            </a:r>
            <a:r>
              <a:rPr lang="en-GB" sz="1600" dirty="0"/>
              <a:t> </a:t>
            </a:r>
            <a:r>
              <a:rPr lang="en-GB" sz="1600" dirty="0" err="1"/>
              <a:t>perubahan</a:t>
            </a:r>
            <a:r>
              <a:rPr lang="en-GB" sz="1600" dirty="0"/>
              <a:t> </a:t>
            </a:r>
            <a:r>
              <a:rPr lang="en-GB" sz="1600" dirty="0" err="1"/>
              <a:t>pada</a:t>
            </a:r>
            <a:r>
              <a:rPr lang="en-GB" sz="1600" dirty="0"/>
              <a:t> </a:t>
            </a:r>
            <a:r>
              <a:rPr lang="en-GB" sz="1600" dirty="0" err="1"/>
              <a:t>berbagai</a:t>
            </a:r>
            <a:r>
              <a:rPr lang="en-GB" sz="1600" dirty="0"/>
              <a:t> </a:t>
            </a:r>
            <a:r>
              <a:rPr lang="en-GB" sz="1600" dirty="0" err="1"/>
              <a:t>indikator</a:t>
            </a:r>
            <a:r>
              <a:rPr lang="en-GB" sz="1600" dirty="0"/>
              <a:t> </a:t>
            </a:r>
            <a:r>
              <a:rPr lang="en-GB" sz="1600" dirty="0" err="1"/>
              <a:t>kinerja</a:t>
            </a:r>
            <a:r>
              <a:rPr lang="en-GB" sz="1600" dirty="0"/>
              <a:t> </a:t>
            </a:r>
            <a:r>
              <a:rPr lang="en-GB" sz="1600" dirty="0" err="1"/>
              <a:t>disektor</a:t>
            </a:r>
            <a:r>
              <a:rPr lang="en-GB" sz="1600" dirty="0"/>
              <a:t> </a:t>
            </a:r>
            <a:r>
              <a:rPr lang="en-GB" sz="1600" dirty="0" err="1"/>
              <a:t>hulu</a:t>
            </a:r>
            <a:r>
              <a:rPr lang="en-GB" sz="1600" dirty="0"/>
              <a:t> </a:t>
            </a:r>
            <a:r>
              <a:rPr lang="en-GB" sz="1600" dirty="0" err="1"/>
              <a:t>tembakau</a:t>
            </a:r>
            <a:r>
              <a:rPr lang="en-GB" sz="1600" dirty="0"/>
              <a:t> </a:t>
            </a:r>
            <a:r>
              <a:rPr lang="en-GB" sz="1600" dirty="0" err="1"/>
              <a:t>seperti</a:t>
            </a:r>
            <a:r>
              <a:rPr lang="en-GB" sz="1600" dirty="0"/>
              <a:t> </a:t>
            </a:r>
            <a:r>
              <a:rPr lang="en-GB" sz="1600" dirty="0" err="1"/>
              <a:t>berikut</a:t>
            </a:r>
            <a:endParaRPr lang="en-US" sz="1600" dirty="0"/>
          </a:p>
        </p:txBody>
      </p:sp>
      <p:sp>
        <p:nvSpPr>
          <p:cNvPr id="6" name="TextBox 5"/>
          <p:cNvSpPr txBox="1"/>
          <p:nvPr/>
        </p:nvSpPr>
        <p:spPr>
          <a:xfrm>
            <a:off x="76200" y="5326906"/>
            <a:ext cx="8839200" cy="584775"/>
          </a:xfrm>
          <a:prstGeom prst="rect">
            <a:avLst/>
          </a:prstGeom>
          <a:noFill/>
        </p:spPr>
        <p:txBody>
          <a:bodyPr wrap="square" rtlCol="0">
            <a:spAutoFit/>
          </a:bodyPr>
          <a:lstStyle/>
          <a:p>
            <a:r>
              <a:rPr lang="en-GB" sz="1600" dirty="0"/>
              <a:t>Tenaga </a:t>
            </a:r>
            <a:r>
              <a:rPr lang="en-GB" sz="1600" dirty="0" err="1"/>
              <a:t>kerja</a:t>
            </a:r>
            <a:r>
              <a:rPr lang="en-GB" sz="1600" dirty="0"/>
              <a:t> di </a:t>
            </a:r>
            <a:r>
              <a:rPr lang="en-GB" sz="1600" dirty="0" err="1"/>
              <a:t>sektor</a:t>
            </a:r>
            <a:r>
              <a:rPr lang="en-GB" sz="1600" dirty="0"/>
              <a:t> </a:t>
            </a:r>
            <a:r>
              <a:rPr lang="en-GB" sz="1600" dirty="0" err="1"/>
              <a:t>perkebunan</a:t>
            </a:r>
            <a:r>
              <a:rPr lang="en-GB" sz="1600" dirty="0"/>
              <a:t> </a:t>
            </a:r>
            <a:r>
              <a:rPr lang="en-GB" sz="1600" dirty="0" err="1"/>
              <a:t>tembakau</a:t>
            </a:r>
            <a:r>
              <a:rPr lang="en-GB" sz="1600" dirty="0"/>
              <a:t> </a:t>
            </a:r>
            <a:r>
              <a:rPr lang="en-GB" sz="1600" dirty="0" err="1"/>
              <a:t>mengalami</a:t>
            </a:r>
            <a:r>
              <a:rPr lang="en-GB" sz="1600" dirty="0"/>
              <a:t> </a:t>
            </a:r>
            <a:r>
              <a:rPr lang="en-GB" sz="1600" dirty="0" err="1"/>
              <a:t>penurunan</a:t>
            </a:r>
            <a:r>
              <a:rPr lang="en-GB" sz="1600" dirty="0"/>
              <a:t> 7,52 </a:t>
            </a:r>
            <a:r>
              <a:rPr lang="en-GB" sz="1600" dirty="0" err="1"/>
              <a:t>persen</a:t>
            </a:r>
            <a:r>
              <a:rPr lang="en-GB" sz="1600" dirty="0"/>
              <a:t> dan </a:t>
            </a:r>
            <a:r>
              <a:rPr lang="en-GB" sz="1600" dirty="0" err="1"/>
              <a:t>pendapatan</a:t>
            </a:r>
            <a:r>
              <a:rPr lang="en-GB" sz="1600" dirty="0"/>
              <a:t> </a:t>
            </a:r>
            <a:r>
              <a:rPr lang="en-GB" sz="1600" dirty="0" err="1"/>
              <a:t>riil</a:t>
            </a:r>
            <a:r>
              <a:rPr lang="en-GB" sz="1600" dirty="0"/>
              <a:t> </a:t>
            </a:r>
            <a:r>
              <a:rPr lang="en-GB" sz="1600" dirty="0" err="1"/>
              <a:t>petani</a:t>
            </a:r>
            <a:r>
              <a:rPr lang="en-GB" sz="1600" dirty="0"/>
              <a:t> </a:t>
            </a:r>
            <a:r>
              <a:rPr lang="en-GB" sz="1600" dirty="0" err="1"/>
              <a:t>tembakau</a:t>
            </a:r>
            <a:r>
              <a:rPr lang="en-GB" sz="1600" dirty="0"/>
              <a:t> </a:t>
            </a:r>
            <a:r>
              <a:rPr lang="en-GB" sz="1600" dirty="0" err="1"/>
              <a:t>menurun</a:t>
            </a:r>
            <a:r>
              <a:rPr lang="en-GB" sz="1600" dirty="0"/>
              <a:t> 1,25 </a:t>
            </a:r>
            <a:r>
              <a:rPr lang="en-GB" sz="1600" dirty="0" err="1"/>
              <a:t>persen</a:t>
            </a:r>
            <a:r>
              <a:rPr lang="id-ID" sz="1600" dirty="0"/>
              <a:t>.</a:t>
            </a:r>
            <a:endParaRPr lang="en-US" sz="1600" dirty="0"/>
          </a:p>
        </p:txBody>
      </p:sp>
      <p:grpSp>
        <p:nvGrpSpPr>
          <p:cNvPr id="7" name="Group 10">
            <a:extLst>
              <a:ext uri="{FF2B5EF4-FFF2-40B4-BE49-F238E27FC236}">
                <a16:creationId xmlns:a16="http://schemas.microsoft.com/office/drawing/2014/main" xmlns="" id="{A8D4724E-A170-4A2E-BCA7-A6A722EEBCF9}"/>
              </a:ext>
            </a:extLst>
          </p:cNvPr>
          <p:cNvGrpSpPr>
            <a:grpSpLocks/>
          </p:cNvGrpSpPr>
          <p:nvPr/>
        </p:nvGrpSpPr>
        <p:grpSpPr bwMode="auto">
          <a:xfrm>
            <a:off x="0" y="0"/>
            <a:ext cx="9144000" cy="914400"/>
            <a:chOff x="0" y="0"/>
            <a:chExt cx="5760" cy="576"/>
          </a:xfrm>
        </p:grpSpPr>
        <p:sp>
          <p:nvSpPr>
            <p:cNvPr id="8" name="Rectangle 7">
              <a:extLst>
                <a:ext uri="{FF2B5EF4-FFF2-40B4-BE49-F238E27FC236}">
                  <a16:creationId xmlns:a16="http://schemas.microsoft.com/office/drawing/2014/main" xmlns="" id="{50A2FABD-548F-4ECC-852C-43C4C212CDC3}"/>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9" name="Straight Connector 8">
              <a:extLst>
                <a:ext uri="{FF2B5EF4-FFF2-40B4-BE49-F238E27FC236}">
                  <a16:creationId xmlns:a16="http://schemas.microsoft.com/office/drawing/2014/main" xmlns="" id="{82F58FA7-C25D-4F47-945F-A1DC631EEE5F}"/>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0" name="Rectangle 9">
            <a:extLst>
              <a:ext uri="{FF2B5EF4-FFF2-40B4-BE49-F238E27FC236}">
                <a16:creationId xmlns:a16="http://schemas.microsoft.com/office/drawing/2014/main" xmlns="" id="{7408EC04-88CF-4C21-B815-E21BF9477B91}"/>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1" name="Rectangle 10">
            <a:extLst>
              <a:ext uri="{FF2B5EF4-FFF2-40B4-BE49-F238E27FC236}">
                <a16:creationId xmlns:a16="http://schemas.microsoft.com/office/drawing/2014/main" xmlns="" id="{E4502B3C-1E2E-47B1-B5C3-AFBB1D21BEA6}"/>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13</a:t>
            </a:fld>
            <a:endParaRPr lang="id-ID" dirty="0">
              <a:solidFill>
                <a:srgbClr val="FFFFFF"/>
              </a:solidFill>
              <a:cs typeface="Arial" pitchFamily="34" charset="0"/>
            </a:endParaRPr>
          </a:p>
        </p:txBody>
      </p:sp>
    </p:spTree>
    <p:extLst>
      <p:ext uri="{BB962C8B-B14F-4D97-AF65-F5344CB8AC3E}">
        <p14:creationId xmlns:p14="http://schemas.microsoft.com/office/powerpoint/2010/main" val="1868256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685801" y="2667000"/>
            <a:ext cx="7086600" cy="584775"/>
          </a:xfrm>
          <a:prstGeom prst="rect">
            <a:avLst/>
          </a:prstGeom>
          <a:noFill/>
        </p:spPr>
        <p:txBody>
          <a:bodyPr wrap="square" rtlCol="0">
            <a:spAutoFit/>
          </a:bodyPr>
          <a:lstStyle/>
          <a:p>
            <a:pPr algn="ctr"/>
            <a:r>
              <a:rPr lang="en-GB" sz="3200" b="1" dirty="0">
                <a:solidFill>
                  <a:srgbClr val="C00000"/>
                </a:solidFill>
                <a:effectLst>
                  <a:outerShdw blurRad="38100" dist="38100" dir="2700000" algn="tl">
                    <a:srgbClr val="000000">
                      <a:alpha val="43137"/>
                    </a:srgbClr>
                  </a:outerShdw>
                </a:effectLst>
              </a:rPr>
              <a:t>BEBERAPA PERSOALAN</a:t>
            </a:r>
            <a:endParaRPr lang="id-ID" sz="3200" b="1" dirty="0">
              <a:solidFill>
                <a:srgbClr val="C00000"/>
              </a:solidFill>
              <a:effectLst>
                <a:outerShdw blurRad="38100" dist="38100" dir="2700000" algn="tl">
                  <a:srgbClr val="000000">
                    <a:alpha val="43137"/>
                  </a:srgbClr>
                </a:outerShdw>
              </a:effectLst>
            </a:endParaRPr>
          </a:p>
        </p:txBody>
      </p:sp>
      <p:grpSp>
        <p:nvGrpSpPr>
          <p:cNvPr id="4" name="Group 10"/>
          <p:cNvGrpSpPr>
            <a:grpSpLocks/>
          </p:cNvGrpSpPr>
          <p:nvPr/>
        </p:nvGrpSpPr>
        <p:grpSpPr bwMode="auto">
          <a:xfrm>
            <a:off x="0" y="0"/>
            <a:ext cx="9144000" cy="914400"/>
            <a:chOff x="0" y="0"/>
            <a:chExt cx="5760" cy="576"/>
          </a:xfrm>
        </p:grpSpPr>
        <p:sp>
          <p:nvSpPr>
            <p:cNvPr id="20" name="Rectangle 19"/>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21" name="Straight Connector 20"/>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23" name="Rectangle 22"/>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14</a:t>
            </a:fld>
            <a:endParaRPr lang="id-ID" dirty="0">
              <a:solidFill>
                <a:srgbClr val="FFFFFF"/>
              </a:solidFill>
              <a:cs typeface="Arial" pitchFamily="34" charset="0"/>
            </a:endParaRPr>
          </a:p>
        </p:txBody>
      </p:sp>
    </p:spTree>
    <p:extLst>
      <p:ext uri="{BB962C8B-B14F-4D97-AF65-F5344CB8AC3E}">
        <p14:creationId xmlns:p14="http://schemas.microsoft.com/office/powerpoint/2010/main" val="439025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838200" y="109812"/>
            <a:ext cx="8229600" cy="657726"/>
          </a:xfrm>
        </p:spPr>
        <p:txBody>
          <a:bodyPr>
            <a:normAutofit lnSpcReduction="10000"/>
          </a:bodyPr>
          <a:lstStyle/>
          <a:p>
            <a:pPr>
              <a:buNone/>
            </a:pPr>
            <a:r>
              <a:rPr lang="en" sz="3200" b="1" dirty="0">
                <a:solidFill>
                  <a:srgbClr val="C00000"/>
                </a:solidFill>
                <a:effectLst>
                  <a:outerShdw blurRad="38100" dist="38100" dir="2700000" algn="tl">
                    <a:srgbClr val="000000">
                      <a:alpha val="43137"/>
                    </a:srgbClr>
                  </a:outerShdw>
                </a:effectLst>
                <a:latin typeface="Arial Black" panose="020B0A04020102020204" pitchFamily="34" charset="0"/>
                <a:cs typeface="Calibri Light" panose="020F0302020204030204" pitchFamily="34" charset="0"/>
              </a:rPr>
              <a:t>Hulu Cengkeh</a:t>
            </a:r>
            <a:endParaRPr lang="id-ID" sz="3200" b="1" dirty="0">
              <a:solidFill>
                <a:srgbClr val="C00000"/>
              </a:solidFill>
              <a:effectLst>
                <a:outerShdw blurRad="38100" dist="38100" dir="2700000" algn="tl">
                  <a:srgbClr val="000000">
                    <a:alpha val="43137"/>
                  </a:srgbClr>
                </a:outerShdw>
              </a:effectLst>
              <a:latin typeface="Arial Black" panose="020B0A04020102020204" pitchFamily="34" charset="0"/>
              <a:cs typeface="Calibri Light" panose="020F0302020204030204"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2370864533"/>
              </p:ext>
            </p:extLst>
          </p:nvPr>
        </p:nvGraphicFramePr>
        <p:xfrm>
          <a:off x="152400" y="1071564"/>
          <a:ext cx="4299339" cy="35236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820094319"/>
              </p:ext>
            </p:extLst>
          </p:nvPr>
        </p:nvGraphicFramePr>
        <p:xfrm>
          <a:off x="4559198" y="1085389"/>
          <a:ext cx="4267097" cy="3509857"/>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5105400" y="6138522"/>
            <a:ext cx="2964273" cy="230832"/>
          </a:xfrm>
          <a:prstGeom prst="rect">
            <a:avLst/>
          </a:prstGeom>
          <a:noFill/>
        </p:spPr>
        <p:txBody>
          <a:bodyPr wrap="none" rtlCol="0">
            <a:spAutoFit/>
          </a:bodyPr>
          <a:lstStyle/>
          <a:p>
            <a:r>
              <a:rPr lang="en-US" sz="900" dirty="0" err="1"/>
              <a:t>Sumber</a:t>
            </a:r>
            <a:r>
              <a:rPr lang="en-US" sz="900" dirty="0"/>
              <a:t>: </a:t>
            </a:r>
            <a:r>
              <a:rPr lang="en-US" sz="900" dirty="0" err="1"/>
              <a:t>Direktorat</a:t>
            </a:r>
            <a:r>
              <a:rPr lang="en-US" sz="900" dirty="0"/>
              <a:t> </a:t>
            </a:r>
            <a:r>
              <a:rPr lang="en-US" sz="900" dirty="0" err="1"/>
              <a:t>Jenderal</a:t>
            </a:r>
            <a:r>
              <a:rPr lang="en-US" sz="900" dirty="0"/>
              <a:t> </a:t>
            </a:r>
            <a:r>
              <a:rPr lang="en-US" sz="900" dirty="0" err="1"/>
              <a:t>Perkebuhan</a:t>
            </a:r>
            <a:r>
              <a:rPr lang="en-US" sz="900" dirty="0"/>
              <a:t>, </a:t>
            </a:r>
            <a:r>
              <a:rPr lang="en-US" sz="900" dirty="0" err="1"/>
              <a:t>Kementan</a:t>
            </a:r>
            <a:r>
              <a:rPr lang="en-US" sz="900" dirty="0"/>
              <a:t> (2017)</a:t>
            </a:r>
            <a:endParaRPr lang="id-ID" sz="900" dirty="0"/>
          </a:p>
        </p:txBody>
      </p:sp>
      <p:sp>
        <p:nvSpPr>
          <p:cNvPr id="12" name="Rectangle 11"/>
          <p:cNvSpPr/>
          <p:nvPr/>
        </p:nvSpPr>
        <p:spPr>
          <a:xfrm>
            <a:off x="272436" y="4900241"/>
            <a:ext cx="8534194" cy="1200329"/>
          </a:xfrm>
          <a:prstGeom prst="rect">
            <a:avLst/>
          </a:prstGeom>
        </p:spPr>
        <p:txBody>
          <a:bodyPr wrap="square">
            <a:spAutoFit/>
          </a:bodyPr>
          <a:lstStyle/>
          <a:p>
            <a:pPr marL="171450" indent="-171450">
              <a:buFont typeface="Arial" panose="020B0604020202020204" pitchFamily="34" charset="0"/>
              <a:buChar char="•"/>
            </a:pPr>
            <a:r>
              <a:rPr lang="id-ID" sz="1200" dirty="0">
                <a:latin typeface="Nunito Sans" panose="020B0604020202020204" charset="0"/>
              </a:rPr>
              <a:t>Tren industri hulu cengkeh secara keseluruhan mengalami kenaikan, sebelum 2012 mengalami fluktuasi. Dalam tiga tahun terakhir luas perkebunan dan produksi cengkeh mengalami stagnansi (kenaikan yang tidak signifikan) dengan jumlah produksi sebesar 140,056 ton dan luas lahan yang tidak berubah dari 415 ha.</a:t>
            </a:r>
          </a:p>
          <a:p>
            <a:pPr marL="171450" indent="-171450">
              <a:buFont typeface="Arial" panose="020B0604020202020204" pitchFamily="34" charset="0"/>
              <a:buChar char="•"/>
            </a:pPr>
            <a:r>
              <a:rPr lang="id-ID" sz="1200" dirty="0">
                <a:latin typeface="Nunito Sans" panose="020B0604020202020204" charset="0"/>
              </a:rPr>
              <a:t>Terjadi perubahan pola impor dan ekspor cengkeh dengan nilai impor yang meningkat hingga tahun 2016 dan ekspor yang menurun sejak 2015. Pada tahun 2016, volume ekspor turun hingga 4412 ton dan volume impor naik dari 11 ton menjadi 6571 ton.  </a:t>
            </a:r>
          </a:p>
        </p:txBody>
      </p:sp>
      <p:grpSp>
        <p:nvGrpSpPr>
          <p:cNvPr id="8" name="Group 10">
            <a:extLst>
              <a:ext uri="{FF2B5EF4-FFF2-40B4-BE49-F238E27FC236}">
                <a16:creationId xmlns:a16="http://schemas.microsoft.com/office/drawing/2014/main" xmlns="" id="{06D2103F-59A9-4233-8E72-54628208B483}"/>
              </a:ext>
            </a:extLst>
          </p:cNvPr>
          <p:cNvGrpSpPr>
            <a:grpSpLocks/>
          </p:cNvGrpSpPr>
          <p:nvPr/>
        </p:nvGrpSpPr>
        <p:grpSpPr bwMode="auto">
          <a:xfrm>
            <a:off x="0" y="0"/>
            <a:ext cx="9144000" cy="914400"/>
            <a:chOff x="0" y="0"/>
            <a:chExt cx="5760" cy="576"/>
          </a:xfrm>
        </p:grpSpPr>
        <p:sp>
          <p:nvSpPr>
            <p:cNvPr id="13" name="Rectangle 12">
              <a:extLst>
                <a:ext uri="{FF2B5EF4-FFF2-40B4-BE49-F238E27FC236}">
                  <a16:creationId xmlns:a16="http://schemas.microsoft.com/office/drawing/2014/main" xmlns="" id="{7CA4ED74-716D-4154-9B3E-0D39CA98C960}"/>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4" name="Straight Connector 13">
              <a:extLst>
                <a:ext uri="{FF2B5EF4-FFF2-40B4-BE49-F238E27FC236}">
                  <a16:creationId xmlns:a16="http://schemas.microsoft.com/office/drawing/2014/main" xmlns="" id="{28CBFD7F-76E7-45C5-A9D2-9301F7EA6CD6}"/>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xmlns="" id="{BC14562E-633E-4B6F-A32D-F31EB69FF6C7}"/>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6" name="Rectangle 15">
            <a:extLst>
              <a:ext uri="{FF2B5EF4-FFF2-40B4-BE49-F238E27FC236}">
                <a16:creationId xmlns:a16="http://schemas.microsoft.com/office/drawing/2014/main" xmlns="" id="{0443D89B-BE5C-4E85-B958-DB715A661E21}"/>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15</a:t>
            </a:fld>
            <a:endParaRPr lang="id-ID">
              <a:solidFill>
                <a:srgbClr val="FFFFFF"/>
              </a:solidFill>
              <a:cs typeface="Arial" pitchFamily="34" charset="0"/>
            </a:endParaRPr>
          </a:p>
        </p:txBody>
      </p:sp>
    </p:spTree>
    <p:extLst>
      <p:ext uri="{BB962C8B-B14F-4D97-AF65-F5344CB8AC3E}">
        <p14:creationId xmlns:p14="http://schemas.microsoft.com/office/powerpoint/2010/main" val="59887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698193" y="122413"/>
            <a:ext cx="8534194" cy="673768"/>
          </a:xfrm>
        </p:spPr>
        <p:txBody>
          <a:bodyPr/>
          <a:lstStyle/>
          <a:p>
            <a:pPr>
              <a:buNone/>
            </a:pPr>
            <a:r>
              <a:rPr lang="en" sz="3200" b="1" dirty="0">
                <a:solidFill>
                  <a:srgbClr val="C00000"/>
                </a:solidFill>
                <a:effectLst>
                  <a:outerShdw blurRad="38100" dist="38100" dir="2700000" algn="tl">
                    <a:srgbClr val="000000">
                      <a:alpha val="43137"/>
                    </a:srgbClr>
                  </a:outerShdw>
                </a:effectLst>
                <a:latin typeface="Arial Black" panose="020B0A04020102020204" pitchFamily="34" charset="0"/>
                <a:cs typeface="Calibri Light" panose="020F0302020204030204" pitchFamily="34" charset="0"/>
              </a:rPr>
              <a:t>Hulu Tembakau</a:t>
            </a:r>
            <a:endParaRPr lang="id-ID" sz="3200" b="1" dirty="0">
              <a:solidFill>
                <a:srgbClr val="C00000"/>
              </a:solidFill>
              <a:effectLst>
                <a:outerShdw blurRad="38100" dist="38100" dir="2700000" algn="tl">
                  <a:srgbClr val="000000">
                    <a:alpha val="43137"/>
                  </a:srgbClr>
                </a:outerShdw>
              </a:effectLst>
              <a:latin typeface="Arial Black" panose="020B0A04020102020204" pitchFamily="34" charset="0"/>
              <a:cs typeface="Calibri Light" panose="020F0302020204030204" pitchFamily="34" charset="0"/>
            </a:endParaRPr>
          </a:p>
        </p:txBody>
      </p:sp>
      <p:sp>
        <p:nvSpPr>
          <p:cNvPr id="11" name="TextBox 10"/>
          <p:cNvSpPr txBox="1"/>
          <p:nvPr/>
        </p:nvSpPr>
        <p:spPr>
          <a:xfrm>
            <a:off x="5713969" y="4291358"/>
            <a:ext cx="2964273" cy="230832"/>
          </a:xfrm>
          <a:prstGeom prst="rect">
            <a:avLst/>
          </a:prstGeom>
          <a:noFill/>
        </p:spPr>
        <p:txBody>
          <a:bodyPr wrap="none" rtlCol="0">
            <a:spAutoFit/>
          </a:bodyPr>
          <a:lstStyle/>
          <a:p>
            <a:r>
              <a:rPr lang="en-US" sz="900"/>
              <a:t>Sumber: Direktorat Jenderal Perkebuhan, Kementan (2017)</a:t>
            </a:r>
            <a:endParaRPr lang="id-ID" sz="900"/>
          </a:p>
        </p:txBody>
      </p:sp>
      <p:sp>
        <p:nvSpPr>
          <p:cNvPr id="12" name="Rectangle 11"/>
          <p:cNvSpPr/>
          <p:nvPr/>
        </p:nvSpPr>
        <p:spPr>
          <a:xfrm>
            <a:off x="292100" y="4615756"/>
            <a:ext cx="8534194" cy="1384995"/>
          </a:xfrm>
          <a:prstGeom prst="rect">
            <a:avLst/>
          </a:prstGeom>
        </p:spPr>
        <p:txBody>
          <a:bodyPr wrap="square">
            <a:spAutoFit/>
          </a:bodyPr>
          <a:lstStyle/>
          <a:p>
            <a:pPr marL="285750" indent="-285750">
              <a:buFont typeface="Arial" panose="020B0604020202020204" pitchFamily="34" charset="0"/>
              <a:buChar char="•"/>
            </a:pPr>
            <a:r>
              <a:rPr lang="en-US" sz="1200" dirty="0" err="1">
                <a:latin typeface="Nunito Sans" panose="020B0604020202020204" charset="0"/>
              </a:rPr>
              <a:t>Serupa</a:t>
            </a:r>
            <a:r>
              <a:rPr lang="en-US" sz="1200" dirty="0">
                <a:latin typeface="Nunito Sans" panose="020B0604020202020204" charset="0"/>
              </a:rPr>
              <a:t> </a:t>
            </a:r>
            <a:r>
              <a:rPr lang="en-US" sz="1200" dirty="0" err="1">
                <a:latin typeface="Nunito Sans" panose="020B0604020202020204" charset="0"/>
              </a:rPr>
              <a:t>dengan</a:t>
            </a:r>
            <a:r>
              <a:rPr lang="en-US" sz="1200" dirty="0">
                <a:latin typeface="Nunito Sans" panose="020B0604020202020204" charset="0"/>
              </a:rPr>
              <a:t> </a:t>
            </a:r>
            <a:r>
              <a:rPr lang="en-US" sz="1200" dirty="0" err="1">
                <a:latin typeface="Nunito Sans" panose="020B0604020202020204" charset="0"/>
              </a:rPr>
              <a:t>industri</a:t>
            </a:r>
            <a:r>
              <a:rPr lang="en-US" sz="1200" dirty="0">
                <a:latin typeface="Nunito Sans" panose="020B0604020202020204" charset="0"/>
              </a:rPr>
              <a:t> </a:t>
            </a:r>
            <a:r>
              <a:rPr lang="en-US" sz="1200" dirty="0" err="1">
                <a:latin typeface="Nunito Sans" panose="020B0604020202020204" charset="0"/>
              </a:rPr>
              <a:t>hulu</a:t>
            </a:r>
            <a:r>
              <a:rPr lang="en-US" sz="1200" dirty="0">
                <a:latin typeface="Nunito Sans" panose="020B0604020202020204" charset="0"/>
              </a:rPr>
              <a:t> </a:t>
            </a:r>
            <a:r>
              <a:rPr lang="en-US" sz="1200" dirty="0" err="1">
                <a:latin typeface="Nunito Sans" panose="020B0604020202020204" charset="0"/>
              </a:rPr>
              <a:t>cengkeh</a:t>
            </a:r>
            <a:r>
              <a:rPr lang="en-US" sz="1200" dirty="0">
                <a:latin typeface="Nunito Sans" panose="020B0604020202020204" charset="0"/>
              </a:rPr>
              <a:t>, </a:t>
            </a:r>
            <a:r>
              <a:rPr lang="en-US" sz="1200" dirty="0" err="1">
                <a:latin typeface="Nunito Sans" panose="020B0604020202020204" charset="0"/>
              </a:rPr>
              <a:t>tembakau</a:t>
            </a:r>
            <a:r>
              <a:rPr lang="en-US" sz="1200" dirty="0">
                <a:latin typeface="Nunito Sans" panose="020B0604020202020204" charset="0"/>
              </a:rPr>
              <a:t> juga </a:t>
            </a:r>
            <a:r>
              <a:rPr lang="en-US" sz="1200" dirty="0" err="1">
                <a:latin typeface="Nunito Sans" panose="020B0604020202020204" charset="0"/>
              </a:rPr>
              <a:t>mengalami</a:t>
            </a:r>
            <a:r>
              <a:rPr lang="en-US" sz="1200" dirty="0">
                <a:latin typeface="Nunito Sans" panose="020B0604020202020204" charset="0"/>
              </a:rPr>
              <a:t> </a:t>
            </a:r>
            <a:r>
              <a:rPr lang="en-US" sz="1200" dirty="0" err="1">
                <a:latin typeface="Nunito Sans" panose="020B0604020202020204" charset="0"/>
              </a:rPr>
              <a:t>stagnansi</a:t>
            </a:r>
            <a:r>
              <a:rPr lang="en-US" sz="1200" dirty="0">
                <a:latin typeface="Nunito Sans" panose="020B0604020202020204" charset="0"/>
              </a:rPr>
              <a:t> </a:t>
            </a:r>
            <a:r>
              <a:rPr lang="en-US" sz="1200" dirty="0" err="1">
                <a:latin typeface="Nunito Sans" panose="020B0604020202020204" charset="0"/>
              </a:rPr>
              <a:t>dari</a:t>
            </a:r>
            <a:r>
              <a:rPr lang="en-US" sz="1200" dirty="0">
                <a:latin typeface="Nunito Sans" panose="020B0604020202020204" charset="0"/>
              </a:rPr>
              <a:t> </a:t>
            </a:r>
            <a:r>
              <a:rPr lang="en-US" sz="1200" dirty="0" err="1">
                <a:latin typeface="Nunito Sans" panose="020B0604020202020204" charset="0"/>
              </a:rPr>
              <a:t>segi</a:t>
            </a:r>
            <a:r>
              <a:rPr lang="en-US" sz="1200" dirty="0">
                <a:latin typeface="Nunito Sans" panose="020B0604020202020204" charset="0"/>
              </a:rPr>
              <a:t> </a:t>
            </a:r>
            <a:r>
              <a:rPr lang="en-US" sz="1200" dirty="0" err="1">
                <a:latin typeface="Nunito Sans" panose="020B0604020202020204" charset="0"/>
              </a:rPr>
              <a:t>luas</a:t>
            </a:r>
            <a:r>
              <a:rPr lang="en-US" sz="1200" dirty="0">
                <a:latin typeface="Nunito Sans" panose="020B0604020202020204" charset="0"/>
              </a:rPr>
              <a:t> </a:t>
            </a:r>
            <a:r>
              <a:rPr lang="en-US" sz="1200" dirty="0" err="1">
                <a:latin typeface="Nunito Sans" panose="020B0604020202020204" charset="0"/>
              </a:rPr>
              <a:t>lahan</a:t>
            </a:r>
            <a:r>
              <a:rPr lang="en-US" sz="1200" dirty="0">
                <a:latin typeface="Nunito Sans" panose="020B0604020202020204" charset="0"/>
              </a:rPr>
              <a:t> dan </a:t>
            </a:r>
            <a:r>
              <a:rPr lang="en-US" sz="1200" dirty="0" err="1">
                <a:latin typeface="Nunito Sans" panose="020B0604020202020204" charset="0"/>
              </a:rPr>
              <a:t>produksi</a:t>
            </a:r>
            <a:r>
              <a:rPr lang="en-US" sz="1200" dirty="0">
                <a:latin typeface="Nunito Sans" panose="020B0604020202020204" charset="0"/>
              </a:rPr>
              <a:t> </a:t>
            </a:r>
            <a:r>
              <a:rPr lang="en-US" sz="1200" dirty="0" err="1">
                <a:latin typeface="Nunito Sans" panose="020B0604020202020204" charset="0"/>
              </a:rPr>
              <a:t>dalam</a:t>
            </a:r>
            <a:r>
              <a:rPr lang="en-US" sz="1200" dirty="0">
                <a:latin typeface="Nunito Sans" panose="020B0604020202020204" charset="0"/>
              </a:rPr>
              <a:t> 3 </a:t>
            </a:r>
            <a:r>
              <a:rPr lang="en-US" sz="1200" dirty="0" err="1">
                <a:latin typeface="Nunito Sans" panose="020B0604020202020204" charset="0"/>
              </a:rPr>
              <a:t>tahun</a:t>
            </a:r>
            <a:r>
              <a:rPr lang="en-US" sz="1200" dirty="0">
                <a:latin typeface="Nunito Sans" panose="020B0604020202020204" charset="0"/>
              </a:rPr>
              <a:t> </a:t>
            </a:r>
            <a:r>
              <a:rPr lang="en-US" sz="1200" dirty="0" err="1">
                <a:latin typeface="Nunito Sans" panose="020B0604020202020204" charset="0"/>
              </a:rPr>
              <a:t>terakhir</a:t>
            </a:r>
            <a:r>
              <a:rPr lang="en-US" sz="1200" dirty="0">
                <a:latin typeface="Nunito Sans" panose="020B0604020202020204" charset="0"/>
              </a:rPr>
              <a:t>. Setelah </a:t>
            </a:r>
            <a:r>
              <a:rPr lang="en-US" sz="1200" dirty="0" err="1">
                <a:latin typeface="Nunito Sans" panose="020B0604020202020204" charset="0"/>
              </a:rPr>
              <a:t>mengalami</a:t>
            </a:r>
            <a:r>
              <a:rPr lang="en-US" sz="1200" dirty="0">
                <a:latin typeface="Nunito Sans" panose="020B0604020202020204" charset="0"/>
              </a:rPr>
              <a:t> </a:t>
            </a:r>
            <a:r>
              <a:rPr lang="en-US" sz="1200" dirty="0" err="1">
                <a:latin typeface="Nunito Sans" panose="020B0604020202020204" charset="0"/>
              </a:rPr>
              <a:t>kejatuhan</a:t>
            </a:r>
            <a:r>
              <a:rPr lang="en-US" sz="1200" dirty="0">
                <a:latin typeface="Nunito Sans" panose="020B0604020202020204" charset="0"/>
              </a:rPr>
              <a:t> pada </a:t>
            </a:r>
            <a:r>
              <a:rPr lang="en-US" sz="1200" dirty="0" err="1">
                <a:latin typeface="Nunito Sans" panose="020B0604020202020204" charset="0"/>
              </a:rPr>
              <a:t>tahun</a:t>
            </a:r>
            <a:r>
              <a:rPr lang="en-US" sz="1200" dirty="0">
                <a:latin typeface="Nunito Sans" panose="020B0604020202020204" charset="0"/>
              </a:rPr>
              <a:t> 2013, </a:t>
            </a:r>
            <a:r>
              <a:rPr lang="en-US" sz="1200" dirty="0" err="1">
                <a:latin typeface="Nunito Sans" panose="020B0604020202020204" charset="0"/>
              </a:rPr>
              <a:t>industri</a:t>
            </a:r>
            <a:r>
              <a:rPr lang="en-US" sz="1200" dirty="0">
                <a:latin typeface="Nunito Sans" panose="020B0604020202020204" charset="0"/>
              </a:rPr>
              <a:t> </a:t>
            </a:r>
            <a:r>
              <a:rPr lang="en-US" sz="1200" dirty="0" err="1">
                <a:latin typeface="Nunito Sans" panose="020B0604020202020204" charset="0"/>
              </a:rPr>
              <a:t>hulu</a:t>
            </a:r>
            <a:r>
              <a:rPr lang="en-US" sz="1200" dirty="0">
                <a:latin typeface="Nunito Sans" panose="020B0604020202020204" charset="0"/>
              </a:rPr>
              <a:t> </a:t>
            </a:r>
            <a:r>
              <a:rPr lang="en-US" sz="1200" dirty="0" err="1">
                <a:latin typeface="Nunito Sans" panose="020B0604020202020204" charset="0"/>
              </a:rPr>
              <a:t>mulai</a:t>
            </a:r>
            <a:r>
              <a:rPr lang="en-US" sz="1200" dirty="0">
                <a:latin typeface="Nunito Sans" panose="020B0604020202020204" charset="0"/>
              </a:rPr>
              <a:t> </a:t>
            </a:r>
            <a:r>
              <a:rPr lang="en-US" sz="1200" dirty="0" err="1">
                <a:latin typeface="Nunito Sans" panose="020B0604020202020204" charset="0"/>
              </a:rPr>
              <a:t>membaik</a:t>
            </a:r>
            <a:r>
              <a:rPr lang="en-US" sz="1200" dirty="0">
                <a:latin typeface="Nunito Sans" panose="020B0604020202020204" charset="0"/>
              </a:rPr>
              <a:t> </a:t>
            </a:r>
            <a:r>
              <a:rPr lang="en-US" sz="1200" dirty="0" err="1">
                <a:latin typeface="Nunito Sans" panose="020B0604020202020204" charset="0"/>
              </a:rPr>
              <a:t>meskipun</a:t>
            </a:r>
            <a:r>
              <a:rPr lang="en-US" sz="1200" dirty="0">
                <a:latin typeface="Nunito Sans" panose="020B0604020202020204" charset="0"/>
              </a:rPr>
              <a:t> </a:t>
            </a:r>
            <a:r>
              <a:rPr lang="en-US" sz="1200" dirty="0" err="1">
                <a:latin typeface="Nunito Sans" panose="020B0604020202020204" charset="0"/>
              </a:rPr>
              <a:t>tidak</a:t>
            </a:r>
            <a:r>
              <a:rPr lang="en-US" sz="1200" dirty="0">
                <a:latin typeface="Nunito Sans" panose="020B0604020202020204" charset="0"/>
              </a:rPr>
              <a:t> </a:t>
            </a:r>
            <a:r>
              <a:rPr lang="en-US" sz="1200" dirty="0" err="1">
                <a:latin typeface="Nunito Sans" panose="020B0604020202020204" charset="0"/>
              </a:rPr>
              <a:t>seperti</a:t>
            </a:r>
            <a:r>
              <a:rPr lang="en-US" sz="1200" dirty="0">
                <a:latin typeface="Nunito Sans" panose="020B0604020202020204" charset="0"/>
              </a:rPr>
              <a:t> </a:t>
            </a:r>
            <a:r>
              <a:rPr lang="en-US" sz="1200" dirty="0" err="1">
                <a:latin typeface="Nunito Sans" panose="020B0604020202020204" charset="0"/>
              </a:rPr>
              <a:t>tahun-tahun</a:t>
            </a:r>
            <a:r>
              <a:rPr lang="en-US" sz="1200" dirty="0">
                <a:latin typeface="Nunito Sans" panose="020B0604020202020204" charset="0"/>
              </a:rPr>
              <a:t> </a:t>
            </a:r>
            <a:r>
              <a:rPr lang="en-US" sz="1200" dirty="0" err="1">
                <a:latin typeface="Nunito Sans" panose="020B0604020202020204" charset="0"/>
              </a:rPr>
              <a:t>sebelumnya</a:t>
            </a:r>
            <a:r>
              <a:rPr lang="en-US" sz="1200" dirty="0">
                <a:latin typeface="Nunito Sans" panose="020B0604020202020204" charset="0"/>
              </a:rPr>
              <a:t>.</a:t>
            </a:r>
          </a:p>
          <a:p>
            <a:pPr marL="285750" indent="-285750">
              <a:buFont typeface="Arial" panose="020B0604020202020204" pitchFamily="34" charset="0"/>
              <a:buChar char="•"/>
            </a:pPr>
            <a:endParaRPr lang="en-US" sz="1200" dirty="0">
              <a:latin typeface="Nunito Sans" panose="020B0604020202020204" charset="0"/>
            </a:endParaRPr>
          </a:p>
          <a:p>
            <a:pPr marL="285750" indent="-285750">
              <a:buFont typeface="Arial" panose="020B0604020202020204" pitchFamily="34" charset="0"/>
              <a:buChar char="•"/>
            </a:pPr>
            <a:r>
              <a:rPr lang="en-US" sz="1200" dirty="0">
                <a:latin typeface="Nunito Sans" panose="020B0604020202020204" charset="0"/>
              </a:rPr>
              <a:t>Volume </a:t>
            </a:r>
            <a:r>
              <a:rPr lang="en-US" sz="1200" dirty="0" err="1">
                <a:latin typeface="Nunito Sans" panose="020B0604020202020204" charset="0"/>
              </a:rPr>
              <a:t>impor</a:t>
            </a:r>
            <a:r>
              <a:rPr lang="en-US" sz="1200" dirty="0">
                <a:latin typeface="Nunito Sans" panose="020B0604020202020204" charset="0"/>
              </a:rPr>
              <a:t> </a:t>
            </a:r>
            <a:r>
              <a:rPr lang="en-US" sz="1200" dirty="0" err="1">
                <a:latin typeface="Nunito Sans" panose="020B0604020202020204" charset="0"/>
              </a:rPr>
              <a:t>tembakau</a:t>
            </a:r>
            <a:r>
              <a:rPr lang="en-US" sz="1200" dirty="0">
                <a:latin typeface="Nunito Sans" panose="020B0604020202020204" charset="0"/>
              </a:rPr>
              <a:t> </a:t>
            </a:r>
            <a:r>
              <a:rPr lang="en-US" sz="1200" dirty="0" err="1">
                <a:latin typeface="Nunito Sans" panose="020B0604020202020204" charset="0"/>
              </a:rPr>
              <a:t>terus</a:t>
            </a:r>
            <a:r>
              <a:rPr lang="en-US" sz="1200" dirty="0">
                <a:latin typeface="Nunito Sans" panose="020B0604020202020204" charset="0"/>
              </a:rPr>
              <a:t> </a:t>
            </a:r>
            <a:r>
              <a:rPr lang="en-US" sz="1200" dirty="0" err="1">
                <a:latin typeface="Nunito Sans" panose="020B0604020202020204" charset="0"/>
              </a:rPr>
              <a:t>mengalami</a:t>
            </a:r>
            <a:r>
              <a:rPr lang="en-US" sz="1200" dirty="0">
                <a:latin typeface="Nunito Sans" panose="020B0604020202020204" charset="0"/>
              </a:rPr>
              <a:t> </a:t>
            </a:r>
            <a:r>
              <a:rPr lang="en-US" sz="1200" dirty="0" err="1">
                <a:latin typeface="Nunito Sans" panose="020B0604020202020204" charset="0"/>
              </a:rPr>
              <a:t>penurunan</a:t>
            </a:r>
            <a:r>
              <a:rPr lang="en-US" sz="1200" dirty="0">
                <a:latin typeface="Nunito Sans" panose="020B0604020202020204" charset="0"/>
              </a:rPr>
              <a:t> </a:t>
            </a:r>
            <a:r>
              <a:rPr lang="en-US" sz="1200" dirty="0" err="1">
                <a:latin typeface="Nunito Sans" panose="020B0604020202020204" charset="0"/>
              </a:rPr>
              <a:t>sejak</a:t>
            </a:r>
            <a:r>
              <a:rPr lang="en-US" sz="1200" dirty="0">
                <a:latin typeface="Nunito Sans" panose="020B0604020202020204" charset="0"/>
              </a:rPr>
              <a:t> </a:t>
            </a:r>
            <a:r>
              <a:rPr lang="en-US" sz="1200" dirty="0" err="1">
                <a:latin typeface="Nunito Sans" panose="020B0604020202020204" charset="0"/>
              </a:rPr>
              <a:t>terjadi</a:t>
            </a:r>
            <a:r>
              <a:rPr lang="en-US" sz="1200" dirty="0">
                <a:latin typeface="Nunito Sans" panose="020B0604020202020204" charset="0"/>
              </a:rPr>
              <a:t> </a:t>
            </a:r>
            <a:r>
              <a:rPr lang="en-US" sz="1200" dirty="0" err="1">
                <a:latin typeface="Nunito Sans" panose="020B0604020202020204" charset="0"/>
              </a:rPr>
              <a:t>lonjakan</a:t>
            </a:r>
            <a:r>
              <a:rPr lang="en-US" sz="1200" dirty="0">
                <a:latin typeface="Nunito Sans" panose="020B0604020202020204" charset="0"/>
              </a:rPr>
              <a:t> </a:t>
            </a:r>
            <a:r>
              <a:rPr lang="en-US" sz="1200" dirty="0" err="1">
                <a:latin typeface="Nunito Sans" panose="020B0604020202020204" charset="0"/>
              </a:rPr>
              <a:t>drastis</a:t>
            </a:r>
            <a:r>
              <a:rPr lang="en-US" sz="1200" dirty="0">
                <a:latin typeface="Nunito Sans" panose="020B0604020202020204" charset="0"/>
              </a:rPr>
              <a:t> pada </a:t>
            </a:r>
            <a:r>
              <a:rPr lang="en-US" sz="1200" dirty="0" err="1">
                <a:latin typeface="Nunito Sans" panose="020B0604020202020204" charset="0"/>
              </a:rPr>
              <a:t>tahun</a:t>
            </a:r>
            <a:r>
              <a:rPr lang="en-US" sz="1200" dirty="0">
                <a:latin typeface="Nunito Sans" panose="020B0604020202020204" charset="0"/>
              </a:rPr>
              <a:t> 2011 yang </a:t>
            </a:r>
            <a:r>
              <a:rPr lang="en-US" sz="1200" dirty="0" err="1">
                <a:latin typeface="Nunito Sans" panose="020B0604020202020204" charset="0"/>
              </a:rPr>
              <a:t>menyebabkan</a:t>
            </a:r>
            <a:r>
              <a:rPr lang="en-US" sz="1200" dirty="0">
                <a:latin typeface="Nunito Sans" panose="020B0604020202020204" charset="0"/>
              </a:rPr>
              <a:t> </a:t>
            </a:r>
            <a:r>
              <a:rPr lang="en-US" sz="1200" dirty="0" err="1">
                <a:latin typeface="Nunito Sans" panose="020B0604020202020204" charset="0"/>
              </a:rPr>
              <a:t>jarak</a:t>
            </a:r>
            <a:r>
              <a:rPr lang="en-US" sz="1200" dirty="0">
                <a:latin typeface="Nunito Sans" panose="020B0604020202020204" charset="0"/>
              </a:rPr>
              <a:t> </a:t>
            </a:r>
            <a:r>
              <a:rPr lang="en-US" sz="1200" dirty="0" err="1">
                <a:latin typeface="Nunito Sans" panose="020B0604020202020204" charset="0"/>
              </a:rPr>
              <a:t>antara</a:t>
            </a:r>
            <a:r>
              <a:rPr lang="en-US" sz="1200" dirty="0">
                <a:latin typeface="Nunito Sans" panose="020B0604020202020204" charset="0"/>
              </a:rPr>
              <a:t> volume </a:t>
            </a:r>
            <a:r>
              <a:rPr lang="en-US" sz="1200" dirty="0" err="1">
                <a:latin typeface="Nunito Sans" panose="020B0604020202020204" charset="0"/>
              </a:rPr>
              <a:t>ekspor</a:t>
            </a:r>
            <a:r>
              <a:rPr lang="en-US" sz="1200" dirty="0">
                <a:latin typeface="Nunito Sans" panose="020B0604020202020204" charset="0"/>
              </a:rPr>
              <a:t> dan </a:t>
            </a:r>
            <a:r>
              <a:rPr lang="en-US" sz="1200" dirty="0" err="1">
                <a:latin typeface="Nunito Sans" panose="020B0604020202020204" charset="0"/>
              </a:rPr>
              <a:t>impor</a:t>
            </a:r>
            <a:r>
              <a:rPr lang="en-US" sz="1200" dirty="0">
                <a:latin typeface="Nunito Sans" panose="020B0604020202020204" charset="0"/>
              </a:rPr>
              <a:t> </a:t>
            </a:r>
            <a:r>
              <a:rPr lang="en-US" sz="1200" dirty="0" err="1">
                <a:latin typeface="Nunito Sans" panose="020B0604020202020204" charset="0"/>
              </a:rPr>
              <a:t>terus</a:t>
            </a:r>
            <a:r>
              <a:rPr lang="en-US" sz="1200" dirty="0">
                <a:latin typeface="Nunito Sans" panose="020B0604020202020204" charset="0"/>
              </a:rPr>
              <a:t> </a:t>
            </a:r>
            <a:r>
              <a:rPr lang="en-US" sz="1200" dirty="0" err="1">
                <a:latin typeface="Nunito Sans" panose="020B0604020202020204" charset="0"/>
              </a:rPr>
              <a:t>melebar</a:t>
            </a:r>
            <a:r>
              <a:rPr lang="en-US" sz="1200" dirty="0">
                <a:latin typeface="Nunito Sans" panose="020B0604020202020204" charset="0"/>
              </a:rPr>
              <a:t>. </a:t>
            </a:r>
            <a:r>
              <a:rPr lang="en-US" sz="1200" dirty="0" err="1">
                <a:latin typeface="Nunito Sans" panose="020B0604020202020204" charset="0"/>
              </a:rPr>
              <a:t>Meskipun</a:t>
            </a:r>
            <a:r>
              <a:rPr lang="en-US" sz="1200" dirty="0">
                <a:latin typeface="Nunito Sans" panose="020B0604020202020204" charset="0"/>
              </a:rPr>
              <a:t> volume </a:t>
            </a:r>
            <a:r>
              <a:rPr lang="en-US" sz="1200" dirty="0" err="1">
                <a:latin typeface="Nunito Sans" panose="020B0604020202020204" charset="0"/>
              </a:rPr>
              <a:t>impor</a:t>
            </a:r>
            <a:r>
              <a:rPr lang="en-US" sz="1200" dirty="0">
                <a:latin typeface="Nunito Sans" panose="020B0604020202020204" charset="0"/>
              </a:rPr>
              <a:t> </a:t>
            </a:r>
            <a:r>
              <a:rPr lang="en-US" sz="1200" dirty="0" err="1">
                <a:latin typeface="Nunito Sans" panose="020B0604020202020204" charset="0"/>
              </a:rPr>
              <a:t>turun</a:t>
            </a:r>
            <a:r>
              <a:rPr lang="en-US" sz="1200" dirty="0">
                <a:latin typeface="Nunito Sans" panose="020B0604020202020204" charset="0"/>
              </a:rPr>
              <a:t>, </a:t>
            </a:r>
            <a:r>
              <a:rPr lang="en-US" sz="1200" dirty="0" err="1">
                <a:latin typeface="Nunito Sans" panose="020B0604020202020204" charset="0"/>
              </a:rPr>
              <a:t>namun</a:t>
            </a:r>
            <a:r>
              <a:rPr lang="en-US" sz="1200" dirty="0">
                <a:latin typeface="Nunito Sans" panose="020B0604020202020204" charset="0"/>
              </a:rPr>
              <a:t> volume </a:t>
            </a:r>
            <a:r>
              <a:rPr lang="en-US" sz="1200" dirty="0" err="1">
                <a:latin typeface="Nunito Sans" panose="020B0604020202020204" charset="0"/>
              </a:rPr>
              <a:t>ekspor</a:t>
            </a:r>
            <a:r>
              <a:rPr lang="en-US" sz="1200" dirty="0">
                <a:latin typeface="Nunito Sans" panose="020B0604020202020204" charset="0"/>
              </a:rPr>
              <a:t> juga </a:t>
            </a:r>
            <a:r>
              <a:rPr lang="en-US" sz="1200" dirty="0" err="1">
                <a:latin typeface="Nunito Sans" panose="020B0604020202020204" charset="0"/>
              </a:rPr>
              <a:t>turut</a:t>
            </a:r>
            <a:r>
              <a:rPr lang="en-US" sz="1200" dirty="0">
                <a:latin typeface="Nunito Sans" panose="020B0604020202020204" charset="0"/>
              </a:rPr>
              <a:t> </a:t>
            </a:r>
            <a:r>
              <a:rPr lang="en-US" sz="1200" dirty="0" err="1">
                <a:latin typeface="Nunito Sans" panose="020B0604020202020204" charset="0"/>
              </a:rPr>
              <a:t>turun</a:t>
            </a:r>
            <a:r>
              <a:rPr lang="en-US" sz="1200" dirty="0">
                <a:latin typeface="Nunito Sans" panose="020B0604020202020204" charset="0"/>
              </a:rPr>
              <a:t> </a:t>
            </a:r>
            <a:r>
              <a:rPr lang="en-US" sz="1200" dirty="0" err="1">
                <a:latin typeface="Nunito Sans" panose="020B0604020202020204" charset="0"/>
              </a:rPr>
              <a:t>hingga</a:t>
            </a:r>
            <a:r>
              <a:rPr lang="en-US" sz="1200" dirty="0">
                <a:latin typeface="Nunito Sans" panose="020B0604020202020204" charset="0"/>
              </a:rPr>
              <a:t> </a:t>
            </a:r>
            <a:r>
              <a:rPr lang="en-US" sz="1200" dirty="0" err="1">
                <a:latin typeface="Nunito Sans" panose="020B0604020202020204" charset="0"/>
              </a:rPr>
              <a:t>tahun</a:t>
            </a:r>
            <a:r>
              <a:rPr lang="en-US" sz="1200" dirty="0">
                <a:latin typeface="Nunito Sans" panose="020B0604020202020204" charset="0"/>
              </a:rPr>
              <a:t> 2016.  </a:t>
            </a:r>
            <a:endParaRPr lang="id-ID" sz="1200" dirty="0">
              <a:latin typeface="Nunito Sans" panose="020B0604020202020204" charset="0"/>
            </a:endParaRPr>
          </a:p>
        </p:txBody>
      </p:sp>
      <p:graphicFrame>
        <p:nvGraphicFramePr>
          <p:cNvPr id="8" name="Chart 7"/>
          <p:cNvGraphicFramePr>
            <a:graphicFrameLocks/>
          </p:cNvGraphicFramePr>
          <p:nvPr>
            <p:extLst/>
          </p:nvPr>
        </p:nvGraphicFramePr>
        <p:xfrm>
          <a:off x="4497184" y="1068388"/>
          <a:ext cx="4329111" cy="33310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nvPr>
        </p:nvGraphicFramePr>
        <p:xfrm>
          <a:off x="249573" y="1118022"/>
          <a:ext cx="4185696" cy="3433223"/>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10">
            <a:extLst>
              <a:ext uri="{FF2B5EF4-FFF2-40B4-BE49-F238E27FC236}">
                <a16:creationId xmlns:a16="http://schemas.microsoft.com/office/drawing/2014/main" xmlns="" id="{BF37B35D-1E86-40A3-8480-EDC60B8E3FF4}"/>
              </a:ext>
            </a:extLst>
          </p:cNvPr>
          <p:cNvGrpSpPr>
            <a:grpSpLocks/>
          </p:cNvGrpSpPr>
          <p:nvPr/>
        </p:nvGrpSpPr>
        <p:grpSpPr bwMode="auto">
          <a:xfrm>
            <a:off x="0" y="0"/>
            <a:ext cx="9144000" cy="914400"/>
            <a:chOff x="0" y="0"/>
            <a:chExt cx="5760" cy="576"/>
          </a:xfrm>
        </p:grpSpPr>
        <p:sp>
          <p:nvSpPr>
            <p:cNvPr id="10" name="Rectangle 9">
              <a:extLst>
                <a:ext uri="{FF2B5EF4-FFF2-40B4-BE49-F238E27FC236}">
                  <a16:creationId xmlns:a16="http://schemas.microsoft.com/office/drawing/2014/main" xmlns="" id="{47D90505-6B65-402A-8099-8E803E1C0923}"/>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4" name="Straight Connector 13">
              <a:extLst>
                <a:ext uri="{FF2B5EF4-FFF2-40B4-BE49-F238E27FC236}">
                  <a16:creationId xmlns:a16="http://schemas.microsoft.com/office/drawing/2014/main" xmlns="" id="{AEB7BDE7-3905-4DA2-BDF3-B1752BB714F4}"/>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xmlns="" id="{CBA5E3BE-B1FE-4E05-BE98-F062C2761F2F}"/>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6" name="Rectangle 15">
            <a:extLst>
              <a:ext uri="{FF2B5EF4-FFF2-40B4-BE49-F238E27FC236}">
                <a16:creationId xmlns:a16="http://schemas.microsoft.com/office/drawing/2014/main" xmlns="" id="{630EF4E7-046E-4A25-B39F-207929974CB8}"/>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16</a:t>
            </a:fld>
            <a:endParaRPr lang="id-ID">
              <a:solidFill>
                <a:srgbClr val="FFFFFF"/>
              </a:solidFill>
              <a:cs typeface="Arial" pitchFamily="34" charset="0"/>
            </a:endParaRPr>
          </a:p>
        </p:txBody>
      </p:sp>
    </p:spTree>
    <p:extLst>
      <p:ext uri="{BB962C8B-B14F-4D97-AF65-F5344CB8AC3E}">
        <p14:creationId xmlns:p14="http://schemas.microsoft.com/office/powerpoint/2010/main" val="642003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712942" y="94343"/>
            <a:ext cx="8534194" cy="725714"/>
          </a:xfrm>
        </p:spPr>
        <p:txBody>
          <a:bodyPr>
            <a:normAutofit/>
          </a:bodyPr>
          <a:lstStyle/>
          <a:p>
            <a:pPr>
              <a:buNone/>
            </a:pPr>
            <a:r>
              <a:rPr lang="id-ID" sz="3200" b="1" i="0" dirty="0">
                <a:solidFill>
                  <a:srgbClr val="C00000"/>
                </a:solidFill>
                <a:effectLst>
                  <a:outerShdw blurRad="38100" dist="38100" dir="2700000" algn="tl">
                    <a:srgbClr val="000000">
                      <a:alpha val="43137"/>
                    </a:srgbClr>
                  </a:outerShdw>
                </a:effectLst>
                <a:latin typeface="Arial Black" panose="020B0A04020102020204" pitchFamily="34" charset="0"/>
                <a:cs typeface="Calibri Light" panose="020F0302020204030204" pitchFamily="34" charset="0"/>
              </a:rPr>
              <a:t>Produksi dan Penjualan Rokok</a:t>
            </a:r>
          </a:p>
        </p:txBody>
      </p:sp>
      <p:graphicFrame>
        <p:nvGraphicFramePr>
          <p:cNvPr id="9" name="Chart 8"/>
          <p:cNvGraphicFramePr>
            <a:graphicFrameLocks/>
          </p:cNvGraphicFramePr>
          <p:nvPr>
            <p:extLst/>
          </p:nvPr>
        </p:nvGraphicFramePr>
        <p:xfrm>
          <a:off x="522940" y="1008744"/>
          <a:ext cx="8290861" cy="3506108"/>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p:cNvSpPr/>
          <p:nvPr/>
        </p:nvSpPr>
        <p:spPr>
          <a:xfrm>
            <a:off x="203200" y="4655788"/>
            <a:ext cx="8864600" cy="1754326"/>
          </a:xfrm>
          <a:prstGeom prst="rect">
            <a:avLst/>
          </a:prstGeom>
        </p:spPr>
        <p:txBody>
          <a:bodyPr wrap="square">
            <a:spAutoFit/>
          </a:bodyPr>
          <a:lstStyle/>
          <a:p>
            <a:pPr marL="285750" indent="-285750" algn="just">
              <a:buFont typeface="Arial" charset="0"/>
              <a:buChar char="•"/>
            </a:pPr>
            <a:r>
              <a:rPr lang="id-ID" dirty="0">
                <a:latin typeface="Nunito Sans" panose="020B0604020202020204" charset="0"/>
              </a:rPr>
              <a:t>Rata-rata pertumbuhan produksi rokok dalam satu dekade sebesar 4,07 persen. Sedangkan rata-rata pertumbuhan penjualan rokok 3,51 persen.</a:t>
            </a:r>
          </a:p>
          <a:p>
            <a:pPr marL="285750" indent="-285750" algn="just">
              <a:buFont typeface="Arial" charset="0"/>
              <a:buChar char="•"/>
            </a:pPr>
            <a:r>
              <a:rPr lang="id-ID" dirty="0">
                <a:latin typeface="Nunito Sans" panose="020B0604020202020204" charset="0"/>
              </a:rPr>
              <a:t>Selisih produksi dengan penjualan mengalami peningkatan rata-rata 141,1 persen, artinya kelebihan produksi rokok semakin meningkat tiap tahun akibat rendahnya kinerja penjualan rokok.</a:t>
            </a:r>
          </a:p>
          <a:p>
            <a:pPr algn="just"/>
            <a:endParaRPr lang="id-ID" dirty="0">
              <a:latin typeface="Nunito Sans" panose="020B0604020202020204" charset="0"/>
            </a:endParaRPr>
          </a:p>
        </p:txBody>
      </p:sp>
      <p:sp>
        <p:nvSpPr>
          <p:cNvPr id="10" name="TextBox 9"/>
          <p:cNvSpPr txBox="1"/>
          <p:nvPr/>
        </p:nvSpPr>
        <p:spPr>
          <a:xfrm>
            <a:off x="5933780" y="4477597"/>
            <a:ext cx="2074607" cy="215444"/>
          </a:xfrm>
          <a:prstGeom prst="rect">
            <a:avLst/>
          </a:prstGeom>
          <a:noFill/>
        </p:spPr>
        <p:txBody>
          <a:bodyPr wrap="none" rtlCol="0">
            <a:spAutoFit/>
          </a:bodyPr>
          <a:lstStyle/>
          <a:p>
            <a:r>
              <a:rPr lang="id-ID" sz="800" dirty="0"/>
              <a:t>Sumber: BKF dan Bank Mandiri, 2017 (diolah)</a:t>
            </a:r>
          </a:p>
        </p:txBody>
      </p:sp>
      <p:grpSp>
        <p:nvGrpSpPr>
          <p:cNvPr id="6" name="Group 10">
            <a:extLst>
              <a:ext uri="{FF2B5EF4-FFF2-40B4-BE49-F238E27FC236}">
                <a16:creationId xmlns:a16="http://schemas.microsoft.com/office/drawing/2014/main" xmlns="" id="{01E2F3AC-D6B2-44E2-B333-29E1D632C319}"/>
              </a:ext>
            </a:extLst>
          </p:cNvPr>
          <p:cNvGrpSpPr>
            <a:grpSpLocks/>
          </p:cNvGrpSpPr>
          <p:nvPr/>
        </p:nvGrpSpPr>
        <p:grpSpPr bwMode="auto">
          <a:xfrm>
            <a:off x="0" y="0"/>
            <a:ext cx="9144000" cy="914400"/>
            <a:chOff x="0" y="0"/>
            <a:chExt cx="5760" cy="576"/>
          </a:xfrm>
        </p:grpSpPr>
        <p:sp>
          <p:nvSpPr>
            <p:cNvPr id="8" name="Rectangle 7">
              <a:extLst>
                <a:ext uri="{FF2B5EF4-FFF2-40B4-BE49-F238E27FC236}">
                  <a16:creationId xmlns:a16="http://schemas.microsoft.com/office/drawing/2014/main" xmlns="" id="{74B502FC-966A-4EE1-9FB1-C29CBB156D64}"/>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dirty="0">
                <a:solidFill>
                  <a:srgbClr val="FFFFFF"/>
                </a:solidFill>
                <a:cs typeface="Arial" pitchFamily="34" charset="0"/>
              </a:endParaRPr>
            </a:p>
          </p:txBody>
        </p:sp>
        <p:cxnSp>
          <p:nvCxnSpPr>
            <p:cNvPr id="11" name="Straight Connector 10">
              <a:extLst>
                <a:ext uri="{FF2B5EF4-FFF2-40B4-BE49-F238E27FC236}">
                  <a16:creationId xmlns:a16="http://schemas.microsoft.com/office/drawing/2014/main" xmlns="" id="{517671D7-FD4B-40AA-A489-585700EB0A42}"/>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2" name="Rectangle 11">
            <a:extLst>
              <a:ext uri="{FF2B5EF4-FFF2-40B4-BE49-F238E27FC236}">
                <a16:creationId xmlns:a16="http://schemas.microsoft.com/office/drawing/2014/main" xmlns="" id="{46613610-6646-40C5-89AA-011DA24AF69A}"/>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dirty="0">
                <a:solidFill>
                  <a:schemeClr val="bg1"/>
                </a:solidFill>
              </a:rPr>
              <a:t>INSTITUTE FOR DEVELOPMENT OF ECONOMICS AND FINANCE (INDEF)</a:t>
            </a:r>
          </a:p>
        </p:txBody>
      </p:sp>
      <p:sp>
        <p:nvSpPr>
          <p:cNvPr id="13" name="Rectangle 12">
            <a:extLst>
              <a:ext uri="{FF2B5EF4-FFF2-40B4-BE49-F238E27FC236}">
                <a16:creationId xmlns:a16="http://schemas.microsoft.com/office/drawing/2014/main" xmlns="" id="{6A1BF557-9987-4F30-9151-6A5771F2A5AB}"/>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17</a:t>
            </a:fld>
            <a:endParaRPr lang="id-ID" dirty="0">
              <a:solidFill>
                <a:srgbClr val="FFFFFF"/>
              </a:solidFill>
              <a:cs typeface="Arial" pitchFamily="34" charset="0"/>
            </a:endParaRPr>
          </a:p>
        </p:txBody>
      </p:sp>
    </p:spTree>
    <p:extLst>
      <p:ext uri="{BB962C8B-B14F-4D97-AF65-F5344CB8AC3E}">
        <p14:creationId xmlns:p14="http://schemas.microsoft.com/office/powerpoint/2010/main" val="1670911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266203"/>
            <a:ext cx="8534194" cy="477570"/>
          </a:xfrm>
        </p:spPr>
        <p:txBody>
          <a:bodyPr>
            <a:noAutofit/>
          </a:bodyPr>
          <a:lstStyle/>
          <a:p>
            <a:pPr>
              <a:buNone/>
            </a:pPr>
            <a:r>
              <a:rPr lang="en-US" sz="2400" b="1" i="0" dirty="0" err="1">
                <a:solidFill>
                  <a:schemeClr val="tx1"/>
                </a:solidFill>
                <a:effectLst>
                  <a:outerShdw blurRad="38100" dist="38100" dir="2700000" algn="tl">
                    <a:srgbClr val="000000">
                      <a:alpha val="43137"/>
                    </a:srgbClr>
                  </a:outerShdw>
                </a:effectLst>
              </a:rPr>
              <a:t>Rencana</a:t>
            </a:r>
            <a:r>
              <a:rPr lang="en-US" sz="2400" b="1" i="0" dirty="0">
                <a:solidFill>
                  <a:schemeClr val="tx1"/>
                </a:solidFill>
                <a:effectLst>
                  <a:outerShdw blurRad="38100" dist="38100" dir="2700000" algn="tl">
                    <a:srgbClr val="000000">
                      <a:alpha val="43137"/>
                    </a:srgbClr>
                  </a:outerShdw>
                </a:effectLst>
              </a:rPr>
              <a:t> </a:t>
            </a:r>
            <a:r>
              <a:rPr lang="en-US" sz="2400" b="1" i="0" dirty="0" err="1">
                <a:solidFill>
                  <a:schemeClr val="tx1"/>
                </a:solidFill>
                <a:effectLst>
                  <a:outerShdw blurRad="38100" dist="38100" dir="2700000" algn="tl">
                    <a:srgbClr val="000000">
                      <a:alpha val="43137"/>
                    </a:srgbClr>
                  </a:outerShdw>
                </a:effectLst>
              </a:rPr>
              <a:t>Perubahan</a:t>
            </a:r>
            <a:r>
              <a:rPr lang="en-US" sz="2400" b="1" i="0" dirty="0">
                <a:solidFill>
                  <a:schemeClr val="tx1"/>
                </a:solidFill>
                <a:effectLst>
                  <a:outerShdw blurRad="38100" dist="38100" dir="2700000" algn="tl">
                    <a:srgbClr val="000000">
                      <a:alpha val="43137"/>
                    </a:srgbClr>
                  </a:outerShdw>
                </a:effectLst>
              </a:rPr>
              <a:t> Roadmap Layer </a:t>
            </a:r>
            <a:r>
              <a:rPr lang="en-US" sz="2400" b="1" i="0" dirty="0" err="1">
                <a:solidFill>
                  <a:schemeClr val="tx1"/>
                </a:solidFill>
                <a:effectLst>
                  <a:outerShdw blurRad="38100" dist="38100" dir="2700000" algn="tl">
                    <a:srgbClr val="000000">
                      <a:alpha val="43137"/>
                    </a:srgbClr>
                  </a:outerShdw>
                </a:effectLst>
              </a:rPr>
              <a:t>Cukai</a:t>
            </a:r>
            <a:endParaRPr lang="en-US" sz="2400" b="1" i="0" dirty="0">
              <a:solidFill>
                <a:schemeClr val="tx1"/>
              </a:solidFill>
              <a:effectLst>
                <a:outerShdw blurRad="38100" dist="38100" dir="2700000" algn="tl">
                  <a:srgbClr val="000000">
                    <a:alpha val="43137"/>
                  </a:srgbClr>
                </a:outerShdw>
              </a:effectLst>
            </a:endParaRPr>
          </a:p>
        </p:txBody>
      </p:sp>
      <p:sp>
        <p:nvSpPr>
          <p:cNvPr id="4" name="Slide Number Placeholder 3"/>
          <p:cNvSpPr>
            <a:spLocks noGrp="1"/>
          </p:cNvSpPr>
          <p:nvPr>
            <p:ph type="sldNum" idx="12"/>
          </p:nvPr>
        </p:nvSpPr>
        <p:spPr/>
        <p:txBody>
          <a:bodyPr/>
          <a:lstStyle/>
          <a:p>
            <a:fld id="{00000000-1234-1234-1234-123412341234}" type="slidenum">
              <a:rPr lang="en" smtClean="0"/>
              <a:pPr/>
              <a:t>18</a:t>
            </a:fld>
            <a:endParaRPr lang="en"/>
          </a:p>
        </p:txBody>
      </p:sp>
      <p:pic>
        <p:nvPicPr>
          <p:cNvPr id="6" name="Picture 5"/>
          <p:cNvPicPr>
            <a:picLocks noChangeAspect="1"/>
          </p:cNvPicPr>
          <p:nvPr/>
        </p:nvPicPr>
        <p:blipFill>
          <a:blip r:embed="rId2"/>
          <a:stretch>
            <a:fillRect/>
          </a:stretch>
        </p:blipFill>
        <p:spPr>
          <a:xfrm>
            <a:off x="84221" y="1533528"/>
            <a:ext cx="4331368" cy="4600541"/>
          </a:xfrm>
          <a:prstGeom prst="rect">
            <a:avLst/>
          </a:prstGeom>
        </p:spPr>
      </p:pic>
      <p:sp>
        <p:nvSpPr>
          <p:cNvPr id="7" name="TextBox 6"/>
          <p:cNvSpPr txBox="1"/>
          <p:nvPr/>
        </p:nvSpPr>
        <p:spPr>
          <a:xfrm>
            <a:off x="533400" y="1065186"/>
            <a:ext cx="2389500" cy="369332"/>
          </a:xfrm>
          <a:prstGeom prst="rect">
            <a:avLst/>
          </a:prstGeom>
          <a:noFill/>
        </p:spPr>
        <p:txBody>
          <a:bodyPr wrap="none" rtlCol="0">
            <a:spAutoFit/>
          </a:bodyPr>
          <a:lstStyle/>
          <a:p>
            <a:r>
              <a:rPr lang="en-US" dirty="0"/>
              <a:t>Roadmap </a:t>
            </a:r>
            <a:r>
              <a:rPr lang="en-US" dirty="0" err="1"/>
              <a:t>Agustus</a:t>
            </a:r>
            <a:r>
              <a:rPr lang="en-US" dirty="0"/>
              <a:t> 2016</a:t>
            </a:r>
          </a:p>
        </p:txBody>
      </p:sp>
      <p:sp>
        <p:nvSpPr>
          <p:cNvPr id="8" name="Right Arrow 7"/>
          <p:cNvSpPr/>
          <p:nvPr/>
        </p:nvSpPr>
        <p:spPr>
          <a:xfrm>
            <a:off x="4559197" y="3703287"/>
            <a:ext cx="361012" cy="2767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a:stretch>
            <a:fillRect/>
          </a:stretch>
        </p:blipFill>
        <p:spPr>
          <a:xfrm>
            <a:off x="5063817" y="1401772"/>
            <a:ext cx="3883778" cy="4652471"/>
          </a:xfrm>
          <a:prstGeom prst="rect">
            <a:avLst/>
          </a:prstGeom>
        </p:spPr>
      </p:pic>
      <p:sp>
        <p:nvSpPr>
          <p:cNvPr id="10" name="TextBox 9"/>
          <p:cNvSpPr txBox="1"/>
          <p:nvPr/>
        </p:nvSpPr>
        <p:spPr>
          <a:xfrm>
            <a:off x="5791200" y="1032948"/>
            <a:ext cx="2683492" cy="369332"/>
          </a:xfrm>
          <a:prstGeom prst="rect">
            <a:avLst/>
          </a:prstGeom>
          <a:noFill/>
        </p:spPr>
        <p:txBody>
          <a:bodyPr wrap="none" rtlCol="0">
            <a:spAutoFit/>
          </a:bodyPr>
          <a:lstStyle/>
          <a:p>
            <a:r>
              <a:rPr lang="en-US" dirty="0"/>
              <a:t>Roadmap September 2017</a:t>
            </a:r>
          </a:p>
        </p:txBody>
      </p:sp>
      <p:grpSp>
        <p:nvGrpSpPr>
          <p:cNvPr id="11" name="Group 10">
            <a:extLst>
              <a:ext uri="{FF2B5EF4-FFF2-40B4-BE49-F238E27FC236}">
                <a16:creationId xmlns:a16="http://schemas.microsoft.com/office/drawing/2014/main" xmlns="" id="{92CA3CE0-C5F2-40FD-AA00-3D21614940B7}"/>
              </a:ext>
            </a:extLst>
          </p:cNvPr>
          <p:cNvGrpSpPr>
            <a:grpSpLocks/>
          </p:cNvGrpSpPr>
          <p:nvPr/>
        </p:nvGrpSpPr>
        <p:grpSpPr bwMode="auto">
          <a:xfrm>
            <a:off x="0" y="0"/>
            <a:ext cx="9144000" cy="914400"/>
            <a:chOff x="0" y="0"/>
            <a:chExt cx="5760" cy="576"/>
          </a:xfrm>
        </p:grpSpPr>
        <p:sp>
          <p:nvSpPr>
            <p:cNvPr id="12" name="Rectangle 11">
              <a:extLst>
                <a:ext uri="{FF2B5EF4-FFF2-40B4-BE49-F238E27FC236}">
                  <a16:creationId xmlns:a16="http://schemas.microsoft.com/office/drawing/2014/main" xmlns="" id="{196156DA-7113-4271-934A-59721B3380A1}"/>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3" name="Straight Connector 12">
              <a:extLst>
                <a:ext uri="{FF2B5EF4-FFF2-40B4-BE49-F238E27FC236}">
                  <a16:creationId xmlns:a16="http://schemas.microsoft.com/office/drawing/2014/main" xmlns="" id="{A87E7151-A9EE-4916-BEEB-2F7348059FE1}"/>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3053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9886"/>
            <a:ext cx="6934200" cy="994172"/>
          </a:xfrm>
          <a:noFill/>
        </p:spPr>
        <p:txBody>
          <a:bodyPr/>
          <a:lstStyle/>
          <a:p>
            <a:r>
              <a:rPr lang="id-ID" b="1" dirty="0">
                <a:solidFill>
                  <a:srgbClr val="C00000"/>
                </a:solidFill>
              </a:rPr>
              <a:t>Kesimpulan</a:t>
            </a:r>
          </a:p>
        </p:txBody>
      </p:sp>
      <p:sp>
        <p:nvSpPr>
          <p:cNvPr id="5" name="TextBox 4">
            <a:extLst>
              <a:ext uri="{FF2B5EF4-FFF2-40B4-BE49-F238E27FC236}">
                <a16:creationId xmlns:a16="http://schemas.microsoft.com/office/drawing/2014/main" xmlns="" id="{FFDE0C93-E7F9-E24A-93A1-11C41B8DBA73}"/>
              </a:ext>
            </a:extLst>
          </p:cNvPr>
          <p:cNvSpPr txBox="1"/>
          <p:nvPr/>
        </p:nvSpPr>
        <p:spPr>
          <a:xfrm>
            <a:off x="152400" y="1219200"/>
            <a:ext cx="8933336" cy="4285789"/>
          </a:xfrm>
          <a:prstGeom prst="rect">
            <a:avLst/>
          </a:prstGeom>
          <a:noFill/>
        </p:spPr>
        <p:txBody>
          <a:bodyPr wrap="square" rtlCol="0">
            <a:spAutoFit/>
          </a:bodyPr>
          <a:lstStyle/>
          <a:p>
            <a:pPr marL="214313" indent="-214313" algn="just">
              <a:spcBef>
                <a:spcPts val="900"/>
              </a:spcBef>
              <a:buFont typeface="Arial" panose="020B0604020202020204" pitchFamily="34" charset="0"/>
              <a:buChar char="•"/>
            </a:pPr>
            <a:r>
              <a:rPr lang="id-ID" dirty="0"/>
              <a:t>Tembakau dan Industri Hasil Tembakau (IHT) merupakan komoditas dan produk strategis dalam perekonomian Indonesia. Bahkan di beberapa daerah tidak sekedar menjadi komoditas ekonomi tapi juga  “kultural”.</a:t>
            </a:r>
          </a:p>
          <a:p>
            <a:pPr marL="214313" indent="-214313" algn="just">
              <a:spcBef>
                <a:spcPts val="900"/>
              </a:spcBef>
              <a:buFont typeface="Arial" panose="020B0604020202020204" pitchFamily="34" charset="0"/>
              <a:buChar char="•"/>
            </a:pPr>
            <a:r>
              <a:rPr lang="id-ID" dirty="0"/>
              <a:t>Sebagai komoditas dan produk strategis, Pemerintah harus memberikan perlindungan dan harus mampu mengoptimalkan kemanfaatannya guna mewujudkan kesejahteraan masyarakat.</a:t>
            </a:r>
          </a:p>
          <a:p>
            <a:pPr marL="214313" indent="-214313" algn="just">
              <a:spcBef>
                <a:spcPts val="900"/>
              </a:spcBef>
              <a:buFont typeface="Arial" panose="020B0604020202020204" pitchFamily="34" charset="0"/>
              <a:buChar char="•"/>
            </a:pPr>
            <a:r>
              <a:rPr lang="id-ID" dirty="0"/>
              <a:t>Untuk itu, keberadaan RUU ini harus mampu menjadi payung hukum dan peta jalan (roadmap) agar komoditas strategis ini mampu berperan optimal dalam perekonomian Indonesia.</a:t>
            </a:r>
          </a:p>
          <a:p>
            <a:pPr lvl="1" algn="just">
              <a:spcBef>
                <a:spcPts val="900"/>
              </a:spcBef>
            </a:pPr>
            <a:endParaRPr lang="id-ID" dirty="0"/>
          </a:p>
          <a:p>
            <a:pPr marL="800100" lvl="1" indent="-342900" algn="just">
              <a:spcBef>
                <a:spcPts val="900"/>
              </a:spcBef>
              <a:buFont typeface="+mj-lt"/>
              <a:buAutoNum type="arabicPeriod"/>
            </a:pPr>
            <a:endParaRPr lang="id-ID" sz="1600" dirty="0"/>
          </a:p>
          <a:p>
            <a:pPr marL="800100" lvl="1" indent="-342900" algn="just">
              <a:spcBef>
                <a:spcPts val="900"/>
              </a:spcBef>
              <a:buFont typeface="+mj-lt"/>
              <a:buAutoNum type="arabicPeriod"/>
            </a:pPr>
            <a:endParaRPr lang="id-ID" dirty="0"/>
          </a:p>
          <a:p>
            <a:pPr marL="800100" lvl="1" indent="-342900" algn="just">
              <a:spcBef>
                <a:spcPts val="900"/>
              </a:spcBef>
              <a:buFont typeface="+mj-lt"/>
              <a:buAutoNum type="arabicPeriod"/>
            </a:pPr>
            <a:endParaRPr lang="id-ID" sz="1350" dirty="0"/>
          </a:p>
        </p:txBody>
      </p:sp>
      <p:grpSp>
        <p:nvGrpSpPr>
          <p:cNvPr id="8" name="Group 10">
            <a:extLst>
              <a:ext uri="{FF2B5EF4-FFF2-40B4-BE49-F238E27FC236}">
                <a16:creationId xmlns:a16="http://schemas.microsoft.com/office/drawing/2014/main" xmlns="" id="{096AEAE1-B64C-476F-A89A-61D1774A3F68}"/>
              </a:ext>
            </a:extLst>
          </p:cNvPr>
          <p:cNvGrpSpPr>
            <a:grpSpLocks/>
          </p:cNvGrpSpPr>
          <p:nvPr/>
        </p:nvGrpSpPr>
        <p:grpSpPr bwMode="auto">
          <a:xfrm>
            <a:off x="0" y="0"/>
            <a:ext cx="9144000" cy="914400"/>
            <a:chOff x="0" y="0"/>
            <a:chExt cx="5760" cy="576"/>
          </a:xfrm>
        </p:grpSpPr>
        <p:sp>
          <p:nvSpPr>
            <p:cNvPr id="9" name="Rectangle 8">
              <a:extLst>
                <a:ext uri="{FF2B5EF4-FFF2-40B4-BE49-F238E27FC236}">
                  <a16:creationId xmlns:a16="http://schemas.microsoft.com/office/drawing/2014/main" xmlns="" id="{3E29110C-09D2-4B07-9D8E-F517FD2EFF35}"/>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0" name="Straight Connector 9">
              <a:extLst>
                <a:ext uri="{FF2B5EF4-FFF2-40B4-BE49-F238E27FC236}">
                  <a16:creationId xmlns:a16="http://schemas.microsoft.com/office/drawing/2014/main" xmlns="" id="{4D731109-15A0-432A-B624-325C7E170D43}"/>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886819A6-766C-4AC8-BC55-9BFA483CCB39}"/>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2" name="Rectangle 11">
            <a:extLst>
              <a:ext uri="{FF2B5EF4-FFF2-40B4-BE49-F238E27FC236}">
                <a16:creationId xmlns:a16="http://schemas.microsoft.com/office/drawing/2014/main" xmlns="" id="{6622E969-8D73-4062-98F6-FA2DC82F2D2B}"/>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19</a:t>
            </a:fld>
            <a:endParaRPr lang="id-ID">
              <a:solidFill>
                <a:srgbClr val="FFFFFF"/>
              </a:solidFill>
              <a:cs typeface="Arial" pitchFamily="34" charset="0"/>
            </a:endParaRPr>
          </a:p>
        </p:txBody>
      </p:sp>
    </p:spTree>
    <p:extLst>
      <p:ext uri="{BB962C8B-B14F-4D97-AF65-F5344CB8AC3E}">
        <p14:creationId xmlns:p14="http://schemas.microsoft.com/office/powerpoint/2010/main" val="395575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685801" y="2667000"/>
            <a:ext cx="7086600" cy="1077218"/>
          </a:xfrm>
          <a:prstGeom prst="rect">
            <a:avLst/>
          </a:prstGeom>
          <a:noFill/>
        </p:spPr>
        <p:txBody>
          <a:bodyPr wrap="square" rtlCol="0">
            <a:spAutoFit/>
          </a:bodyPr>
          <a:lstStyle/>
          <a:p>
            <a:pPr algn="ctr"/>
            <a:r>
              <a:rPr lang="en-GB" sz="3200" b="1" dirty="0">
                <a:solidFill>
                  <a:srgbClr val="C00000"/>
                </a:solidFill>
                <a:effectLst>
                  <a:outerShdw blurRad="38100" dist="38100" dir="2700000" algn="tl">
                    <a:srgbClr val="000000">
                      <a:alpha val="43137"/>
                    </a:srgbClr>
                  </a:outerShdw>
                </a:effectLst>
              </a:rPr>
              <a:t>PERAN STRATEGIS INDUSTRI HASIL TEMBAKAU DI INDONESIA</a:t>
            </a:r>
            <a:endParaRPr lang="id-ID" sz="3200" b="1" dirty="0">
              <a:solidFill>
                <a:srgbClr val="C00000"/>
              </a:solidFill>
              <a:effectLst>
                <a:outerShdw blurRad="38100" dist="38100" dir="2700000" algn="tl">
                  <a:srgbClr val="000000">
                    <a:alpha val="43137"/>
                  </a:srgbClr>
                </a:outerShdw>
              </a:effectLst>
            </a:endParaRPr>
          </a:p>
        </p:txBody>
      </p:sp>
      <p:grpSp>
        <p:nvGrpSpPr>
          <p:cNvPr id="4" name="Group 10"/>
          <p:cNvGrpSpPr>
            <a:grpSpLocks/>
          </p:cNvGrpSpPr>
          <p:nvPr/>
        </p:nvGrpSpPr>
        <p:grpSpPr bwMode="auto">
          <a:xfrm>
            <a:off x="0" y="0"/>
            <a:ext cx="9144000" cy="914400"/>
            <a:chOff x="0" y="0"/>
            <a:chExt cx="5760" cy="576"/>
          </a:xfrm>
        </p:grpSpPr>
        <p:sp>
          <p:nvSpPr>
            <p:cNvPr id="20" name="Rectangle 19"/>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21" name="Straight Connector 20"/>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23" name="Rectangle 22"/>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2</a:t>
            </a:fld>
            <a:endParaRPr lang="id-ID" dirty="0">
              <a:solidFill>
                <a:srgbClr val="FFFFFF"/>
              </a:solidFill>
              <a:cs typeface="Arial" pitchFamily="34" charset="0"/>
            </a:endParaRPr>
          </a:p>
        </p:txBody>
      </p:sp>
    </p:spTree>
    <p:extLst>
      <p:ext uri="{BB962C8B-B14F-4D97-AF65-F5344CB8AC3E}">
        <p14:creationId xmlns:p14="http://schemas.microsoft.com/office/powerpoint/2010/main" val="3262410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9886"/>
            <a:ext cx="6934200" cy="994172"/>
          </a:xfrm>
          <a:noFill/>
        </p:spPr>
        <p:txBody>
          <a:bodyPr/>
          <a:lstStyle/>
          <a:p>
            <a:r>
              <a:rPr lang="id-ID" b="1" dirty="0">
                <a:solidFill>
                  <a:srgbClr val="C00000"/>
                </a:solidFill>
              </a:rPr>
              <a:t>Masukan (1)</a:t>
            </a:r>
          </a:p>
        </p:txBody>
      </p:sp>
      <p:sp>
        <p:nvSpPr>
          <p:cNvPr id="5" name="TextBox 4">
            <a:extLst>
              <a:ext uri="{FF2B5EF4-FFF2-40B4-BE49-F238E27FC236}">
                <a16:creationId xmlns:a16="http://schemas.microsoft.com/office/drawing/2014/main" xmlns="" id="{FFDE0C93-E7F9-E24A-93A1-11C41B8DBA73}"/>
              </a:ext>
            </a:extLst>
          </p:cNvPr>
          <p:cNvSpPr txBox="1"/>
          <p:nvPr/>
        </p:nvSpPr>
        <p:spPr>
          <a:xfrm>
            <a:off x="134464" y="899978"/>
            <a:ext cx="8933336" cy="6463308"/>
          </a:xfrm>
          <a:prstGeom prst="rect">
            <a:avLst/>
          </a:prstGeom>
          <a:noFill/>
        </p:spPr>
        <p:txBody>
          <a:bodyPr wrap="square" rtlCol="0">
            <a:spAutoFit/>
          </a:bodyPr>
          <a:lstStyle/>
          <a:p>
            <a:pPr algn="just">
              <a:spcBef>
                <a:spcPts val="900"/>
              </a:spcBef>
            </a:pPr>
            <a:endParaRPr lang="id-ID" sz="1400" dirty="0"/>
          </a:p>
          <a:p>
            <a:pPr lvl="1" indent="-457200" algn="just">
              <a:spcBef>
                <a:spcPts val="900"/>
              </a:spcBef>
              <a:buFont typeface="+mj-lt"/>
              <a:buAutoNum type="arabicPeriod"/>
            </a:pPr>
            <a:r>
              <a:rPr lang="id-ID" dirty="0"/>
              <a:t>Memperbaiki budidaya dan meningkatkan produksi tembakau nasional. </a:t>
            </a:r>
          </a:p>
          <a:p>
            <a:pPr marL="742950" lvl="2" indent="-285750" algn="just">
              <a:spcBef>
                <a:spcPts val="900"/>
              </a:spcBef>
              <a:buFont typeface="Arial" panose="020B0604020202020204" pitchFamily="34" charset="0"/>
              <a:buChar char="•"/>
            </a:pPr>
            <a:r>
              <a:rPr lang="id-ID" dirty="0"/>
              <a:t>Kapasitas produksi belum memadai, maka pengaturan rasio konsumsi tembakau 80%:20% (lokal:impor) sebaiknya dilakukan melalui instrumen yang sistematis dan hati-hati. </a:t>
            </a:r>
          </a:p>
          <a:p>
            <a:pPr marL="742950" lvl="2" indent="-285750" algn="just">
              <a:spcBef>
                <a:spcPts val="900"/>
              </a:spcBef>
              <a:buFont typeface="Arial" panose="020B0604020202020204" pitchFamily="34" charset="0"/>
              <a:buChar char="•"/>
            </a:pPr>
            <a:r>
              <a:rPr lang="id-ID" dirty="0"/>
              <a:t>Mempertimbangkan kualitas dan varietas yang dibutuhkan pasar. </a:t>
            </a:r>
          </a:p>
          <a:p>
            <a:pPr marL="742950" lvl="2" indent="-285750" algn="just">
              <a:spcBef>
                <a:spcPts val="900"/>
              </a:spcBef>
              <a:buFont typeface="Arial" panose="020B0604020202020204" pitchFamily="34" charset="0"/>
              <a:buChar char="•"/>
            </a:pPr>
            <a:r>
              <a:rPr lang="id-ID" dirty="0"/>
              <a:t>Jika tidak hati-hati larangan impor akan mendorong monopoli pedagang besar. Pabrikan menengah dan kecil berpotensi dirugikan. Ketentuan larangan impor bisa diberlakukan ketika kuantitas dan kualitas produk tembakau lokal sudah terpenuhi.</a:t>
            </a:r>
          </a:p>
          <a:p>
            <a:pPr lvl="1" indent="-457200" algn="just">
              <a:spcBef>
                <a:spcPts val="900"/>
              </a:spcBef>
              <a:buFont typeface="+mj-lt"/>
              <a:buAutoNum type="arabicPeriod"/>
            </a:pPr>
            <a:r>
              <a:rPr lang="id-ID" dirty="0"/>
              <a:t>RUU lebih mengedepankan Insentif daripada Sanksi. </a:t>
            </a:r>
          </a:p>
          <a:p>
            <a:pPr marL="801688" lvl="2" indent="-344488" algn="just">
              <a:spcBef>
                <a:spcPts val="900"/>
              </a:spcBef>
              <a:buFont typeface="Arial" panose="020B0604020202020204" pitchFamily="34" charset="0"/>
              <a:buChar char="•"/>
            </a:pPr>
            <a:r>
              <a:rPr lang="id-ID" dirty="0"/>
              <a:t>Untuk mengoptimalisasi penyerapan tembakau lokal dan meningkatkan kuantitas dan kualitas produksi nasional, mengedepankan pendekatan insentif/reward daripada sanksi. </a:t>
            </a:r>
          </a:p>
          <a:p>
            <a:pPr marL="801688" lvl="2" indent="-344488" algn="just">
              <a:spcBef>
                <a:spcPts val="900"/>
              </a:spcBef>
              <a:buFont typeface="Arial" panose="020B0604020202020204" pitchFamily="34" charset="0"/>
              <a:buChar char="•"/>
            </a:pPr>
            <a:r>
              <a:rPr lang="id-ID" dirty="0"/>
              <a:t>Pedekatan ‘sanksi’ melalui tarif bagi pengguna tembakau impor kurang tepat diberlakulan sebelum kualitas dan kuantitas produk tembakau lokal teratasi.</a:t>
            </a:r>
          </a:p>
          <a:p>
            <a:pPr lvl="1" algn="just">
              <a:spcBef>
                <a:spcPts val="900"/>
              </a:spcBef>
            </a:pPr>
            <a:endParaRPr lang="id-ID" dirty="0"/>
          </a:p>
          <a:p>
            <a:pPr marL="800100" lvl="1" indent="-342900" algn="just">
              <a:spcBef>
                <a:spcPts val="900"/>
              </a:spcBef>
              <a:buFont typeface="+mj-lt"/>
              <a:buAutoNum type="arabicPeriod"/>
            </a:pPr>
            <a:endParaRPr lang="id-ID" sz="1600" dirty="0"/>
          </a:p>
          <a:p>
            <a:pPr marL="800100" lvl="1" indent="-342900" algn="just">
              <a:spcBef>
                <a:spcPts val="900"/>
              </a:spcBef>
              <a:buFont typeface="+mj-lt"/>
              <a:buAutoNum type="arabicPeriod"/>
            </a:pPr>
            <a:endParaRPr lang="id-ID" dirty="0"/>
          </a:p>
          <a:p>
            <a:pPr marL="800100" lvl="1" indent="-342900" algn="just">
              <a:spcBef>
                <a:spcPts val="900"/>
              </a:spcBef>
              <a:buFont typeface="+mj-lt"/>
              <a:buAutoNum type="arabicPeriod"/>
            </a:pPr>
            <a:endParaRPr lang="id-ID" sz="1350" dirty="0"/>
          </a:p>
        </p:txBody>
      </p:sp>
      <p:grpSp>
        <p:nvGrpSpPr>
          <p:cNvPr id="8" name="Group 10">
            <a:extLst>
              <a:ext uri="{FF2B5EF4-FFF2-40B4-BE49-F238E27FC236}">
                <a16:creationId xmlns:a16="http://schemas.microsoft.com/office/drawing/2014/main" xmlns="" id="{096AEAE1-B64C-476F-A89A-61D1774A3F68}"/>
              </a:ext>
            </a:extLst>
          </p:cNvPr>
          <p:cNvGrpSpPr>
            <a:grpSpLocks/>
          </p:cNvGrpSpPr>
          <p:nvPr/>
        </p:nvGrpSpPr>
        <p:grpSpPr bwMode="auto">
          <a:xfrm>
            <a:off x="0" y="0"/>
            <a:ext cx="9144000" cy="914400"/>
            <a:chOff x="0" y="0"/>
            <a:chExt cx="5760" cy="576"/>
          </a:xfrm>
        </p:grpSpPr>
        <p:sp>
          <p:nvSpPr>
            <p:cNvPr id="9" name="Rectangle 8">
              <a:extLst>
                <a:ext uri="{FF2B5EF4-FFF2-40B4-BE49-F238E27FC236}">
                  <a16:creationId xmlns:a16="http://schemas.microsoft.com/office/drawing/2014/main" xmlns="" id="{3E29110C-09D2-4B07-9D8E-F517FD2EFF35}"/>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0" name="Straight Connector 9">
              <a:extLst>
                <a:ext uri="{FF2B5EF4-FFF2-40B4-BE49-F238E27FC236}">
                  <a16:creationId xmlns:a16="http://schemas.microsoft.com/office/drawing/2014/main" xmlns="" id="{4D731109-15A0-432A-B624-325C7E170D43}"/>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886819A6-766C-4AC8-BC55-9BFA483CCB39}"/>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2" name="Rectangle 11">
            <a:extLst>
              <a:ext uri="{FF2B5EF4-FFF2-40B4-BE49-F238E27FC236}">
                <a16:creationId xmlns:a16="http://schemas.microsoft.com/office/drawing/2014/main" xmlns="" id="{6622E969-8D73-4062-98F6-FA2DC82F2D2B}"/>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20</a:t>
            </a:fld>
            <a:endParaRPr lang="id-ID">
              <a:solidFill>
                <a:srgbClr val="FFFFFF"/>
              </a:solidFill>
              <a:cs typeface="Arial" pitchFamily="34" charset="0"/>
            </a:endParaRPr>
          </a:p>
        </p:txBody>
      </p:sp>
    </p:spTree>
    <p:extLst>
      <p:ext uri="{BB962C8B-B14F-4D97-AF65-F5344CB8AC3E}">
        <p14:creationId xmlns:p14="http://schemas.microsoft.com/office/powerpoint/2010/main" val="2906478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9886"/>
            <a:ext cx="6934200" cy="994172"/>
          </a:xfrm>
          <a:noFill/>
        </p:spPr>
        <p:txBody>
          <a:bodyPr/>
          <a:lstStyle/>
          <a:p>
            <a:r>
              <a:rPr lang="en-US" b="1" dirty="0" err="1">
                <a:solidFill>
                  <a:srgbClr val="C00000"/>
                </a:solidFill>
              </a:rPr>
              <a:t>Masukan</a:t>
            </a:r>
            <a:r>
              <a:rPr lang="en-US" b="1" dirty="0">
                <a:solidFill>
                  <a:srgbClr val="C00000"/>
                </a:solidFill>
              </a:rPr>
              <a:t> (2)</a:t>
            </a:r>
            <a:endParaRPr lang="id-ID" b="1" dirty="0">
              <a:solidFill>
                <a:srgbClr val="C00000"/>
              </a:solidFill>
            </a:endParaRPr>
          </a:p>
        </p:txBody>
      </p:sp>
      <p:sp>
        <p:nvSpPr>
          <p:cNvPr id="5" name="TextBox 4">
            <a:extLst>
              <a:ext uri="{FF2B5EF4-FFF2-40B4-BE49-F238E27FC236}">
                <a16:creationId xmlns:a16="http://schemas.microsoft.com/office/drawing/2014/main" xmlns="" id="{FFDE0C93-E7F9-E24A-93A1-11C41B8DBA73}"/>
              </a:ext>
            </a:extLst>
          </p:cNvPr>
          <p:cNvSpPr txBox="1"/>
          <p:nvPr/>
        </p:nvSpPr>
        <p:spPr>
          <a:xfrm>
            <a:off x="134464" y="899978"/>
            <a:ext cx="8933336" cy="6109365"/>
          </a:xfrm>
          <a:prstGeom prst="rect">
            <a:avLst/>
          </a:prstGeom>
          <a:noFill/>
        </p:spPr>
        <p:txBody>
          <a:bodyPr wrap="square" rtlCol="0">
            <a:spAutoFit/>
          </a:bodyPr>
          <a:lstStyle/>
          <a:p>
            <a:pPr marL="0" lvl="1" algn="just">
              <a:spcBef>
                <a:spcPts val="900"/>
              </a:spcBef>
            </a:pPr>
            <a:r>
              <a:rPr lang="id-ID" dirty="0"/>
              <a:t>3</a:t>
            </a:r>
            <a:r>
              <a:rPr lang="id-ID" sz="2000" dirty="0"/>
              <a:t>. Mengembangkan Kemitraan</a:t>
            </a:r>
          </a:p>
          <a:p>
            <a:pPr marL="231775" algn="just"/>
            <a:r>
              <a:rPr lang="id-ID" sz="2000" dirty="0"/>
              <a:t>Pengaturan kemitraan pelaku IHT dan petani tembakau diarahkan untuk</a:t>
            </a:r>
          </a:p>
          <a:p>
            <a:pPr marL="231775" algn="just"/>
            <a:r>
              <a:rPr lang="id-ID" sz="2000" dirty="0"/>
              <a:t>pengembangan kapasitas dan skill/kecakapan petani, peningkatan kuantitas dan kualitas produksi, peningkatan kesejahteraan petani dan sebagai upaya untuk mensubstitusi impor. Pengaturan didesain secara fair, berimbang, dan </a:t>
            </a:r>
            <a:r>
              <a:rPr lang="id-ID" sz="2000" i="1" dirty="0"/>
              <a:t>accessable</a:t>
            </a:r>
            <a:r>
              <a:rPr lang="id-ID" sz="2000" dirty="0"/>
              <a:t>.</a:t>
            </a:r>
          </a:p>
          <a:p>
            <a:r>
              <a:rPr lang="id-ID" sz="2000" dirty="0"/>
              <a:t> </a:t>
            </a:r>
          </a:p>
          <a:p>
            <a:r>
              <a:rPr lang="id-ID" sz="2000" dirty="0"/>
              <a:t>4. Pengendalian</a:t>
            </a:r>
          </a:p>
          <a:p>
            <a:pPr marL="231775"/>
            <a:r>
              <a:rPr lang="id-ID" sz="2000" dirty="0"/>
              <a:t>Pengaturan pengendalian terhadap bahaya tembakau hendaknya mengacu kepada ketentuan yang sudah diatur dalam PP 109/2012 seperti Graphic Health Warning (GHW), Sponsor, Iklan dan Promosi, dll. Hal ini untuk mendapatkan keseimbangan pengaturan.</a:t>
            </a:r>
          </a:p>
          <a:p>
            <a:r>
              <a:rPr lang="id-ID" sz="2000" dirty="0"/>
              <a:t> </a:t>
            </a:r>
          </a:p>
          <a:p>
            <a:r>
              <a:rPr lang="id-ID" sz="2000" dirty="0"/>
              <a:t> 5. Menciptakan iklim investasi yang kondusif</a:t>
            </a:r>
            <a:r>
              <a:rPr lang="en-US" sz="2000" dirty="0"/>
              <a:t> dan </a:t>
            </a:r>
            <a:r>
              <a:rPr lang="en-US" sz="2000" dirty="0" err="1"/>
              <a:t>kepastian</a:t>
            </a:r>
            <a:r>
              <a:rPr lang="en-US" sz="2000" dirty="0"/>
              <a:t> </a:t>
            </a:r>
            <a:r>
              <a:rPr lang="en-US" sz="2000" dirty="0" err="1"/>
              <a:t>berusaha</a:t>
            </a:r>
            <a:endParaRPr lang="id-ID" sz="2000" dirty="0"/>
          </a:p>
          <a:p>
            <a:endParaRPr lang="en-US" dirty="0"/>
          </a:p>
          <a:p>
            <a:pPr marL="800100" lvl="1" indent="-342900" algn="just">
              <a:spcBef>
                <a:spcPts val="900"/>
              </a:spcBef>
              <a:buFont typeface="+mj-lt"/>
              <a:buAutoNum type="arabicPeriod"/>
            </a:pPr>
            <a:endParaRPr lang="en-GB" sz="1400" dirty="0"/>
          </a:p>
          <a:p>
            <a:pPr marL="800100" lvl="1" indent="-342900" algn="just">
              <a:spcBef>
                <a:spcPts val="900"/>
              </a:spcBef>
              <a:buFont typeface="+mj-lt"/>
              <a:buAutoNum type="arabicPeriod"/>
            </a:pPr>
            <a:endParaRPr lang="en-US" sz="1400" dirty="0"/>
          </a:p>
          <a:p>
            <a:pPr marL="800100" lvl="1" indent="-342900" algn="just">
              <a:spcBef>
                <a:spcPts val="900"/>
              </a:spcBef>
              <a:buFont typeface="+mj-lt"/>
              <a:buAutoNum type="arabicPeriod"/>
            </a:pPr>
            <a:endParaRPr lang="en-US" sz="1600" dirty="0"/>
          </a:p>
          <a:p>
            <a:pPr marL="800100" lvl="1" indent="-342900" algn="just">
              <a:spcBef>
                <a:spcPts val="900"/>
              </a:spcBef>
              <a:buFont typeface="+mj-lt"/>
              <a:buAutoNum type="arabicPeriod"/>
            </a:pPr>
            <a:endParaRPr lang="en-GB" dirty="0"/>
          </a:p>
          <a:p>
            <a:pPr marL="800100" lvl="1" indent="-342900" algn="just">
              <a:spcBef>
                <a:spcPts val="900"/>
              </a:spcBef>
              <a:buFont typeface="+mj-lt"/>
              <a:buAutoNum type="arabicPeriod"/>
            </a:pPr>
            <a:endParaRPr lang="en-US" sz="1350" dirty="0"/>
          </a:p>
        </p:txBody>
      </p:sp>
      <p:grpSp>
        <p:nvGrpSpPr>
          <p:cNvPr id="8" name="Group 10">
            <a:extLst>
              <a:ext uri="{FF2B5EF4-FFF2-40B4-BE49-F238E27FC236}">
                <a16:creationId xmlns:a16="http://schemas.microsoft.com/office/drawing/2014/main" xmlns="" id="{096AEAE1-B64C-476F-A89A-61D1774A3F68}"/>
              </a:ext>
            </a:extLst>
          </p:cNvPr>
          <p:cNvGrpSpPr>
            <a:grpSpLocks/>
          </p:cNvGrpSpPr>
          <p:nvPr/>
        </p:nvGrpSpPr>
        <p:grpSpPr bwMode="auto">
          <a:xfrm>
            <a:off x="0" y="0"/>
            <a:ext cx="9144000" cy="914400"/>
            <a:chOff x="0" y="0"/>
            <a:chExt cx="5760" cy="576"/>
          </a:xfrm>
        </p:grpSpPr>
        <p:sp>
          <p:nvSpPr>
            <p:cNvPr id="9" name="Rectangle 8">
              <a:extLst>
                <a:ext uri="{FF2B5EF4-FFF2-40B4-BE49-F238E27FC236}">
                  <a16:creationId xmlns:a16="http://schemas.microsoft.com/office/drawing/2014/main" xmlns="" id="{3E29110C-09D2-4B07-9D8E-F517FD2EFF35}"/>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0" name="Straight Connector 9">
              <a:extLst>
                <a:ext uri="{FF2B5EF4-FFF2-40B4-BE49-F238E27FC236}">
                  <a16:creationId xmlns:a16="http://schemas.microsoft.com/office/drawing/2014/main" xmlns="" id="{4D731109-15A0-432A-B624-325C7E170D43}"/>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886819A6-766C-4AC8-BC55-9BFA483CCB39}"/>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2" name="Rectangle 11">
            <a:extLst>
              <a:ext uri="{FF2B5EF4-FFF2-40B4-BE49-F238E27FC236}">
                <a16:creationId xmlns:a16="http://schemas.microsoft.com/office/drawing/2014/main" xmlns="" id="{6622E969-8D73-4062-98F6-FA2DC82F2D2B}"/>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21</a:t>
            </a:fld>
            <a:endParaRPr lang="id-ID" dirty="0">
              <a:solidFill>
                <a:srgbClr val="FFFFFF"/>
              </a:solidFill>
              <a:cs typeface="Arial" pitchFamily="34" charset="0"/>
            </a:endParaRPr>
          </a:p>
        </p:txBody>
      </p:sp>
    </p:spTree>
    <p:extLst>
      <p:ext uri="{BB962C8B-B14F-4D97-AF65-F5344CB8AC3E}">
        <p14:creationId xmlns:p14="http://schemas.microsoft.com/office/powerpoint/2010/main" val="11877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9886"/>
            <a:ext cx="8153400" cy="994172"/>
          </a:xfrm>
          <a:noFill/>
        </p:spPr>
        <p:txBody>
          <a:bodyPr>
            <a:noAutofit/>
          </a:bodyPr>
          <a:lstStyle/>
          <a:p>
            <a:r>
              <a:rPr lang="id-ID" sz="3000" b="1" dirty="0">
                <a:solidFill>
                  <a:srgbClr val="C00000"/>
                </a:solidFill>
              </a:rPr>
              <a:t>Beberapa Pasal Krusial yang perlu diperhatikan </a:t>
            </a:r>
          </a:p>
        </p:txBody>
      </p:sp>
      <p:sp>
        <p:nvSpPr>
          <p:cNvPr id="5" name="TextBox 4">
            <a:extLst>
              <a:ext uri="{FF2B5EF4-FFF2-40B4-BE49-F238E27FC236}">
                <a16:creationId xmlns:a16="http://schemas.microsoft.com/office/drawing/2014/main" xmlns="" id="{FFDE0C93-E7F9-E24A-93A1-11C41B8DBA73}"/>
              </a:ext>
            </a:extLst>
          </p:cNvPr>
          <p:cNvSpPr txBox="1"/>
          <p:nvPr/>
        </p:nvSpPr>
        <p:spPr>
          <a:xfrm>
            <a:off x="76200" y="1143000"/>
            <a:ext cx="8933336" cy="6817251"/>
          </a:xfrm>
          <a:prstGeom prst="rect">
            <a:avLst/>
          </a:prstGeom>
          <a:noFill/>
        </p:spPr>
        <p:txBody>
          <a:bodyPr wrap="square" rtlCol="0">
            <a:spAutoFit/>
          </a:bodyPr>
          <a:lstStyle/>
          <a:p>
            <a:pPr marL="342900" indent="-342900">
              <a:buFont typeface="+mj-lt"/>
              <a:buAutoNum type="arabicPeriod"/>
            </a:pPr>
            <a:r>
              <a:rPr lang="id-ID" dirty="0"/>
              <a:t>Pengenaan cukai 200% dari harga penyerahan barang di atas kapal untuk Impor rokok siap pakai dikenakan (Pasal 24).</a:t>
            </a:r>
          </a:p>
          <a:p>
            <a:pPr marL="342900" indent="-342900">
              <a:buFont typeface="+mj-lt"/>
              <a:buAutoNum type="arabicPeriod"/>
            </a:pPr>
            <a:r>
              <a:rPr lang="id-ID" dirty="0"/>
              <a:t>Proteksi terhadap tembakau lokal melalui pengenaan bea masuk impor tembakau siap pakai (sebesar 200%) dan tembakau belum siap pakai (60%) (Pasal 25 ayat (2) dan (3).</a:t>
            </a:r>
          </a:p>
          <a:p>
            <a:pPr marL="342900" indent="-342900">
              <a:buFont typeface="+mj-lt"/>
              <a:buAutoNum type="arabicPeriod"/>
            </a:pPr>
            <a:r>
              <a:rPr lang="id-ID" dirty="0"/>
              <a:t>Pengaturan wajib menggunakan kuota tembakau lokal mencapai 80% (Pasal 33) dengan ancaman sanksi (Pasal 36).</a:t>
            </a:r>
          </a:p>
          <a:p>
            <a:pPr marL="342900" indent="-342900">
              <a:buFont typeface="+mj-lt"/>
              <a:buAutoNum type="arabicPeriod"/>
            </a:pPr>
            <a:r>
              <a:rPr lang="id-ID" dirty="0"/>
              <a:t>Pengaturan penyimpanan tembakau paling lama 2 tahun (Pasal 17 ayat (2)).</a:t>
            </a:r>
          </a:p>
          <a:p>
            <a:pPr marL="342900" indent="-342900">
              <a:buFont typeface="+mj-lt"/>
              <a:buAutoNum type="arabicPeriod"/>
            </a:pPr>
            <a:r>
              <a:rPr lang="id-ID" dirty="0"/>
              <a:t>Pelarangan perusahaan dengan modal asing dalam pendistribusian dan tata niaga tembakau, dengan ancaman denda administratif (Pasal 18 ayat 3, 4 &amp; 5).</a:t>
            </a:r>
          </a:p>
          <a:p>
            <a:pPr marL="342900" indent="-342900">
              <a:buFont typeface="+mj-lt"/>
              <a:buAutoNum type="arabicPeriod"/>
            </a:pPr>
            <a:r>
              <a:rPr lang="id-ID" dirty="0"/>
              <a:t>Ketentuan izin distribusi dan tata niaga hanya diberikan kepada pelaku usaha yang menjalin kemitraan dengan petani (Pasal 18 ayat 2).</a:t>
            </a:r>
          </a:p>
          <a:p>
            <a:pPr marL="342900" indent="-342900">
              <a:buFont typeface="+mj-lt"/>
              <a:buAutoNum type="arabicPeriod"/>
            </a:pPr>
            <a:r>
              <a:rPr lang="id-ID" dirty="0"/>
              <a:t>Pengaturan harga dasar tembakau (Pasal 21 ayat 3).</a:t>
            </a:r>
          </a:p>
          <a:p>
            <a:pPr marL="342900" indent="-342900">
              <a:buFont typeface="+mj-lt"/>
              <a:buAutoNum type="arabicPeriod"/>
            </a:pPr>
            <a:r>
              <a:rPr lang="id-ID" dirty="0"/>
              <a:t> Ketentuan sanksi pidana bagi pelaku/badan usaha terkait kuota impor, pelabelan, iklan dll (Pasal 60-69).</a:t>
            </a:r>
          </a:p>
          <a:p>
            <a:pPr marL="342900" indent="-342900">
              <a:buFont typeface="+mj-lt"/>
              <a:buAutoNum type="arabicPeriod"/>
            </a:pPr>
            <a:r>
              <a:rPr lang="id-ID" dirty="0"/>
              <a:t> Pengaturan besaran DBHCHT mencapai 20% dan alokasinya untuk kesehatan (Pasal 43 dan 44).</a:t>
            </a:r>
          </a:p>
          <a:p>
            <a:r>
              <a:rPr lang="id-ID" dirty="0"/>
              <a:t> </a:t>
            </a:r>
            <a:endParaRPr lang="id-ID" sz="1600" dirty="0"/>
          </a:p>
          <a:p>
            <a:r>
              <a:rPr lang="id-ID" dirty="0"/>
              <a:t> </a:t>
            </a:r>
          </a:p>
          <a:p>
            <a:pPr marL="800100" lvl="1" indent="-342900" algn="just">
              <a:spcBef>
                <a:spcPts val="900"/>
              </a:spcBef>
              <a:buFont typeface="+mj-lt"/>
              <a:buAutoNum type="arabicPeriod"/>
            </a:pPr>
            <a:endParaRPr lang="id-ID" sz="1400" dirty="0"/>
          </a:p>
          <a:p>
            <a:pPr marL="800100" lvl="1" indent="-342900" algn="just">
              <a:spcBef>
                <a:spcPts val="900"/>
              </a:spcBef>
              <a:buFont typeface="+mj-lt"/>
              <a:buAutoNum type="arabicPeriod"/>
            </a:pPr>
            <a:endParaRPr lang="id-ID" sz="1400" dirty="0"/>
          </a:p>
          <a:p>
            <a:pPr marL="800100" lvl="1" indent="-342900" algn="just">
              <a:spcBef>
                <a:spcPts val="900"/>
              </a:spcBef>
              <a:buFont typeface="+mj-lt"/>
              <a:buAutoNum type="arabicPeriod"/>
            </a:pPr>
            <a:endParaRPr lang="id-ID" sz="1600" dirty="0"/>
          </a:p>
          <a:p>
            <a:pPr marL="800100" lvl="1" indent="-342900" algn="just">
              <a:spcBef>
                <a:spcPts val="900"/>
              </a:spcBef>
              <a:buFont typeface="+mj-lt"/>
              <a:buAutoNum type="arabicPeriod"/>
            </a:pPr>
            <a:endParaRPr lang="id-ID" dirty="0"/>
          </a:p>
          <a:p>
            <a:pPr marL="800100" lvl="1" indent="-342900" algn="just">
              <a:spcBef>
                <a:spcPts val="900"/>
              </a:spcBef>
              <a:buFont typeface="+mj-lt"/>
              <a:buAutoNum type="arabicPeriod"/>
            </a:pPr>
            <a:endParaRPr lang="id-ID" sz="1350" dirty="0"/>
          </a:p>
        </p:txBody>
      </p:sp>
      <p:grpSp>
        <p:nvGrpSpPr>
          <p:cNvPr id="8" name="Group 10">
            <a:extLst>
              <a:ext uri="{FF2B5EF4-FFF2-40B4-BE49-F238E27FC236}">
                <a16:creationId xmlns:a16="http://schemas.microsoft.com/office/drawing/2014/main" xmlns="" id="{096AEAE1-B64C-476F-A89A-61D1774A3F68}"/>
              </a:ext>
            </a:extLst>
          </p:cNvPr>
          <p:cNvGrpSpPr>
            <a:grpSpLocks/>
          </p:cNvGrpSpPr>
          <p:nvPr/>
        </p:nvGrpSpPr>
        <p:grpSpPr bwMode="auto">
          <a:xfrm>
            <a:off x="0" y="0"/>
            <a:ext cx="9144000" cy="914400"/>
            <a:chOff x="0" y="0"/>
            <a:chExt cx="5760" cy="576"/>
          </a:xfrm>
        </p:grpSpPr>
        <p:sp>
          <p:nvSpPr>
            <p:cNvPr id="9" name="Rectangle 8">
              <a:extLst>
                <a:ext uri="{FF2B5EF4-FFF2-40B4-BE49-F238E27FC236}">
                  <a16:creationId xmlns:a16="http://schemas.microsoft.com/office/drawing/2014/main" xmlns="" id="{3E29110C-09D2-4B07-9D8E-F517FD2EFF35}"/>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0" name="Straight Connector 9">
              <a:extLst>
                <a:ext uri="{FF2B5EF4-FFF2-40B4-BE49-F238E27FC236}">
                  <a16:creationId xmlns:a16="http://schemas.microsoft.com/office/drawing/2014/main" xmlns="" id="{4D731109-15A0-432A-B624-325C7E170D43}"/>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886819A6-766C-4AC8-BC55-9BFA483CCB39}"/>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2" name="Rectangle 11">
            <a:extLst>
              <a:ext uri="{FF2B5EF4-FFF2-40B4-BE49-F238E27FC236}">
                <a16:creationId xmlns:a16="http://schemas.microsoft.com/office/drawing/2014/main" xmlns="" id="{6622E969-8D73-4062-98F6-FA2DC82F2D2B}"/>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22</a:t>
            </a:fld>
            <a:endParaRPr lang="id-ID">
              <a:solidFill>
                <a:srgbClr val="FFFFFF"/>
              </a:solidFill>
              <a:cs typeface="Arial" pitchFamily="34" charset="0"/>
            </a:endParaRPr>
          </a:p>
        </p:txBody>
      </p:sp>
    </p:spTree>
    <p:extLst>
      <p:ext uri="{BB962C8B-B14F-4D97-AF65-F5344CB8AC3E}">
        <p14:creationId xmlns:p14="http://schemas.microsoft.com/office/powerpoint/2010/main" val="2083059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Slide Number Placeholder 8"/>
          <p:cNvSpPr>
            <a:spLocks noGrp="1"/>
          </p:cNvSpPr>
          <p:nvPr>
            <p:ph type="sldNum" sz="quarter" idx="12"/>
          </p:nvPr>
        </p:nvSpPr>
        <p:spPr bwMode="auto">
          <a:xfrm>
            <a:off x="8610600" y="6416675"/>
            <a:ext cx="457200" cy="365125"/>
          </a:xfrm>
          <a:noFill/>
          <a:ln>
            <a:miter lim="800000"/>
            <a:headEnd/>
            <a:tailEnd/>
          </a:ln>
        </p:spPr>
        <p:txBody>
          <a:bodyPr/>
          <a:lstStyle/>
          <a:p>
            <a:pPr algn="ctr"/>
            <a:fld id="{48054D27-26CE-478D-B01C-5DBE52DE14D8}" type="slidenum">
              <a:rPr lang="en-US" sz="1600">
                <a:solidFill>
                  <a:schemeClr val="bg1"/>
                </a:solidFill>
              </a:rPr>
              <a:pPr algn="ctr"/>
              <a:t>23</a:t>
            </a:fld>
            <a:endParaRPr lang="en-US" sz="1600">
              <a:solidFill>
                <a:schemeClr val="bg1"/>
              </a:solidFill>
            </a:endParaRPr>
          </a:p>
        </p:txBody>
      </p:sp>
      <p:sp>
        <p:nvSpPr>
          <p:cNvPr id="5126" name="Rectangle 9"/>
          <p:cNvSpPr>
            <a:spLocks noChangeArrowheads="1"/>
          </p:cNvSpPr>
          <p:nvPr/>
        </p:nvSpPr>
        <p:spPr bwMode="auto">
          <a:xfrm>
            <a:off x="8534400" y="6324600"/>
            <a:ext cx="76200" cy="533400"/>
          </a:xfrm>
          <a:prstGeom prst="rect">
            <a:avLst/>
          </a:prstGeom>
          <a:solidFill>
            <a:schemeClr val="bg1"/>
          </a:solidFill>
          <a:ln w="9525">
            <a:noFill/>
            <a:miter lim="800000"/>
            <a:headEnd/>
            <a:tailEnd/>
          </a:ln>
        </p:spPr>
        <p:txBody>
          <a:bodyPr wrap="none" anchor="ctr"/>
          <a:lstStyle/>
          <a:p>
            <a:endParaRPr lang="en-US"/>
          </a:p>
        </p:txBody>
      </p:sp>
      <p:sp>
        <p:nvSpPr>
          <p:cNvPr id="9" name="Rectangle 8"/>
          <p:cNvSpPr/>
          <p:nvPr/>
        </p:nvSpPr>
        <p:spPr>
          <a:xfrm rot="10800000" flipV="1">
            <a:off x="0" y="6248400"/>
            <a:ext cx="8229600" cy="609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dirty="0">
                <a:solidFill>
                  <a:schemeClr val="bg1"/>
                </a:solidFill>
              </a:rPr>
              <a:t>INSTITUTE FOR DEVELOPMENT OF ECONOMICS AND FINANCE (INDEF)</a:t>
            </a:r>
          </a:p>
        </p:txBody>
      </p:sp>
      <p:sp>
        <p:nvSpPr>
          <p:cNvPr id="10" name="Rectangle 9"/>
          <p:cNvSpPr/>
          <p:nvPr/>
        </p:nvSpPr>
        <p:spPr>
          <a:xfrm flipV="1">
            <a:off x="8305800" y="6248400"/>
            <a:ext cx="838200" cy="609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solidFill>
                  <a:srgbClr val="FFFFFF"/>
                </a:solidFill>
                <a:cs typeface="Arial" pitchFamily="34" charset="0"/>
              </a:rPr>
              <a:t> </a:t>
            </a:r>
          </a:p>
        </p:txBody>
      </p:sp>
      <p:sp>
        <p:nvSpPr>
          <p:cNvPr id="5129" name="Slide Number Placeholder 6"/>
          <p:cNvSpPr txBox="1">
            <a:spLocks/>
          </p:cNvSpPr>
          <p:nvPr/>
        </p:nvSpPr>
        <p:spPr bwMode="auto">
          <a:xfrm>
            <a:off x="6781800" y="6400800"/>
            <a:ext cx="2133600" cy="365125"/>
          </a:xfrm>
          <a:prstGeom prst="rect">
            <a:avLst/>
          </a:prstGeom>
          <a:noFill/>
          <a:ln w="9525">
            <a:noFill/>
            <a:miter lim="800000"/>
            <a:headEnd/>
            <a:tailEnd/>
          </a:ln>
        </p:spPr>
        <p:txBody>
          <a:bodyPr anchor="ctr"/>
          <a:lstStyle/>
          <a:p>
            <a:pPr algn="r"/>
            <a:fld id="{D3925687-DFD3-4C33-BC1F-B62FC2926E2E}" type="slidenum">
              <a:rPr lang="en-US" sz="1600">
                <a:solidFill>
                  <a:schemeClr val="bg1"/>
                </a:solidFill>
                <a:latin typeface="Calibri" pitchFamily="34" charset="0"/>
              </a:rPr>
              <a:pPr algn="r"/>
              <a:t>23</a:t>
            </a:fld>
            <a:endParaRPr lang="en-US" sz="1600" dirty="0">
              <a:solidFill>
                <a:schemeClr val="bg1"/>
              </a:solidFill>
              <a:latin typeface="Calibri" pitchFamily="34" charset="0"/>
            </a:endParaRPr>
          </a:p>
        </p:txBody>
      </p:sp>
      <p:sp>
        <p:nvSpPr>
          <p:cNvPr id="17" name="Title 1"/>
          <p:cNvSpPr>
            <a:spLocks noGrp="1"/>
          </p:cNvSpPr>
          <p:nvPr>
            <p:ph type="title"/>
          </p:nvPr>
        </p:nvSpPr>
        <p:spPr>
          <a:xfrm>
            <a:off x="2236994" y="1268760"/>
            <a:ext cx="6486128" cy="1644892"/>
          </a:xfrm>
        </p:spPr>
        <p:txBody>
          <a:bodyPr/>
          <a:lstStyle/>
          <a:p>
            <a:pPr algn="ctr"/>
            <a:r>
              <a:rPr lang="en-US" b="1" dirty="0">
                <a:solidFill>
                  <a:schemeClr val="accent2"/>
                </a:solidFill>
                <a:latin typeface="Ebrima" pitchFamily="2" charset="0"/>
                <a:ea typeface="Ebrima" pitchFamily="2" charset="0"/>
                <a:cs typeface="Ebrima" pitchFamily="2" charset="0"/>
              </a:rPr>
              <a:t>TERIMA KASIH</a:t>
            </a:r>
            <a:endParaRPr lang="id-ID" b="1" dirty="0">
              <a:solidFill>
                <a:schemeClr val="accent2"/>
              </a:solidFill>
              <a:latin typeface="Ebrima" pitchFamily="2" charset="0"/>
              <a:ea typeface="Ebrima" pitchFamily="2" charset="0"/>
              <a:cs typeface="Ebrima" pitchFamily="2" charset="0"/>
            </a:endParaRPr>
          </a:p>
        </p:txBody>
      </p:sp>
      <p:sp>
        <p:nvSpPr>
          <p:cNvPr id="18" name="Subtitle 2"/>
          <p:cNvSpPr txBox="1">
            <a:spLocks/>
          </p:cNvSpPr>
          <p:nvPr/>
        </p:nvSpPr>
        <p:spPr bwMode="auto">
          <a:xfrm>
            <a:off x="2583804" y="3356992"/>
            <a:ext cx="6225799" cy="1440159"/>
          </a:xfrm>
          <a:prstGeom prst="rect">
            <a:avLst/>
          </a:prstGeom>
          <a:noFill/>
          <a:ln w="9525">
            <a:noFill/>
            <a:miter lim="800000"/>
            <a:headEnd/>
            <a:tailEnd/>
          </a:ln>
        </p:spPr>
        <p:txBody>
          <a:bodyPr lIns="91431" tIns="45716" rIns="91431" bIns="45716">
            <a:normAutofit/>
          </a:bodyPr>
          <a:lstStyle/>
          <a:p>
            <a:pPr algn="ctr" eaLnBrk="0" hangingPunct="0">
              <a:lnSpc>
                <a:spcPct val="120000"/>
              </a:lnSpc>
              <a:spcBef>
                <a:spcPts val="1800"/>
              </a:spcBef>
              <a:buClr>
                <a:schemeClr val="tx1"/>
              </a:buClr>
              <a:buSzPct val="100000"/>
              <a:defRPr/>
            </a:pPr>
            <a:r>
              <a:rPr lang="id-ID" b="1" dirty="0">
                <a:solidFill>
                  <a:srgbClr val="0070C0"/>
                </a:solidFill>
                <a:latin typeface="Ebrima" pitchFamily="2" charset="0"/>
                <a:ea typeface="Ebrima" pitchFamily="2" charset="0"/>
                <a:cs typeface="Ebrima" pitchFamily="2" charset="0"/>
              </a:rPr>
              <a:t>Konfirmasi lebih lanjut bisa melalui Email : ennysh@gmail.com</a:t>
            </a:r>
          </a:p>
          <a:p>
            <a:pPr marL="273027" indent="-273027" eaLnBrk="0" hangingPunct="0">
              <a:lnSpc>
                <a:spcPct val="90000"/>
              </a:lnSpc>
              <a:spcBef>
                <a:spcPts val="1800"/>
              </a:spcBef>
              <a:buClr>
                <a:schemeClr val="tx1"/>
              </a:buClr>
              <a:buSzPct val="100000"/>
              <a:defRPr/>
            </a:pPr>
            <a:endParaRPr lang="id-ID" b="1" dirty="0">
              <a:solidFill>
                <a:srgbClr val="FF0000"/>
              </a:solidFill>
              <a:latin typeface="+mn-lt"/>
              <a:cs typeface="+mn-cs"/>
            </a:endParaRPr>
          </a:p>
        </p:txBody>
      </p:sp>
      <p:pic>
        <p:nvPicPr>
          <p:cNvPr id="19" name="Picture 5" descr="img_1054-1.jpg"/>
          <p:cNvPicPr>
            <a:picLocks noChangeAspect="1"/>
          </p:cNvPicPr>
          <p:nvPr/>
        </p:nvPicPr>
        <p:blipFill>
          <a:blip r:embed="rId3"/>
          <a:srcRect/>
          <a:stretch>
            <a:fillRect/>
          </a:stretch>
        </p:blipFill>
        <p:spPr bwMode="auto">
          <a:xfrm>
            <a:off x="28029" y="1"/>
            <a:ext cx="2527747" cy="6248399"/>
          </a:xfrm>
          <a:prstGeom prst="rect">
            <a:avLst/>
          </a:prstGeom>
          <a:noFill/>
          <a:ln w="9525">
            <a:noFill/>
            <a:miter lim="800000"/>
            <a:headEnd/>
            <a:tailEnd/>
          </a:ln>
        </p:spPr>
      </p:pic>
    </p:spTree>
    <p:extLst>
      <p:ext uri="{BB962C8B-B14F-4D97-AF65-F5344CB8AC3E}">
        <p14:creationId xmlns:p14="http://schemas.microsoft.com/office/powerpoint/2010/main" val="419539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834626" y="169009"/>
            <a:ext cx="7928373" cy="584775"/>
          </a:xfrm>
          <a:prstGeom prst="rect">
            <a:avLst/>
          </a:prstGeom>
          <a:noFill/>
        </p:spPr>
        <p:txBody>
          <a:bodyPr wrap="square" rtlCol="0">
            <a:spAutoFit/>
          </a:bodyPr>
          <a:lstStyle/>
          <a:p>
            <a:r>
              <a:rPr lang="en-GB" sz="3200" b="1" dirty="0" err="1">
                <a:solidFill>
                  <a:srgbClr val="C00000"/>
                </a:solidFill>
                <a:effectLst>
                  <a:outerShdw blurRad="38100" dist="38100" dir="2700000" algn="tl">
                    <a:srgbClr val="000000">
                      <a:alpha val="43137"/>
                    </a:srgbClr>
                  </a:outerShdw>
                </a:effectLst>
              </a:rPr>
              <a:t>Kinerja</a:t>
            </a:r>
            <a:r>
              <a:rPr lang="en-GB" sz="3200" b="1" dirty="0">
                <a:solidFill>
                  <a:srgbClr val="C00000"/>
                </a:solidFill>
                <a:effectLst>
                  <a:outerShdw blurRad="38100" dist="38100" dir="2700000" algn="tl">
                    <a:srgbClr val="000000">
                      <a:alpha val="43137"/>
                    </a:srgbClr>
                  </a:outerShdw>
                </a:effectLst>
              </a:rPr>
              <a:t> </a:t>
            </a:r>
            <a:r>
              <a:rPr lang="en-GB" sz="3200" b="1" dirty="0" err="1">
                <a:solidFill>
                  <a:srgbClr val="C00000"/>
                </a:solidFill>
                <a:effectLst>
                  <a:outerShdw blurRad="38100" dist="38100" dir="2700000" algn="tl">
                    <a:srgbClr val="000000">
                      <a:alpha val="43137"/>
                    </a:srgbClr>
                  </a:outerShdw>
                </a:effectLst>
              </a:rPr>
              <a:t>Industri</a:t>
            </a:r>
            <a:r>
              <a:rPr lang="en-GB" sz="3200" b="1" dirty="0">
                <a:solidFill>
                  <a:srgbClr val="C00000"/>
                </a:solidFill>
                <a:effectLst>
                  <a:outerShdw blurRad="38100" dist="38100" dir="2700000" algn="tl">
                    <a:srgbClr val="000000">
                      <a:alpha val="43137"/>
                    </a:srgbClr>
                  </a:outerShdw>
                </a:effectLst>
              </a:rPr>
              <a:t> Hasil </a:t>
            </a:r>
            <a:r>
              <a:rPr lang="en-GB" sz="3200" b="1" dirty="0" err="1">
                <a:solidFill>
                  <a:srgbClr val="C00000"/>
                </a:solidFill>
                <a:effectLst>
                  <a:outerShdw blurRad="38100" dist="38100" dir="2700000" algn="tl">
                    <a:srgbClr val="000000">
                      <a:alpha val="43137"/>
                    </a:srgbClr>
                  </a:outerShdw>
                </a:effectLst>
              </a:rPr>
              <a:t>Tembakau</a:t>
            </a:r>
            <a:r>
              <a:rPr lang="en-GB" sz="3200" b="1" dirty="0">
                <a:solidFill>
                  <a:srgbClr val="C00000"/>
                </a:solidFill>
                <a:effectLst>
                  <a:outerShdw blurRad="38100" dist="38100" dir="2700000" algn="tl">
                    <a:srgbClr val="000000">
                      <a:alpha val="43137"/>
                    </a:srgbClr>
                  </a:outerShdw>
                </a:effectLst>
              </a:rPr>
              <a:t> di Indonesia</a:t>
            </a:r>
            <a:endParaRPr lang="id-ID" sz="3200" b="1" dirty="0">
              <a:solidFill>
                <a:srgbClr val="C00000"/>
              </a:solidFill>
              <a:effectLst>
                <a:outerShdw blurRad="38100" dist="38100" dir="2700000" algn="tl">
                  <a:srgbClr val="000000">
                    <a:alpha val="43137"/>
                  </a:srgbClr>
                </a:outerShdw>
              </a:effectLst>
            </a:endParaRPr>
          </a:p>
        </p:txBody>
      </p:sp>
      <p:grpSp>
        <p:nvGrpSpPr>
          <p:cNvPr id="4" name="Group 10"/>
          <p:cNvGrpSpPr>
            <a:grpSpLocks/>
          </p:cNvGrpSpPr>
          <p:nvPr/>
        </p:nvGrpSpPr>
        <p:grpSpPr bwMode="auto">
          <a:xfrm>
            <a:off x="0" y="0"/>
            <a:ext cx="9144000" cy="914400"/>
            <a:chOff x="0" y="0"/>
            <a:chExt cx="5760" cy="576"/>
          </a:xfrm>
        </p:grpSpPr>
        <p:sp>
          <p:nvSpPr>
            <p:cNvPr id="20" name="Rectangle 19"/>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21" name="Straight Connector 20"/>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23" name="Rectangle 22"/>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3</a:t>
            </a:fld>
            <a:endParaRPr lang="id-ID" dirty="0">
              <a:solidFill>
                <a:srgbClr val="FFFFFF"/>
              </a:solidFill>
              <a:cs typeface="Arial" pitchFamily="34" charset="0"/>
            </a:endParaRPr>
          </a:p>
        </p:txBody>
      </p:sp>
      <p:graphicFrame>
        <p:nvGraphicFramePr>
          <p:cNvPr id="2" name="Table 1">
            <a:extLst>
              <a:ext uri="{FF2B5EF4-FFF2-40B4-BE49-F238E27FC236}">
                <a16:creationId xmlns:a16="http://schemas.microsoft.com/office/drawing/2014/main" xmlns="" id="{B7E39F08-1B9E-45A6-AD6F-4308B3F6D9E7}"/>
              </a:ext>
            </a:extLst>
          </p:cNvPr>
          <p:cNvGraphicFramePr>
            <a:graphicFrameLocks noGrp="1"/>
          </p:cNvGraphicFramePr>
          <p:nvPr>
            <p:extLst/>
          </p:nvPr>
        </p:nvGraphicFramePr>
        <p:xfrm>
          <a:off x="685800" y="1385892"/>
          <a:ext cx="8001003" cy="4097330"/>
        </p:xfrm>
        <a:graphic>
          <a:graphicData uri="http://schemas.openxmlformats.org/drawingml/2006/table">
            <a:tbl>
              <a:tblPr firstRow="1" firstCol="1" bandRow="1">
                <a:tableStyleId>{5C22544A-7EE6-4342-B048-85BDC9FD1C3A}</a:tableStyleId>
              </a:tblPr>
              <a:tblGrid>
                <a:gridCol w="3172261">
                  <a:extLst>
                    <a:ext uri="{9D8B030D-6E8A-4147-A177-3AD203B41FA5}">
                      <a16:colId xmlns:a16="http://schemas.microsoft.com/office/drawing/2014/main" xmlns="" val="2044242514"/>
                    </a:ext>
                  </a:extLst>
                </a:gridCol>
                <a:gridCol w="800798">
                  <a:extLst>
                    <a:ext uri="{9D8B030D-6E8A-4147-A177-3AD203B41FA5}">
                      <a16:colId xmlns:a16="http://schemas.microsoft.com/office/drawing/2014/main" xmlns="" val="3551287485"/>
                    </a:ext>
                  </a:extLst>
                </a:gridCol>
                <a:gridCol w="814486">
                  <a:extLst>
                    <a:ext uri="{9D8B030D-6E8A-4147-A177-3AD203B41FA5}">
                      <a16:colId xmlns:a16="http://schemas.microsoft.com/office/drawing/2014/main" xmlns="" val="2291454286"/>
                    </a:ext>
                  </a:extLst>
                </a:gridCol>
                <a:gridCol w="800798">
                  <a:extLst>
                    <a:ext uri="{9D8B030D-6E8A-4147-A177-3AD203B41FA5}">
                      <a16:colId xmlns:a16="http://schemas.microsoft.com/office/drawing/2014/main" xmlns="" val="1033947447"/>
                    </a:ext>
                  </a:extLst>
                </a:gridCol>
                <a:gridCol w="800798">
                  <a:extLst>
                    <a:ext uri="{9D8B030D-6E8A-4147-A177-3AD203B41FA5}">
                      <a16:colId xmlns:a16="http://schemas.microsoft.com/office/drawing/2014/main" xmlns="" val="268184864"/>
                    </a:ext>
                  </a:extLst>
                </a:gridCol>
                <a:gridCol w="800798">
                  <a:extLst>
                    <a:ext uri="{9D8B030D-6E8A-4147-A177-3AD203B41FA5}">
                      <a16:colId xmlns:a16="http://schemas.microsoft.com/office/drawing/2014/main" xmlns="" val="3864759155"/>
                    </a:ext>
                  </a:extLst>
                </a:gridCol>
                <a:gridCol w="811064">
                  <a:extLst>
                    <a:ext uri="{9D8B030D-6E8A-4147-A177-3AD203B41FA5}">
                      <a16:colId xmlns:a16="http://schemas.microsoft.com/office/drawing/2014/main" xmlns="" val="831004736"/>
                    </a:ext>
                  </a:extLst>
                </a:gridCol>
              </a:tblGrid>
              <a:tr h="819466">
                <a:tc>
                  <a:txBody>
                    <a:bodyPr/>
                    <a:lstStyle/>
                    <a:p>
                      <a:pPr marL="0" marR="0" algn="just">
                        <a:spcBef>
                          <a:spcPts val="0"/>
                        </a:spcBef>
                        <a:spcAft>
                          <a:spcPts val="0"/>
                        </a:spcAft>
                      </a:pPr>
                      <a:r>
                        <a:rPr lang="en-US" sz="1800" dirty="0" err="1">
                          <a:effectLst/>
                        </a:rPr>
                        <a:t>Indikator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2012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2013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2014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2017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908145815"/>
                  </a:ext>
                </a:extLst>
              </a:tr>
              <a:tr h="819466">
                <a:tc>
                  <a:txBody>
                    <a:bodyPr/>
                    <a:lstStyle/>
                    <a:p>
                      <a:pPr marL="0" marR="0" algn="just">
                        <a:spcBef>
                          <a:spcPts val="0"/>
                        </a:spcBef>
                        <a:spcAft>
                          <a:spcPts val="0"/>
                        </a:spcAft>
                      </a:pPr>
                      <a:r>
                        <a:rPr lang="en-US" sz="1800">
                          <a:effectLst/>
                        </a:rPr>
                        <a:t>Pertumbuhan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8.82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8.33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6.24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1.58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-0.84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39346799"/>
                  </a:ext>
                </a:extLst>
              </a:tr>
              <a:tr h="819466">
                <a:tc>
                  <a:txBody>
                    <a:bodyPr/>
                    <a:lstStyle/>
                    <a:p>
                      <a:pPr marL="0" marR="0" algn="just">
                        <a:spcBef>
                          <a:spcPts val="0"/>
                        </a:spcBef>
                        <a:spcAft>
                          <a:spcPts val="0"/>
                        </a:spcAft>
                      </a:pPr>
                      <a:r>
                        <a:rPr lang="en-US" sz="1800">
                          <a:effectLst/>
                        </a:rPr>
                        <a:t>Kontribusi terhadap PDB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0.91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0.94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0.94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0.90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99851851"/>
                  </a:ext>
                </a:extLst>
              </a:tr>
              <a:tr h="819466">
                <a:tc>
                  <a:txBody>
                    <a:bodyPr/>
                    <a:lstStyle/>
                    <a:p>
                      <a:pPr marL="0" marR="0" algn="just">
                        <a:spcBef>
                          <a:spcPts val="0"/>
                        </a:spcBef>
                        <a:spcAft>
                          <a:spcPts val="0"/>
                        </a:spcAft>
                      </a:pPr>
                      <a:r>
                        <a:rPr lang="en-US" sz="1800" dirty="0" err="1">
                          <a:effectLst/>
                        </a:rPr>
                        <a:t>Jumlah</a:t>
                      </a:r>
                      <a:r>
                        <a:rPr lang="en-US" sz="1800" dirty="0">
                          <a:effectLst/>
                        </a:rPr>
                        <a:t> unit </a:t>
                      </a:r>
                      <a:r>
                        <a:rPr lang="en-US" sz="1800" dirty="0" err="1">
                          <a:effectLst/>
                        </a:rPr>
                        <a:t>usaha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975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991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966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749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740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674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69877736"/>
                  </a:ext>
                </a:extLst>
              </a:tr>
              <a:tr h="819466">
                <a:tc>
                  <a:txBody>
                    <a:bodyPr/>
                    <a:lstStyle/>
                    <a:p>
                      <a:pPr marL="0" marR="0" algn="just">
                        <a:spcBef>
                          <a:spcPts val="0"/>
                        </a:spcBef>
                        <a:spcAft>
                          <a:spcPts val="0"/>
                        </a:spcAft>
                      </a:pPr>
                      <a:r>
                        <a:rPr lang="en-US" sz="1800" dirty="0" err="1">
                          <a:effectLst/>
                        </a:rPr>
                        <a:t>Jumlah</a:t>
                      </a:r>
                      <a:r>
                        <a:rPr lang="en-US" sz="1800" dirty="0">
                          <a:effectLst/>
                        </a:rPr>
                        <a:t> </a:t>
                      </a:r>
                      <a:r>
                        <a:rPr lang="en-US" sz="1800" dirty="0" err="1">
                          <a:effectLst/>
                        </a:rPr>
                        <a:t>produksi</a:t>
                      </a:r>
                      <a:r>
                        <a:rPr lang="en-US" sz="1800" dirty="0">
                          <a:effectLst/>
                        </a:rPr>
                        <a:t> (</a:t>
                      </a:r>
                      <a:r>
                        <a:rPr lang="en-US" sz="1800" dirty="0" err="1">
                          <a:effectLst/>
                        </a:rPr>
                        <a:t>miliar</a:t>
                      </a:r>
                      <a:r>
                        <a:rPr lang="en-US" sz="1800" dirty="0">
                          <a:effectLst/>
                        </a:rPr>
                        <a:t> </a:t>
                      </a:r>
                      <a:r>
                        <a:rPr lang="en-US" sz="1800" dirty="0" err="1">
                          <a:effectLst/>
                        </a:rPr>
                        <a:t>batang</a:t>
                      </a:r>
                      <a:r>
                        <a:rPr lang="en-US" sz="18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326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346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345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348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342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336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42076664"/>
                  </a:ext>
                </a:extLst>
              </a:tr>
            </a:tbl>
          </a:graphicData>
        </a:graphic>
      </p:graphicFrame>
      <p:sp>
        <p:nvSpPr>
          <p:cNvPr id="3" name="Rectangle 1">
            <a:extLst>
              <a:ext uri="{FF2B5EF4-FFF2-40B4-BE49-F238E27FC236}">
                <a16:creationId xmlns:a16="http://schemas.microsoft.com/office/drawing/2014/main" xmlns="" id="{6CD248C5-925C-4AC8-BD3C-1E592BB2444C}"/>
              </a:ext>
            </a:extLst>
          </p:cNvPr>
          <p:cNvSpPr>
            <a:spLocks noChangeArrowheads="1"/>
          </p:cNvSpPr>
          <p:nvPr/>
        </p:nvSpPr>
        <p:spPr bwMode="auto">
          <a:xfrm>
            <a:off x="468796" y="5713511"/>
            <a:ext cx="70750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Sumber</a:t>
            </a:r>
            <a:r>
              <a:rPr kumimoji="0" lang="en-GB"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GB" altLang="en-US" sz="1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Kemenperin</a:t>
            </a:r>
            <a:r>
              <a:rPr kumimoji="0" lang="en-GB"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2018</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8793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834626" y="169009"/>
            <a:ext cx="7928373" cy="584775"/>
          </a:xfrm>
          <a:prstGeom prst="rect">
            <a:avLst/>
          </a:prstGeom>
          <a:noFill/>
        </p:spPr>
        <p:txBody>
          <a:bodyPr wrap="square" rtlCol="0">
            <a:spAutoFit/>
          </a:bodyPr>
          <a:lstStyle/>
          <a:p>
            <a:r>
              <a:rPr lang="en-GB" sz="3200" b="1" dirty="0" err="1">
                <a:solidFill>
                  <a:srgbClr val="C00000"/>
                </a:solidFill>
                <a:effectLst>
                  <a:outerShdw blurRad="38100" dist="38100" dir="2700000" algn="tl">
                    <a:srgbClr val="000000">
                      <a:alpha val="43137"/>
                    </a:srgbClr>
                  </a:outerShdw>
                </a:effectLst>
              </a:rPr>
              <a:t>Kontribusi</a:t>
            </a:r>
            <a:r>
              <a:rPr lang="en-GB" sz="3200" b="1" dirty="0">
                <a:solidFill>
                  <a:srgbClr val="C00000"/>
                </a:solidFill>
                <a:effectLst>
                  <a:outerShdw blurRad="38100" dist="38100" dir="2700000" algn="tl">
                    <a:srgbClr val="000000">
                      <a:alpha val="43137"/>
                    </a:srgbClr>
                  </a:outerShdw>
                </a:effectLst>
              </a:rPr>
              <a:t> CHT </a:t>
            </a:r>
            <a:r>
              <a:rPr lang="en-GB" sz="3200" b="1" dirty="0" err="1">
                <a:solidFill>
                  <a:srgbClr val="C00000"/>
                </a:solidFill>
                <a:effectLst>
                  <a:outerShdw blurRad="38100" dist="38100" dir="2700000" algn="tl">
                    <a:srgbClr val="000000">
                      <a:alpha val="43137"/>
                    </a:srgbClr>
                  </a:outerShdw>
                </a:effectLst>
              </a:rPr>
              <a:t>dalam</a:t>
            </a:r>
            <a:r>
              <a:rPr lang="en-GB" sz="3200" b="1" dirty="0">
                <a:solidFill>
                  <a:srgbClr val="C00000"/>
                </a:solidFill>
                <a:effectLst>
                  <a:outerShdw blurRad="38100" dist="38100" dir="2700000" algn="tl">
                    <a:srgbClr val="000000">
                      <a:alpha val="43137"/>
                    </a:srgbClr>
                  </a:outerShdw>
                </a:effectLst>
              </a:rPr>
              <a:t> </a:t>
            </a:r>
            <a:r>
              <a:rPr lang="en-GB" sz="3200" b="1" dirty="0" err="1">
                <a:solidFill>
                  <a:srgbClr val="C00000"/>
                </a:solidFill>
                <a:effectLst>
                  <a:outerShdw blurRad="38100" dist="38100" dir="2700000" algn="tl">
                    <a:srgbClr val="000000">
                      <a:alpha val="43137"/>
                    </a:srgbClr>
                  </a:outerShdw>
                </a:effectLst>
              </a:rPr>
              <a:t>Penerimaan</a:t>
            </a:r>
            <a:r>
              <a:rPr lang="en-GB" sz="3200" b="1" dirty="0">
                <a:solidFill>
                  <a:srgbClr val="C00000"/>
                </a:solidFill>
                <a:effectLst>
                  <a:outerShdw blurRad="38100" dist="38100" dir="2700000" algn="tl">
                    <a:srgbClr val="000000">
                      <a:alpha val="43137"/>
                    </a:srgbClr>
                  </a:outerShdw>
                </a:effectLst>
              </a:rPr>
              <a:t> </a:t>
            </a:r>
            <a:r>
              <a:rPr lang="en-GB" sz="3200" b="1" dirty="0" err="1">
                <a:solidFill>
                  <a:srgbClr val="C00000"/>
                </a:solidFill>
                <a:effectLst>
                  <a:outerShdw blurRad="38100" dist="38100" dir="2700000" algn="tl">
                    <a:srgbClr val="000000">
                      <a:alpha val="43137"/>
                    </a:srgbClr>
                  </a:outerShdw>
                </a:effectLst>
              </a:rPr>
              <a:t>Perpajakan</a:t>
            </a:r>
            <a:endParaRPr lang="id-ID" sz="3200" b="1" dirty="0">
              <a:solidFill>
                <a:srgbClr val="C00000"/>
              </a:solidFill>
              <a:effectLst>
                <a:outerShdw blurRad="38100" dist="38100" dir="2700000" algn="tl">
                  <a:srgbClr val="000000">
                    <a:alpha val="43137"/>
                  </a:srgbClr>
                </a:outerShdw>
              </a:effectLst>
            </a:endParaRPr>
          </a:p>
        </p:txBody>
      </p:sp>
      <p:grpSp>
        <p:nvGrpSpPr>
          <p:cNvPr id="4" name="Group 10"/>
          <p:cNvGrpSpPr>
            <a:grpSpLocks/>
          </p:cNvGrpSpPr>
          <p:nvPr/>
        </p:nvGrpSpPr>
        <p:grpSpPr bwMode="auto">
          <a:xfrm>
            <a:off x="0" y="0"/>
            <a:ext cx="9144000" cy="914400"/>
            <a:chOff x="0" y="0"/>
            <a:chExt cx="5760" cy="576"/>
          </a:xfrm>
        </p:grpSpPr>
        <p:sp>
          <p:nvSpPr>
            <p:cNvPr id="20" name="Rectangle 19"/>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21" name="Straight Connector 20"/>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23" name="Rectangle 22"/>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4</a:t>
            </a:fld>
            <a:endParaRPr lang="id-ID" dirty="0">
              <a:solidFill>
                <a:srgbClr val="FFFFFF"/>
              </a:solidFill>
              <a:cs typeface="Arial" pitchFamily="34" charset="0"/>
            </a:endParaRPr>
          </a:p>
        </p:txBody>
      </p:sp>
      <p:sp>
        <p:nvSpPr>
          <p:cNvPr id="3" name="Rectangle 1">
            <a:extLst>
              <a:ext uri="{FF2B5EF4-FFF2-40B4-BE49-F238E27FC236}">
                <a16:creationId xmlns:a16="http://schemas.microsoft.com/office/drawing/2014/main" xmlns="" id="{6CD248C5-925C-4AC8-BD3C-1E592BB2444C}"/>
              </a:ext>
            </a:extLst>
          </p:cNvPr>
          <p:cNvSpPr>
            <a:spLocks noChangeArrowheads="1"/>
          </p:cNvSpPr>
          <p:nvPr/>
        </p:nvSpPr>
        <p:spPr bwMode="auto">
          <a:xfrm>
            <a:off x="390832" y="5957887"/>
            <a:ext cx="70750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Sumber</a:t>
            </a:r>
            <a:r>
              <a:rPr kumimoji="0" lang="en-GB"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APBN 2018</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Chart 10">
            <a:extLst>
              <a:ext uri="{FF2B5EF4-FFF2-40B4-BE49-F238E27FC236}">
                <a16:creationId xmlns:a16="http://schemas.microsoft.com/office/drawing/2014/main" xmlns="" id="{B9DA9EBA-DCDD-4E42-AA7B-EBA797B3E176}"/>
              </a:ext>
            </a:extLst>
          </p:cNvPr>
          <p:cNvGraphicFramePr/>
          <p:nvPr>
            <p:extLst>
              <p:ext uri="{D42A27DB-BD31-4B8C-83A1-F6EECF244321}">
                <p14:modId xmlns:p14="http://schemas.microsoft.com/office/powerpoint/2010/main" val="3396930602"/>
              </p:ext>
            </p:extLst>
          </p:nvPr>
        </p:nvGraphicFramePr>
        <p:xfrm>
          <a:off x="609600" y="1170328"/>
          <a:ext cx="8001000" cy="44782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127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834626" y="169009"/>
            <a:ext cx="7928373" cy="584775"/>
          </a:xfrm>
          <a:prstGeom prst="rect">
            <a:avLst/>
          </a:prstGeom>
          <a:noFill/>
        </p:spPr>
        <p:txBody>
          <a:bodyPr wrap="square" rtlCol="0">
            <a:spAutoFit/>
          </a:bodyPr>
          <a:lstStyle/>
          <a:p>
            <a:r>
              <a:rPr lang="en-GB" sz="3200" b="1" dirty="0" err="1">
                <a:solidFill>
                  <a:srgbClr val="C00000"/>
                </a:solidFill>
                <a:effectLst>
                  <a:outerShdw blurRad="38100" dist="38100" dir="2700000" algn="tl">
                    <a:srgbClr val="000000">
                      <a:alpha val="43137"/>
                    </a:srgbClr>
                  </a:outerShdw>
                </a:effectLst>
              </a:rPr>
              <a:t>Dominasi</a:t>
            </a:r>
            <a:r>
              <a:rPr lang="en-GB" sz="3200" b="1" dirty="0">
                <a:solidFill>
                  <a:srgbClr val="C00000"/>
                </a:solidFill>
                <a:effectLst>
                  <a:outerShdw blurRad="38100" dist="38100" dir="2700000" algn="tl">
                    <a:srgbClr val="000000">
                      <a:alpha val="43137"/>
                    </a:srgbClr>
                  </a:outerShdw>
                </a:effectLst>
              </a:rPr>
              <a:t> CHT Pada </a:t>
            </a:r>
            <a:r>
              <a:rPr lang="en-GB" sz="3200" b="1" dirty="0" err="1">
                <a:solidFill>
                  <a:srgbClr val="C00000"/>
                </a:solidFill>
                <a:effectLst>
                  <a:outerShdw blurRad="38100" dist="38100" dir="2700000" algn="tl">
                    <a:srgbClr val="000000">
                      <a:alpha val="43137"/>
                    </a:srgbClr>
                  </a:outerShdw>
                </a:effectLst>
              </a:rPr>
              <a:t>Penerimaan</a:t>
            </a:r>
            <a:r>
              <a:rPr lang="en-GB" sz="3200" b="1" dirty="0">
                <a:solidFill>
                  <a:srgbClr val="C00000"/>
                </a:solidFill>
                <a:effectLst>
                  <a:outerShdw blurRad="38100" dist="38100" dir="2700000" algn="tl">
                    <a:srgbClr val="000000">
                      <a:alpha val="43137"/>
                    </a:srgbClr>
                  </a:outerShdw>
                </a:effectLst>
              </a:rPr>
              <a:t> </a:t>
            </a:r>
            <a:r>
              <a:rPr lang="en-GB" sz="3200" b="1" dirty="0" err="1">
                <a:solidFill>
                  <a:srgbClr val="C00000"/>
                </a:solidFill>
                <a:effectLst>
                  <a:outerShdw blurRad="38100" dist="38100" dir="2700000" algn="tl">
                    <a:srgbClr val="000000">
                      <a:alpha val="43137"/>
                    </a:srgbClr>
                  </a:outerShdw>
                </a:effectLst>
              </a:rPr>
              <a:t>Cukai</a:t>
            </a:r>
            <a:endParaRPr lang="id-ID" sz="3200" b="1" dirty="0">
              <a:solidFill>
                <a:srgbClr val="C00000"/>
              </a:solidFill>
              <a:effectLst>
                <a:outerShdw blurRad="38100" dist="38100" dir="2700000" algn="tl">
                  <a:srgbClr val="000000">
                    <a:alpha val="43137"/>
                  </a:srgbClr>
                </a:outerShdw>
              </a:effectLst>
            </a:endParaRPr>
          </a:p>
        </p:txBody>
      </p:sp>
      <p:grpSp>
        <p:nvGrpSpPr>
          <p:cNvPr id="4" name="Group 10"/>
          <p:cNvGrpSpPr>
            <a:grpSpLocks/>
          </p:cNvGrpSpPr>
          <p:nvPr/>
        </p:nvGrpSpPr>
        <p:grpSpPr bwMode="auto">
          <a:xfrm>
            <a:off x="0" y="0"/>
            <a:ext cx="9144000" cy="914400"/>
            <a:chOff x="0" y="0"/>
            <a:chExt cx="5760" cy="576"/>
          </a:xfrm>
        </p:grpSpPr>
        <p:sp>
          <p:nvSpPr>
            <p:cNvPr id="20" name="Rectangle 19"/>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21" name="Straight Connector 20"/>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23" name="Rectangle 22"/>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5</a:t>
            </a:fld>
            <a:endParaRPr lang="id-ID" dirty="0">
              <a:solidFill>
                <a:srgbClr val="FFFFFF"/>
              </a:solidFill>
              <a:cs typeface="Arial" pitchFamily="34" charset="0"/>
            </a:endParaRPr>
          </a:p>
        </p:txBody>
      </p:sp>
      <p:sp>
        <p:nvSpPr>
          <p:cNvPr id="3" name="Rectangle 1">
            <a:extLst>
              <a:ext uri="{FF2B5EF4-FFF2-40B4-BE49-F238E27FC236}">
                <a16:creationId xmlns:a16="http://schemas.microsoft.com/office/drawing/2014/main" xmlns="" id="{6CD248C5-925C-4AC8-BD3C-1E592BB2444C}"/>
              </a:ext>
            </a:extLst>
          </p:cNvPr>
          <p:cNvSpPr>
            <a:spLocks noChangeArrowheads="1"/>
          </p:cNvSpPr>
          <p:nvPr/>
        </p:nvSpPr>
        <p:spPr bwMode="auto">
          <a:xfrm>
            <a:off x="390832" y="5957887"/>
            <a:ext cx="70750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Sumber</a:t>
            </a:r>
            <a:r>
              <a:rPr kumimoji="0" lang="en-GB"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APBN 2018</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graphicFrame>
        <p:nvGraphicFramePr>
          <p:cNvPr id="10" name="Table 9">
            <a:extLst>
              <a:ext uri="{FF2B5EF4-FFF2-40B4-BE49-F238E27FC236}">
                <a16:creationId xmlns:a16="http://schemas.microsoft.com/office/drawing/2014/main" xmlns="" id="{BCE552A1-774E-46EF-A8A4-963A1ACF7E6A}"/>
              </a:ext>
            </a:extLst>
          </p:cNvPr>
          <p:cNvGraphicFramePr>
            <a:graphicFrameLocks noGrp="1"/>
          </p:cNvGraphicFramePr>
          <p:nvPr>
            <p:extLst/>
          </p:nvPr>
        </p:nvGraphicFramePr>
        <p:xfrm>
          <a:off x="404077" y="1300165"/>
          <a:ext cx="8130326" cy="4406892"/>
        </p:xfrm>
        <a:graphic>
          <a:graphicData uri="http://schemas.openxmlformats.org/drawingml/2006/table">
            <a:tbl>
              <a:tblPr/>
              <a:tblGrid>
                <a:gridCol w="1960418">
                  <a:extLst>
                    <a:ext uri="{9D8B030D-6E8A-4147-A177-3AD203B41FA5}">
                      <a16:colId xmlns:a16="http://schemas.microsoft.com/office/drawing/2014/main" xmlns="" val="20000"/>
                    </a:ext>
                  </a:extLst>
                </a:gridCol>
                <a:gridCol w="609814">
                  <a:extLst>
                    <a:ext uri="{9D8B030D-6E8A-4147-A177-3AD203B41FA5}">
                      <a16:colId xmlns:a16="http://schemas.microsoft.com/office/drawing/2014/main" xmlns="" val="20001"/>
                    </a:ext>
                  </a:extLst>
                </a:gridCol>
                <a:gridCol w="664414">
                  <a:extLst>
                    <a:ext uri="{9D8B030D-6E8A-4147-A177-3AD203B41FA5}">
                      <a16:colId xmlns:a16="http://schemas.microsoft.com/office/drawing/2014/main" xmlns="" val="20002"/>
                    </a:ext>
                  </a:extLst>
                </a:gridCol>
                <a:gridCol w="559506">
                  <a:extLst>
                    <a:ext uri="{9D8B030D-6E8A-4147-A177-3AD203B41FA5}">
                      <a16:colId xmlns:a16="http://schemas.microsoft.com/office/drawing/2014/main" xmlns="" val="20003"/>
                    </a:ext>
                  </a:extLst>
                </a:gridCol>
                <a:gridCol w="664414">
                  <a:extLst>
                    <a:ext uri="{9D8B030D-6E8A-4147-A177-3AD203B41FA5}">
                      <a16:colId xmlns:a16="http://schemas.microsoft.com/office/drawing/2014/main" xmlns="" val="20004"/>
                    </a:ext>
                  </a:extLst>
                </a:gridCol>
                <a:gridCol w="559506">
                  <a:extLst>
                    <a:ext uri="{9D8B030D-6E8A-4147-A177-3AD203B41FA5}">
                      <a16:colId xmlns:a16="http://schemas.microsoft.com/office/drawing/2014/main" xmlns="" val="20005"/>
                    </a:ext>
                  </a:extLst>
                </a:gridCol>
                <a:gridCol w="664414">
                  <a:extLst>
                    <a:ext uri="{9D8B030D-6E8A-4147-A177-3AD203B41FA5}">
                      <a16:colId xmlns:a16="http://schemas.microsoft.com/office/drawing/2014/main" xmlns="" val="20006"/>
                    </a:ext>
                  </a:extLst>
                </a:gridCol>
                <a:gridCol w="559506">
                  <a:extLst>
                    <a:ext uri="{9D8B030D-6E8A-4147-A177-3AD203B41FA5}">
                      <a16:colId xmlns:a16="http://schemas.microsoft.com/office/drawing/2014/main" xmlns="" val="20007"/>
                    </a:ext>
                  </a:extLst>
                </a:gridCol>
                <a:gridCol w="664414">
                  <a:extLst>
                    <a:ext uri="{9D8B030D-6E8A-4147-A177-3AD203B41FA5}">
                      <a16:colId xmlns:a16="http://schemas.microsoft.com/office/drawing/2014/main" xmlns="" val="20008"/>
                    </a:ext>
                  </a:extLst>
                </a:gridCol>
                <a:gridCol w="559506">
                  <a:extLst>
                    <a:ext uri="{9D8B030D-6E8A-4147-A177-3AD203B41FA5}">
                      <a16:colId xmlns:a16="http://schemas.microsoft.com/office/drawing/2014/main" xmlns="" val="20009"/>
                    </a:ext>
                  </a:extLst>
                </a:gridCol>
                <a:gridCol w="664414">
                  <a:extLst>
                    <a:ext uri="{9D8B030D-6E8A-4147-A177-3AD203B41FA5}">
                      <a16:colId xmlns:a16="http://schemas.microsoft.com/office/drawing/2014/main" xmlns="" val="20010"/>
                    </a:ext>
                  </a:extLst>
                </a:gridCol>
              </a:tblGrid>
              <a:tr h="429304">
                <a:tc rowSpan="2">
                  <a:txBody>
                    <a:bodyPr/>
                    <a:lstStyle/>
                    <a:p>
                      <a:pPr algn="ctr" fontAlgn="b"/>
                      <a:r>
                        <a:rPr lang="id-ID" sz="1600" b="0" i="0" u="none" strike="noStrike" dirty="0">
                          <a:solidFill>
                            <a:srgbClr val="000000"/>
                          </a:solidFill>
                          <a:effectLst/>
                          <a:latin typeface="Calibri" panose="020F0502020204030204" pitchFamily="34" charset="0"/>
                        </a:rPr>
                        <a:t>Keterangan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b"/>
                      <a:r>
                        <a:rPr lang="id-ID" sz="1600" b="1" i="0" u="none" strike="noStrike" dirty="0">
                          <a:solidFill>
                            <a:srgbClr val="000000"/>
                          </a:solidFill>
                          <a:effectLst/>
                          <a:latin typeface="Calibri" panose="020F0502020204030204" pitchFamily="34" charset="0"/>
                        </a:rPr>
                        <a:t>2014</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id-ID"/>
                    </a:p>
                  </a:txBody>
                  <a:tcPr/>
                </a:tc>
                <a:tc gridSpan="2">
                  <a:txBody>
                    <a:bodyPr/>
                    <a:lstStyle/>
                    <a:p>
                      <a:pPr algn="ctr" fontAlgn="b"/>
                      <a:r>
                        <a:rPr lang="id-ID" sz="1600" b="1" i="0" u="none" strike="noStrike" dirty="0">
                          <a:solidFill>
                            <a:srgbClr val="000000"/>
                          </a:solidFill>
                          <a:effectLst/>
                          <a:latin typeface="Calibri" panose="020F0502020204030204" pitchFamily="34" charset="0"/>
                        </a:rPr>
                        <a:t>2015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id-ID"/>
                    </a:p>
                  </a:txBody>
                  <a:tcPr/>
                </a:tc>
                <a:tc gridSpan="2">
                  <a:txBody>
                    <a:bodyPr/>
                    <a:lstStyle/>
                    <a:p>
                      <a:pPr algn="ctr" fontAlgn="b"/>
                      <a:r>
                        <a:rPr lang="id-ID" sz="1600" b="1" i="0" u="none" strike="noStrike">
                          <a:solidFill>
                            <a:srgbClr val="000000"/>
                          </a:solidFill>
                          <a:effectLst/>
                          <a:latin typeface="Calibri" panose="020F0502020204030204" pitchFamily="34" charset="0"/>
                        </a:rPr>
                        <a:t>2016</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id-ID"/>
                    </a:p>
                  </a:txBody>
                  <a:tcPr/>
                </a:tc>
                <a:tc gridSpan="2">
                  <a:txBody>
                    <a:bodyPr/>
                    <a:lstStyle/>
                    <a:p>
                      <a:pPr algn="ctr" fontAlgn="b"/>
                      <a:r>
                        <a:rPr lang="id-ID" sz="1600" b="1" i="0" u="none" strike="noStrike">
                          <a:solidFill>
                            <a:srgbClr val="000000"/>
                          </a:solidFill>
                          <a:effectLst/>
                          <a:latin typeface="Calibri" panose="020F0502020204030204" pitchFamily="34" charset="0"/>
                        </a:rPr>
                        <a:t>2017</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id-ID"/>
                    </a:p>
                  </a:txBody>
                  <a:tcPr/>
                </a:tc>
                <a:tc gridSpan="2">
                  <a:txBody>
                    <a:bodyPr/>
                    <a:lstStyle/>
                    <a:p>
                      <a:pPr algn="ctr" fontAlgn="b"/>
                      <a:r>
                        <a:rPr lang="id-ID" sz="1600" b="1" i="0" u="none" strike="noStrike">
                          <a:solidFill>
                            <a:srgbClr val="000000"/>
                          </a:solidFill>
                          <a:effectLst/>
                          <a:latin typeface="Calibri" panose="020F0502020204030204" pitchFamily="34" charset="0"/>
                        </a:rPr>
                        <a:t>2018</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id-ID"/>
                    </a:p>
                  </a:txBody>
                  <a:tcPr/>
                </a:tc>
                <a:extLst>
                  <a:ext uri="{0D108BD9-81ED-4DB2-BD59-A6C34878D82A}">
                    <a16:rowId xmlns:a16="http://schemas.microsoft.com/office/drawing/2014/main" xmlns="" val="10000"/>
                  </a:ext>
                </a:extLst>
              </a:tr>
              <a:tr h="842189">
                <a:tc vMerge="1">
                  <a:txBody>
                    <a:bodyPr/>
                    <a:lstStyle/>
                    <a:p>
                      <a:endParaRPr lang="id-ID"/>
                    </a:p>
                  </a:txBody>
                  <a:tcPr/>
                </a:tc>
                <a:tc>
                  <a:txBody>
                    <a:bodyPr/>
                    <a:lstStyle/>
                    <a:p>
                      <a:pPr algn="ctr" fontAlgn="b"/>
                      <a:r>
                        <a:rPr lang="id-ID" sz="1600" b="1" i="0" u="none" strike="noStrike">
                          <a:solidFill>
                            <a:srgbClr val="000000"/>
                          </a:solidFill>
                          <a:effectLst/>
                          <a:latin typeface="Calibri" panose="020F0502020204030204" pitchFamily="34" charset="0"/>
                        </a:rPr>
                        <a:t>LKPP</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600" b="1" i="0" u="none" strike="noStrike" dirty="0" err="1">
                          <a:solidFill>
                            <a:srgbClr val="000000"/>
                          </a:solidFill>
                          <a:effectLst/>
                          <a:latin typeface="Calibri" panose="020F0502020204030204" pitchFamily="34" charset="0"/>
                        </a:rPr>
                        <a:t>Pangsa</a:t>
                      </a:r>
                      <a:r>
                        <a:rPr lang="id-ID" sz="1600" b="1" i="0" u="none" strike="noStrike" dirty="0">
                          <a:solidFill>
                            <a:srgbClr val="000000"/>
                          </a:solidFill>
                          <a:effectLst/>
                          <a:latin typeface="Calibri" panose="020F0502020204030204" pitchFamily="34" charset="0"/>
                        </a:rPr>
                        <a:t>%</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id-ID" sz="1600" b="1" i="0" u="none" strike="noStrike" dirty="0">
                          <a:solidFill>
                            <a:srgbClr val="000000"/>
                          </a:solidFill>
                          <a:effectLst/>
                          <a:latin typeface="Calibri" panose="020F0502020204030204" pitchFamily="34" charset="0"/>
                        </a:rPr>
                        <a:t>LKPP</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600" b="1" i="0" u="none" strike="noStrike" dirty="0" err="1">
                          <a:solidFill>
                            <a:srgbClr val="000000"/>
                          </a:solidFill>
                          <a:effectLst/>
                          <a:latin typeface="Calibri" panose="020F0502020204030204" pitchFamily="34" charset="0"/>
                        </a:rPr>
                        <a:t>Pangsa</a:t>
                      </a:r>
                      <a:r>
                        <a:rPr lang="en-US" sz="1600" b="1" i="0" u="none" strike="noStrike" dirty="0">
                          <a:solidFill>
                            <a:srgbClr val="000000"/>
                          </a:solidFill>
                          <a:effectLst/>
                          <a:latin typeface="Calibri" panose="020F0502020204030204" pitchFamily="34" charset="0"/>
                        </a:rPr>
                        <a:t> </a:t>
                      </a:r>
                      <a:r>
                        <a:rPr lang="id-ID" sz="1600" b="1" i="0" u="none" strike="noStrike" dirty="0">
                          <a:solidFill>
                            <a:srgbClr val="000000"/>
                          </a:solidFill>
                          <a:effectLst/>
                          <a:latin typeface="Calibri" panose="020F0502020204030204" pitchFamily="34" charset="0"/>
                        </a:rPr>
                        <a:t>%</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id-ID" sz="1600" b="1" i="0" u="none" strike="noStrike" dirty="0">
                          <a:solidFill>
                            <a:srgbClr val="000000"/>
                          </a:solidFill>
                          <a:effectLst/>
                          <a:latin typeface="Calibri" panose="020F0502020204030204" pitchFamily="34" charset="0"/>
                        </a:rPr>
                        <a:t>LKPP</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600" b="1" i="0" u="none" strike="noStrike" dirty="0" err="1">
                          <a:solidFill>
                            <a:srgbClr val="000000"/>
                          </a:solidFill>
                          <a:effectLst/>
                          <a:latin typeface="Calibri" panose="020F0502020204030204" pitchFamily="34" charset="0"/>
                        </a:rPr>
                        <a:t>Pangsa</a:t>
                      </a:r>
                      <a:r>
                        <a:rPr lang="en-US" sz="1600" b="1" i="0" u="none" strike="noStrike" dirty="0">
                          <a:solidFill>
                            <a:srgbClr val="000000"/>
                          </a:solidFill>
                          <a:effectLst/>
                          <a:latin typeface="Calibri" panose="020F0502020204030204" pitchFamily="34" charset="0"/>
                        </a:rPr>
                        <a:t> </a:t>
                      </a:r>
                      <a:r>
                        <a:rPr lang="id-ID" sz="1600" b="1" i="0" u="none" strike="noStrike" dirty="0">
                          <a:solidFill>
                            <a:srgbClr val="000000"/>
                          </a:solidFill>
                          <a:effectLst/>
                          <a:latin typeface="Calibri" panose="020F0502020204030204" pitchFamily="34" charset="0"/>
                        </a:rPr>
                        <a:t>%</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id-ID" sz="1600" b="1" i="0" u="none" strike="noStrike" dirty="0">
                          <a:solidFill>
                            <a:srgbClr val="000000"/>
                          </a:solidFill>
                          <a:effectLst/>
                          <a:latin typeface="Calibri" panose="020F0502020204030204" pitchFamily="34" charset="0"/>
                        </a:rPr>
                        <a:t>LKPP</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600" b="1" i="0" u="none" strike="noStrike" dirty="0" err="1">
                          <a:solidFill>
                            <a:srgbClr val="000000"/>
                          </a:solidFill>
                          <a:effectLst/>
                          <a:latin typeface="Calibri" panose="020F0502020204030204" pitchFamily="34" charset="0"/>
                        </a:rPr>
                        <a:t>Pangsa</a:t>
                      </a:r>
                      <a:r>
                        <a:rPr lang="en-US" sz="1600" b="1" i="0" u="none" strike="noStrike" dirty="0">
                          <a:solidFill>
                            <a:srgbClr val="000000"/>
                          </a:solidFill>
                          <a:effectLst/>
                          <a:latin typeface="Calibri" panose="020F0502020204030204" pitchFamily="34" charset="0"/>
                        </a:rPr>
                        <a:t> </a:t>
                      </a:r>
                      <a:r>
                        <a:rPr lang="id-ID" sz="1600" b="1" i="0" u="none" strike="noStrike" dirty="0">
                          <a:solidFill>
                            <a:srgbClr val="000000"/>
                          </a:solidFill>
                          <a:effectLst/>
                          <a:latin typeface="Calibri" panose="020F0502020204030204" pitchFamily="34" charset="0"/>
                        </a:rPr>
                        <a:t>%</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id-ID" sz="1600" b="1" i="0" u="none" strike="noStrike" dirty="0">
                          <a:solidFill>
                            <a:srgbClr val="000000"/>
                          </a:solidFill>
                          <a:effectLst/>
                          <a:latin typeface="Calibri" panose="020F0502020204030204" pitchFamily="34" charset="0"/>
                        </a:rPr>
                        <a:t>outlook</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600" b="1" i="0" u="none" strike="noStrike" dirty="0" err="1">
                          <a:solidFill>
                            <a:srgbClr val="000000"/>
                          </a:solidFill>
                          <a:effectLst/>
                          <a:latin typeface="Calibri" panose="020F0502020204030204" pitchFamily="34" charset="0"/>
                        </a:rPr>
                        <a:t>Pangsa</a:t>
                      </a:r>
                      <a:r>
                        <a:rPr lang="en-US" sz="1600" b="1" i="0" u="none" strike="noStrike" dirty="0">
                          <a:solidFill>
                            <a:srgbClr val="000000"/>
                          </a:solidFill>
                          <a:effectLst/>
                          <a:latin typeface="Calibri" panose="020F0502020204030204" pitchFamily="34" charset="0"/>
                        </a:rPr>
                        <a:t> </a:t>
                      </a:r>
                      <a:r>
                        <a:rPr lang="id-ID" sz="1600" b="1" i="0" u="none" strike="noStrike" dirty="0">
                          <a:solidFill>
                            <a:srgbClr val="000000"/>
                          </a:solidFill>
                          <a:effectLst/>
                          <a:latin typeface="Calibri" panose="020F0502020204030204" pitchFamily="34" charset="0"/>
                        </a:rPr>
                        <a:t>%</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xmlns="" val="10001"/>
                  </a:ext>
                </a:extLst>
              </a:tr>
              <a:tr h="622621">
                <a:tc>
                  <a:txBody>
                    <a:bodyPr/>
                    <a:lstStyle/>
                    <a:p>
                      <a:pPr algn="l" fontAlgn="b"/>
                      <a:r>
                        <a:rPr lang="id-ID" sz="1600" b="0" i="0" u="none" strike="noStrike" dirty="0">
                          <a:solidFill>
                            <a:srgbClr val="000000"/>
                          </a:solidFill>
                          <a:effectLst/>
                          <a:latin typeface="Calibri" panose="020F0502020204030204" pitchFamily="34" charset="0"/>
                        </a:rPr>
                        <a:t>Cukai Hasil Tembakau</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id-ID" sz="1600" b="0" i="0" u="none" strike="noStrike">
                          <a:solidFill>
                            <a:srgbClr val="000000"/>
                          </a:solidFill>
                          <a:effectLst/>
                          <a:latin typeface="Calibri" panose="020F0502020204030204" pitchFamily="34" charset="0"/>
                        </a:rPr>
                        <a:t>112,5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95,3</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139,5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96,5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141,7</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95,7</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147,7</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96,4</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148,3</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95,4</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548295">
                <a:tc>
                  <a:txBody>
                    <a:bodyPr/>
                    <a:lstStyle/>
                    <a:p>
                      <a:pPr algn="l" fontAlgn="b"/>
                      <a:r>
                        <a:rPr lang="id-ID" sz="1600" b="0" i="0" u="none" strike="noStrike" dirty="0">
                          <a:solidFill>
                            <a:srgbClr val="000000"/>
                          </a:solidFill>
                          <a:effectLst/>
                          <a:latin typeface="Calibri" panose="020F0502020204030204" pitchFamily="34" charset="0"/>
                        </a:rPr>
                        <a:t>Cukai Ethyl Alkohol</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id-ID" sz="1600" b="0" i="0" u="none" strike="noStrike">
                          <a:solidFill>
                            <a:srgbClr val="000000"/>
                          </a:solidFill>
                          <a:effectLst/>
                          <a:latin typeface="Calibri" panose="020F0502020204030204" pitchFamily="34" charset="0"/>
                        </a:rPr>
                        <a:t>0,2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29304">
                <a:tc>
                  <a:txBody>
                    <a:bodyPr/>
                    <a:lstStyle/>
                    <a:p>
                      <a:pPr algn="l" fontAlgn="b"/>
                      <a:r>
                        <a:rPr lang="id-ID" sz="1600" b="0" i="0" u="none" strike="noStrike" dirty="0">
                          <a:solidFill>
                            <a:srgbClr val="000000"/>
                          </a:solidFill>
                          <a:effectLst/>
                          <a:latin typeface="Calibri" panose="020F0502020204030204" pitchFamily="34" charset="0"/>
                        </a:rPr>
                        <a:t>MMEA</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id-ID" sz="1600" b="0" i="0" u="none" strike="noStrike">
                          <a:solidFill>
                            <a:srgbClr val="000000"/>
                          </a:solidFill>
                          <a:effectLst/>
                          <a:latin typeface="Calibri" panose="020F0502020204030204" pitchFamily="34" charset="0"/>
                        </a:rPr>
                        <a:t>5,3</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4,5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4,6</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3,2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5,2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3,5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5,6</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3,6</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6,5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4,2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29304">
                <a:tc>
                  <a:txBody>
                    <a:bodyPr/>
                    <a:lstStyle/>
                    <a:p>
                      <a:pPr algn="l" fontAlgn="b"/>
                      <a:r>
                        <a:rPr lang="id-ID" sz="1600" b="0" i="0" u="none" strike="noStrike" dirty="0">
                          <a:solidFill>
                            <a:srgbClr val="000000"/>
                          </a:solidFill>
                          <a:effectLst/>
                          <a:latin typeface="Calibri" panose="020F0502020204030204" pitchFamily="34" charset="0"/>
                        </a:rPr>
                        <a:t>Denda Admin Cukai</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0,4</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0,3</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-0,2</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xmlns="" val="10005"/>
                  </a:ext>
                </a:extLst>
              </a:tr>
              <a:tr h="676571">
                <a:tc>
                  <a:txBody>
                    <a:bodyPr/>
                    <a:lstStyle/>
                    <a:p>
                      <a:pPr algn="l" fontAlgn="b"/>
                      <a:r>
                        <a:rPr lang="id-ID" sz="1600" b="0" i="0" u="none" strike="noStrike" dirty="0">
                          <a:solidFill>
                            <a:srgbClr val="000000"/>
                          </a:solidFill>
                          <a:effectLst/>
                          <a:latin typeface="Calibri" panose="020F0502020204030204" pitchFamily="34" charset="0"/>
                        </a:rPr>
                        <a:t>Pendapatan Cukai Lainnya</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1,0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0,7</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r" fontAlgn="b"/>
                      <a:r>
                        <a:rPr lang="id-ID" sz="1600" b="0" i="0" u="none" strike="noStrike">
                          <a:solidFill>
                            <a:srgbClr val="000000"/>
                          </a:solidFill>
                          <a:effectLst/>
                          <a:latin typeface="Calibri" panose="020F0502020204030204" pitchFamily="34" charset="0"/>
                        </a:rPr>
                        <a:t>0,3</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xmlns="" val="10006"/>
                  </a:ext>
                </a:extLst>
              </a:tr>
              <a:tr h="429304">
                <a:tc>
                  <a:txBody>
                    <a:bodyPr/>
                    <a:lstStyle/>
                    <a:p>
                      <a:pPr algn="ctr" fontAlgn="b"/>
                      <a:r>
                        <a:rPr lang="id-ID" sz="1600" b="1" i="0" u="none" strike="noStrike">
                          <a:solidFill>
                            <a:srgbClr val="000000"/>
                          </a:solidFill>
                          <a:effectLst/>
                          <a:latin typeface="Calibri" panose="020F0502020204030204" pitchFamily="34" charset="0"/>
                        </a:rPr>
                        <a:t>Jumlah</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r" fontAlgn="b"/>
                      <a:r>
                        <a:rPr lang="id-ID" sz="1600" b="0" i="0" u="none" strike="noStrike">
                          <a:solidFill>
                            <a:srgbClr val="000000"/>
                          </a:solidFill>
                          <a:effectLst/>
                          <a:latin typeface="Calibri" panose="020F0502020204030204" pitchFamily="34" charset="0"/>
                        </a:rPr>
                        <a:t>118,1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dirty="0">
                          <a:solidFill>
                            <a:srgbClr val="000000"/>
                          </a:solidFill>
                          <a:effectLst/>
                          <a:latin typeface="Calibri" panose="020F0502020204030204" pitchFamily="34" charset="0"/>
                        </a:rPr>
                        <a:t>100,0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dirty="0">
                          <a:solidFill>
                            <a:srgbClr val="000000"/>
                          </a:solidFill>
                          <a:effectLst/>
                          <a:latin typeface="Calibri" panose="020F0502020204030204" pitchFamily="34" charset="0"/>
                        </a:rPr>
                        <a:t>144,6</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100,0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dirty="0">
                          <a:solidFill>
                            <a:srgbClr val="000000"/>
                          </a:solidFill>
                          <a:effectLst/>
                          <a:latin typeface="Calibri" panose="020F0502020204030204" pitchFamily="34" charset="0"/>
                        </a:rPr>
                        <a:t>148,1</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100,0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153,3</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dirty="0">
                          <a:solidFill>
                            <a:srgbClr val="000000"/>
                          </a:solidFill>
                          <a:effectLst/>
                          <a:latin typeface="Calibri" panose="020F0502020204030204" pitchFamily="34" charset="0"/>
                        </a:rPr>
                        <a:t>100,0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a:solidFill>
                            <a:srgbClr val="000000"/>
                          </a:solidFill>
                          <a:effectLst/>
                          <a:latin typeface="Calibri" panose="020F0502020204030204" pitchFamily="34" charset="0"/>
                        </a:rPr>
                        <a:t>155,5</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d-ID" sz="1600" b="0" i="0" u="none" strike="noStrike" dirty="0">
                          <a:solidFill>
                            <a:srgbClr val="000000"/>
                          </a:solidFill>
                          <a:effectLst/>
                          <a:latin typeface="Calibri" panose="020F0502020204030204" pitchFamily="34" charset="0"/>
                        </a:rPr>
                        <a:t>100,0</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453242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834626" y="169009"/>
            <a:ext cx="7928373" cy="523220"/>
          </a:xfrm>
          <a:prstGeom prst="rect">
            <a:avLst/>
          </a:prstGeom>
          <a:noFill/>
        </p:spPr>
        <p:txBody>
          <a:bodyPr wrap="square" rtlCol="0">
            <a:spAutoFit/>
          </a:bodyPr>
          <a:lstStyle/>
          <a:p>
            <a:r>
              <a:rPr lang="en-US" sz="2800" b="1" dirty="0">
                <a:solidFill>
                  <a:srgbClr val="C00000"/>
                </a:solidFill>
                <a:effectLst>
                  <a:outerShdw blurRad="38100" dist="38100" dir="2700000" algn="tl">
                    <a:srgbClr val="000000">
                      <a:alpha val="43137"/>
                    </a:srgbClr>
                  </a:outerShdw>
                </a:effectLst>
              </a:rPr>
              <a:t>Tenaga </a:t>
            </a:r>
            <a:r>
              <a:rPr lang="en-US" sz="2800" b="1" dirty="0" err="1">
                <a:solidFill>
                  <a:srgbClr val="C00000"/>
                </a:solidFill>
                <a:effectLst>
                  <a:outerShdw blurRad="38100" dist="38100" dir="2700000" algn="tl">
                    <a:srgbClr val="000000">
                      <a:alpha val="43137"/>
                    </a:srgbClr>
                  </a:outerShdw>
                </a:effectLst>
              </a:rPr>
              <a:t>Kerja</a:t>
            </a:r>
            <a:r>
              <a:rPr lang="en-US" sz="2800" b="1" dirty="0">
                <a:solidFill>
                  <a:srgbClr val="C00000"/>
                </a:solidFill>
                <a:effectLst>
                  <a:outerShdw blurRad="38100" dist="38100" dir="2700000" algn="tl">
                    <a:srgbClr val="000000">
                      <a:alpha val="43137"/>
                    </a:srgbClr>
                  </a:outerShdw>
                </a:effectLst>
              </a:rPr>
              <a:t> IBS </a:t>
            </a:r>
            <a:r>
              <a:rPr lang="en-US" sz="2800" b="1" dirty="0" err="1">
                <a:solidFill>
                  <a:srgbClr val="C00000"/>
                </a:solidFill>
                <a:effectLst>
                  <a:outerShdw blurRad="38100" dist="38100" dir="2700000" algn="tl">
                    <a:srgbClr val="000000">
                      <a:alpha val="43137"/>
                    </a:srgbClr>
                  </a:outerShdw>
                </a:effectLst>
              </a:rPr>
              <a:t>Pengolahan</a:t>
            </a:r>
            <a:r>
              <a:rPr lang="en-US" sz="2800" b="1" dirty="0">
                <a:solidFill>
                  <a:srgbClr val="C00000"/>
                </a:solidFill>
                <a:effectLst>
                  <a:outerShdw blurRad="38100" dist="38100" dir="2700000" algn="tl">
                    <a:srgbClr val="000000">
                      <a:alpha val="43137"/>
                    </a:srgbClr>
                  </a:outerShdw>
                </a:effectLst>
              </a:rPr>
              <a:t> </a:t>
            </a:r>
            <a:r>
              <a:rPr lang="en-US" sz="2800" b="1" dirty="0" err="1">
                <a:solidFill>
                  <a:srgbClr val="C00000"/>
                </a:solidFill>
                <a:effectLst>
                  <a:outerShdw blurRad="38100" dist="38100" dir="2700000" algn="tl">
                    <a:srgbClr val="000000">
                      <a:alpha val="43137"/>
                    </a:srgbClr>
                  </a:outerShdw>
                </a:effectLst>
              </a:rPr>
              <a:t>Tembakau</a:t>
            </a:r>
            <a:r>
              <a:rPr lang="en-US" sz="2800" b="1" dirty="0">
                <a:solidFill>
                  <a:srgbClr val="C00000"/>
                </a:solidFill>
                <a:effectLst>
                  <a:outerShdw blurRad="38100" dist="38100" dir="2700000" algn="tl">
                    <a:srgbClr val="000000">
                      <a:alpha val="43137"/>
                    </a:srgbClr>
                  </a:outerShdw>
                </a:effectLst>
              </a:rPr>
              <a:t> 2013-2017</a:t>
            </a:r>
            <a:endParaRPr lang="id-ID" sz="2800" b="1" dirty="0">
              <a:solidFill>
                <a:srgbClr val="C00000"/>
              </a:solidFill>
              <a:effectLst>
                <a:outerShdw blurRad="38100" dist="38100" dir="2700000" algn="tl">
                  <a:srgbClr val="000000">
                    <a:alpha val="43137"/>
                  </a:srgbClr>
                </a:outerShdw>
              </a:effectLst>
            </a:endParaRPr>
          </a:p>
        </p:txBody>
      </p:sp>
      <p:grpSp>
        <p:nvGrpSpPr>
          <p:cNvPr id="4" name="Group 10"/>
          <p:cNvGrpSpPr>
            <a:grpSpLocks/>
          </p:cNvGrpSpPr>
          <p:nvPr/>
        </p:nvGrpSpPr>
        <p:grpSpPr bwMode="auto">
          <a:xfrm>
            <a:off x="0" y="0"/>
            <a:ext cx="9144000" cy="914400"/>
            <a:chOff x="0" y="0"/>
            <a:chExt cx="5760" cy="576"/>
          </a:xfrm>
        </p:grpSpPr>
        <p:sp>
          <p:nvSpPr>
            <p:cNvPr id="20" name="Rectangle 19"/>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21" name="Straight Connector 20"/>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23" name="Rectangle 22"/>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6</a:t>
            </a:fld>
            <a:endParaRPr lang="id-ID" dirty="0">
              <a:solidFill>
                <a:srgbClr val="FFFFFF"/>
              </a:solidFill>
              <a:cs typeface="Arial" pitchFamily="34" charset="0"/>
            </a:endParaRPr>
          </a:p>
        </p:txBody>
      </p:sp>
      <p:sp>
        <p:nvSpPr>
          <p:cNvPr id="2" name="Rectangle 1">
            <a:extLst>
              <a:ext uri="{FF2B5EF4-FFF2-40B4-BE49-F238E27FC236}">
                <a16:creationId xmlns:a16="http://schemas.microsoft.com/office/drawing/2014/main" xmlns="" id="{F88F0A6A-9AA1-422B-B990-4B8484494FDC}"/>
              </a:ext>
            </a:extLst>
          </p:cNvPr>
          <p:cNvSpPr/>
          <p:nvPr/>
        </p:nvSpPr>
        <p:spPr>
          <a:xfrm>
            <a:off x="7010400" y="934622"/>
            <a:ext cx="1312924" cy="369332"/>
          </a:xfrm>
          <a:prstGeom prst="rect">
            <a:avLst/>
          </a:prstGeom>
        </p:spPr>
        <p:txBody>
          <a:bodyPr wrap="none">
            <a:spAutoFit/>
          </a:bodyPr>
          <a:lstStyle/>
          <a:p>
            <a:r>
              <a:rPr lang="en-US" b="1" dirty="0"/>
              <a:t>(</a:t>
            </a:r>
            <a:r>
              <a:rPr lang="en-US" b="1" dirty="0" err="1"/>
              <a:t>ribu</a:t>
            </a:r>
            <a:r>
              <a:rPr lang="en-US" b="1" dirty="0"/>
              <a:t> orang)</a:t>
            </a:r>
            <a:endParaRPr lang="en-US" dirty="0"/>
          </a:p>
        </p:txBody>
      </p:sp>
      <p:graphicFrame>
        <p:nvGraphicFramePr>
          <p:cNvPr id="6" name="Table 5">
            <a:extLst>
              <a:ext uri="{FF2B5EF4-FFF2-40B4-BE49-F238E27FC236}">
                <a16:creationId xmlns:a16="http://schemas.microsoft.com/office/drawing/2014/main" xmlns="" id="{FA1559C2-48DE-4472-A3D2-D0BF5E1B65B5}"/>
              </a:ext>
            </a:extLst>
          </p:cNvPr>
          <p:cNvGraphicFramePr>
            <a:graphicFrameLocks noGrp="1"/>
          </p:cNvGraphicFramePr>
          <p:nvPr>
            <p:extLst>
              <p:ext uri="{D42A27DB-BD31-4B8C-83A1-F6EECF244321}">
                <p14:modId xmlns:p14="http://schemas.microsoft.com/office/powerpoint/2010/main" val="3334909256"/>
              </p:ext>
            </p:extLst>
          </p:nvPr>
        </p:nvGraphicFramePr>
        <p:xfrm>
          <a:off x="304800" y="1217451"/>
          <a:ext cx="8686802" cy="4836032"/>
        </p:xfrm>
        <a:graphic>
          <a:graphicData uri="http://schemas.openxmlformats.org/drawingml/2006/table">
            <a:tbl>
              <a:tblPr firstRow="1" firstCol="1" bandRow="1">
                <a:tableStyleId>{5C22544A-7EE6-4342-B048-85BDC9FD1C3A}</a:tableStyleId>
              </a:tblPr>
              <a:tblGrid>
                <a:gridCol w="723980">
                  <a:extLst>
                    <a:ext uri="{9D8B030D-6E8A-4147-A177-3AD203B41FA5}">
                      <a16:colId xmlns:a16="http://schemas.microsoft.com/office/drawing/2014/main" xmlns="" val="220618002"/>
                    </a:ext>
                  </a:extLst>
                </a:gridCol>
                <a:gridCol w="2209842">
                  <a:extLst>
                    <a:ext uri="{9D8B030D-6E8A-4147-A177-3AD203B41FA5}">
                      <a16:colId xmlns:a16="http://schemas.microsoft.com/office/drawing/2014/main" xmlns="" val="1160726222"/>
                    </a:ext>
                  </a:extLst>
                </a:gridCol>
                <a:gridCol w="693655">
                  <a:extLst>
                    <a:ext uri="{9D8B030D-6E8A-4147-A177-3AD203B41FA5}">
                      <a16:colId xmlns:a16="http://schemas.microsoft.com/office/drawing/2014/main" xmlns="" val="1532479944"/>
                    </a:ext>
                  </a:extLst>
                </a:gridCol>
                <a:gridCol w="760938">
                  <a:extLst>
                    <a:ext uri="{9D8B030D-6E8A-4147-A177-3AD203B41FA5}">
                      <a16:colId xmlns:a16="http://schemas.microsoft.com/office/drawing/2014/main" xmlns="" val="1047617063"/>
                    </a:ext>
                  </a:extLst>
                </a:gridCol>
                <a:gridCol w="723980">
                  <a:extLst>
                    <a:ext uri="{9D8B030D-6E8A-4147-A177-3AD203B41FA5}">
                      <a16:colId xmlns:a16="http://schemas.microsoft.com/office/drawing/2014/main" xmlns="" val="669573669"/>
                    </a:ext>
                  </a:extLst>
                </a:gridCol>
                <a:gridCol w="670912">
                  <a:extLst>
                    <a:ext uri="{9D8B030D-6E8A-4147-A177-3AD203B41FA5}">
                      <a16:colId xmlns:a16="http://schemas.microsoft.com/office/drawing/2014/main" xmlns="" val="1063814293"/>
                    </a:ext>
                  </a:extLst>
                </a:gridCol>
                <a:gridCol w="671859">
                  <a:extLst>
                    <a:ext uri="{9D8B030D-6E8A-4147-A177-3AD203B41FA5}">
                      <a16:colId xmlns:a16="http://schemas.microsoft.com/office/drawing/2014/main" xmlns="" val="1695219438"/>
                    </a:ext>
                  </a:extLst>
                </a:gridCol>
                <a:gridCol w="671859">
                  <a:extLst>
                    <a:ext uri="{9D8B030D-6E8A-4147-A177-3AD203B41FA5}">
                      <a16:colId xmlns:a16="http://schemas.microsoft.com/office/drawing/2014/main" xmlns="" val="2906527997"/>
                    </a:ext>
                  </a:extLst>
                </a:gridCol>
                <a:gridCol w="760938">
                  <a:extLst>
                    <a:ext uri="{9D8B030D-6E8A-4147-A177-3AD203B41FA5}">
                      <a16:colId xmlns:a16="http://schemas.microsoft.com/office/drawing/2014/main" xmlns="" val="1001258655"/>
                    </a:ext>
                  </a:extLst>
                </a:gridCol>
                <a:gridCol w="798839">
                  <a:extLst>
                    <a:ext uri="{9D8B030D-6E8A-4147-A177-3AD203B41FA5}">
                      <a16:colId xmlns:a16="http://schemas.microsoft.com/office/drawing/2014/main" xmlns="" val="2878721602"/>
                    </a:ext>
                  </a:extLst>
                </a:gridCol>
              </a:tblGrid>
              <a:tr h="1274251">
                <a:tc>
                  <a:txBody>
                    <a:bodyPr/>
                    <a:lstStyle/>
                    <a:p>
                      <a:pPr marL="0" marR="0" algn="ctr">
                        <a:spcBef>
                          <a:spcPts val="0"/>
                        </a:spcBef>
                        <a:spcAft>
                          <a:spcPts val="0"/>
                        </a:spcAft>
                      </a:pPr>
                      <a:r>
                        <a:rPr lang="id-ID" sz="1400" dirty="0">
                          <a:effectLst/>
                        </a:rPr>
                        <a:t>KBLI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dirty="0" err="1">
                          <a:effectLst/>
                        </a:rPr>
                        <a:t>Jenis</a:t>
                      </a:r>
                      <a:r>
                        <a:rPr lang="en-US" sz="1400" dirty="0">
                          <a:effectLst/>
                        </a:rPr>
                        <a:t> </a:t>
                      </a:r>
                      <a:r>
                        <a:rPr lang="en-US" sz="1400" dirty="0" err="1">
                          <a:effectLst/>
                        </a:rPr>
                        <a:t>Industri</a:t>
                      </a:r>
                      <a:r>
                        <a:rPr lang="en-US" sz="1400" dirty="0">
                          <a:effectLst/>
                        </a:rPr>
                        <a:t> </a:t>
                      </a:r>
                      <a:r>
                        <a:rPr lang="en-US" sz="1400" dirty="0" err="1">
                          <a:effectLst/>
                        </a:rPr>
                        <a:t>Pengolahan</a:t>
                      </a:r>
                      <a:r>
                        <a:rPr lang="en-US" sz="1400" dirty="0">
                          <a:effectLst/>
                        </a:rPr>
                        <a:t> </a:t>
                      </a:r>
                      <a:r>
                        <a:rPr lang="en-US" sz="1400" dirty="0" err="1">
                          <a:effectLst/>
                        </a:rPr>
                        <a:t>Tembakau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dirty="0">
                          <a:effectLst/>
                        </a:rPr>
                        <a:t>2013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dirty="0">
                          <a:effectLst/>
                        </a:rPr>
                        <a:t>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dirty="0">
                          <a:effectLst/>
                        </a:rPr>
                        <a:t>2015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dirty="0">
                          <a:effectLst/>
                        </a:rPr>
                        <a:t>2016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a:effectLst/>
                        </a:rPr>
                        <a:t>2017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dirty="0">
                          <a:effectLst/>
                        </a:rPr>
                        <a:t>avg T.K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a:effectLst/>
                        </a:rPr>
                        <a:t>avg growth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ctr">
                        <a:spcBef>
                          <a:spcPts val="0"/>
                        </a:spcBef>
                        <a:spcAft>
                          <a:spcPts val="0"/>
                        </a:spcAft>
                      </a:pPr>
                      <a:r>
                        <a:rPr lang="en-US" sz="1400">
                          <a:effectLst/>
                        </a:rPr>
                        <a:t>avg share/total TK industri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907334937"/>
                  </a:ext>
                </a:extLst>
              </a:tr>
              <a:tr h="505655">
                <a:tc>
                  <a:txBody>
                    <a:bodyPr/>
                    <a:lstStyle/>
                    <a:p>
                      <a:pPr marL="0" marR="0" algn="ctr">
                        <a:spcBef>
                          <a:spcPts val="0"/>
                        </a:spcBef>
                        <a:spcAft>
                          <a:spcPts val="0"/>
                        </a:spcAft>
                      </a:pPr>
                      <a:r>
                        <a:rPr lang="en-US" sz="1400">
                          <a:effectLst/>
                        </a:rPr>
                        <a:t>12011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spcBef>
                          <a:spcPts val="0"/>
                        </a:spcBef>
                        <a:spcAft>
                          <a:spcPts val="0"/>
                        </a:spcAft>
                      </a:pPr>
                      <a:r>
                        <a:rPr lang="en-US" sz="1400">
                          <a:effectLst/>
                        </a:rPr>
                        <a:t>Rokok Kretek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305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305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296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293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289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297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4.31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5.71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4038415949"/>
                  </a:ext>
                </a:extLst>
              </a:tr>
              <a:tr h="505655">
                <a:tc>
                  <a:txBody>
                    <a:bodyPr/>
                    <a:lstStyle/>
                    <a:p>
                      <a:pPr marL="0" marR="0" algn="ctr">
                        <a:spcBef>
                          <a:spcPts val="0"/>
                        </a:spcBef>
                        <a:spcAft>
                          <a:spcPts val="0"/>
                        </a:spcAft>
                      </a:pPr>
                      <a:r>
                        <a:rPr lang="en-US" sz="1400">
                          <a:effectLst/>
                        </a:rPr>
                        <a:t>12012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spcBef>
                          <a:spcPts val="0"/>
                        </a:spcBef>
                        <a:spcAft>
                          <a:spcPts val="0"/>
                        </a:spcAft>
                      </a:pPr>
                      <a:r>
                        <a:rPr lang="en-US" sz="1400">
                          <a:effectLst/>
                        </a:rPr>
                        <a:t>Rokok Putih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7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11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4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27.45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0.07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4213441909"/>
                  </a:ext>
                </a:extLst>
              </a:tr>
              <a:tr h="505655">
                <a:tc>
                  <a:txBody>
                    <a:bodyPr/>
                    <a:lstStyle/>
                    <a:p>
                      <a:pPr marL="0" marR="0" algn="ctr">
                        <a:spcBef>
                          <a:spcPts val="0"/>
                        </a:spcBef>
                        <a:spcAft>
                          <a:spcPts val="0"/>
                        </a:spcAft>
                      </a:pPr>
                      <a:r>
                        <a:rPr lang="en-US" sz="1400">
                          <a:effectLst/>
                        </a:rPr>
                        <a:t>12019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spcBef>
                          <a:spcPts val="0"/>
                        </a:spcBef>
                        <a:spcAft>
                          <a:spcPts val="0"/>
                        </a:spcAft>
                      </a:pPr>
                      <a:r>
                        <a:rPr lang="en-US" sz="1400">
                          <a:effectLst/>
                        </a:rPr>
                        <a:t>Rokok dan cerutu lainnya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9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7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14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19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6.84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0.25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2262585628"/>
                  </a:ext>
                </a:extLst>
              </a:tr>
              <a:tr h="505655">
                <a:tc>
                  <a:txBody>
                    <a:bodyPr/>
                    <a:lstStyle/>
                    <a:p>
                      <a:pPr marL="0" marR="0" algn="ctr">
                        <a:spcBef>
                          <a:spcPts val="0"/>
                        </a:spcBef>
                        <a:spcAft>
                          <a:spcPts val="0"/>
                        </a:spcAft>
                      </a:pPr>
                      <a:r>
                        <a:rPr lang="en-US" sz="1400">
                          <a:effectLst/>
                        </a:rPr>
                        <a:t>12091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spcBef>
                          <a:spcPts val="0"/>
                        </a:spcBef>
                        <a:spcAft>
                          <a:spcPts val="0"/>
                        </a:spcAft>
                      </a:pPr>
                      <a:r>
                        <a:rPr lang="en-US" sz="1400">
                          <a:effectLst/>
                        </a:rPr>
                        <a:t>Pengeringan dan Pengolahan tembakau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38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31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32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32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32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2.15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0.62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2405727854"/>
                  </a:ext>
                </a:extLst>
              </a:tr>
              <a:tr h="505655">
                <a:tc>
                  <a:txBody>
                    <a:bodyPr/>
                    <a:lstStyle/>
                    <a:p>
                      <a:pPr marL="0" marR="0" algn="ctr">
                        <a:spcBef>
                          <a:spcPts val="0"/>
                        </a:spcBef>
                        <a:spcAft>
                          <a:spcPts val="0"/>
                        </a:spcAft>
                      </a:pPr>
                      <a:r>
                        <a:rPr lang="en-US" sz="1400">
                          <a:effectLst/>
                        </a:rPr>
                        <a:t>12099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spcBef>
                          <a:spcPts val="0"/>
                        </a:spcBef>
                        <a:spcAft>
                          <a:spcPts val="0"/>
                        </a:spcAft>
                      </a:pPr>
                      <a:r>
                        <a:rPr lang="en-US" sz="1400">
                          <a:effectLst/>
                        </a:rPr>
                        <a:t>Bumbu rokok serta kelengkapan lainnya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34.45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0.06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740072329"/>
                  </a:ext>
                </a:extLst>
              </a:tr>
              <a:tr h="404524">
                <a:tc gridSpan="2">
                  <a:txBody>
                    <a:bodyPr/>
                    <a:lstStyle/>
                    <a:p>
                      <a:pPr marL="0" marR="0">
                        <a:spcBef>
                          <a:spcPts val="0"/>
                        </a:spcBef>
                        <a:spcAft>
                          <a:spcPts val="0"/>
                        </a:spcAft>
                      </a:pPr>
                      <a:r>
                        <a:rPr lang="en-US" sz="1400">
                          <a:effectLst/>
                        </a:rPr>
                        <a:t>Total TK Industri Pengolahan Tembakau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hMerge="1">
                  <a:txBody>
                    <a:bodyPr/>
                    <a:lstStyle/>
                    <a:p>
                      <a:endParaRPr lang="en-US"/>
                    </a:p>
                  </a:txBody>
                  <a:tcPr/>
                </a:tc>
                <a:tc>
                  <a:txBody>
                    <a:bodyPr/>
                    <a:lstStyle/>
                    <a:p>
                      <a:pPr marL="0" marR="0" algn="r">
                        <a:spcBef>
                          <a:spcPts val="0"/>
                        </a:spcBef>
                        <a:spcAft>
                          <a:spcPts val="0"/>
                        </a:spcAft>
                      </a:pPr>
                      <a:r>
                        <a:rPr lang="en-US" sz="1400">
                          <a:effectLst/>
                        </a:rPr>
                        <a:t> 362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356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346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344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339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350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3.70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6.71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1036577493"/>
                  </a:ext>
                </a:extLst>
              </a:tr>
              <a:tr h="606786">
                <a:tc gridSpan="2">
                  <a:txBody>
                    <a:bodyPr/>
                    <a:lstStyle/>
                    <a:p>
                      <a:pPr marL="0" marR="0">
                        <a:spcBef>
                          <a:spcPts val="0"/>
                        </a:spcBef>
                        <a:spcAft>
                          <a:spcPts val="0"/>
                        </a:spcAft>
                      </a:pPr>
                      <a:r>
                        <a:rPr lang="en-US" sz="1400">
                          <a:effectLst/>
                        </a:rPr>
                        <a:t>Total Industri Besar Sedang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hMerge="1">
                  <a:txBody>
                    <a:bodyPr/>
                    <a:lstStyle/>
                    <a:p>
                      <a:endParaRPr lang="en-US"/>
                    </a:p>
                  </a:txBody>
                  <a:tcPr/>
                </a:tc>
                <a:tc>
                  <a:txBody>
                    <a:bodyPr/>
                    <a:lstStyle/>
                    <a:p>
                      <a:pPr marL="0" marR="0" algn="r">
                        <a:spcBef>
                          <a:spcPts val="0"/>
                        </a:spcBef>
                        <a:spcAft>
                          <a:spcPts val="0"/>
                        </a:spcAft>
                      </a:pPr>
                      <a:r>
                        <a:rPr lang="en-US" sz="1400">
                          <a:effectLst/>
                        </a:rPr>
                        <a:t> 5,005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5,181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5,247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5,292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5,366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spcBef>
                          <a:spcPts val="0"/>
                        </a:spcBef>
                        <a:spcAft>
                          <a:spcPts val="0"/>
                        </a:spcAft>
                      </a:pPr>
                      <a:r>
                        <a:rPr lang="en-US" sz="1400">
                          <a:effectLst/>
                        </a:rPr>
                        <a:t>5,218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a:effectLst/>
                        </a:rPr>
                        <a:t> 1.52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tc>
                  <a:txBody>
                    <a:bodyPr/>
                    <a:lstStyle/>
                    <a:p>
                      <a:pPr marL="0" marR="0" algn="r">
                        <a:spcBef>
                          <a:spcPts val="0"/>
                        </a:spcBef>
                        <a:spcAft>
                          <a:spcPts val="0"/>
                        </a:spcAft>
                      </a:pPr>
                      <a:r>
                        <a:rPr lang="en-US" sz="1400" dirty="0">
                          <a:effectLst/>
                        </a:rPr>
                        <a:t> 100.00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787" marR="42787" marT="0" marB="0" anchor="ctr"/>
                </a:tc>
                <a:extLst>
                  <a:ext uri="{0D108BD9-81ED-4DB2-BD59-A6C34878D82A}">
                    <a16:rowId xmlns:a16="http://schemas.microsoft.com/office/drawing/2014/main" xmlns="" val="254522440"/>
                  </a:ext>
                </a:extLst>
              </a:tr>
            </a:tbl>
          </a:graphicData>
        </a:graphic>
      </p:graphicFrame>
      <p:sp>
        <p:nvSpPr>
          <p:cNvPr id="7" name="Rectangle 6">
            <a:extLst>
              <a:ext uri="{FF2B5EF4-FFF2-40B4-BE49-F238E27FC236}">
                <a16:creationId xmlns:a16="http://schemas.microsoft.com/office/drawing/2014/main" xmlns="" id="{47749B1A-FE54-4853-98F3-8DFAD45D9FDD}"/>
              </a:ext>
            </a:extLst>
          </p:cNvPr>
          <p:cNvSpPr/>
          <p:nvPr/>
        </p:nvSpPr>
        <p:spPr>
          <a:xfrm>
            <a:off x="228600" y="6007868"/>
            <a:ext cx="2733441" cy="412934"/>
          </a:xfrm>
          <a:prstGeom prst="rect">
            <a:avLst/>
          </a:prstGeom>
        </p:spPr>
        <p:txBody>
          <a:bodyPr wrap="none">
            <a:spAutoFit/>
          </a:bodyPr>
          <a:lstStyle/>
          <a:p>
            <a:pPr>
              <a:lnSpc>
                <a:spcPct val="125000"/>
              </a:lnSpc>
              <a:spcAft>
                <a:spcPts val="600"/>
              </a:spcAft>
            </a:pPr>
            <a:r>
              <a:rPr lang="en-US" dirty="0" err="1">
                <a:latin typeface="Calibri" panose="020F0502020204030204" pitchFamily="34" charset="0"/>
                <a:ea typeface="Calibri" panose="020F0502020204030204" pitchFamily="34" charset="0"/>
                <a:cs typeface="Calibri" panose="020F0502020204030204" pitchFamily="34" charset="0"/>
              </a:rPr>
              <a:t>Sumber</a:t>
            </a:r>
            <a:r>
              <a:rPr lang="en-US" dirty="0">
                <a:latin typeface="Calibri" panose="020F0502020204030204" pitchFamily="34" charset="0"/>
                <a:ea typeface="Calibri" panose="020F0502020204030204" pitchFamily="34" charset="0"/>
                <a:cs typeface="Calibri" panose="020F0502020204030204" pitchFamily="34" charset="0"/>
              </a:rPr>
              <a:t>: BPS, 2017 (</a:t>
            </a:r>
            <a:r>
              <a:rPr lang="en-US" dirty="0" err="1">
                <a:latin typeface="Calibri" panose="020F0502020204030204" pitchFamily="34" charset="0"/>
                <a:ea typeface="Calibri" panose="020F0502020204030204" pitchFamily="34" charset="0"/>
                <a:cs typeface="Calibri" panose="020F0502020204030204" pitchFamily="34" charset="0"/>
              </a:rPr>
              <a:t>diolah</a:t>
            </a:r>
            <a:r>
              <a:rPr lang="en-US" dirty="0">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534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838200" y="80964"/>
            <a:ext cx="8001000" cy="634895"/>
          </a:xfrm>
          <a:noFill/>
        </p:spPr>
        <p:txBody>
          <a:bodyPr>
            <a:normAutofit/>
          </a:bodyPr>
          <a:lstStyle/>
          <a:p>
            <a:pPr algn="ctr"/>
            <a:r>
              <a:rPr lang="en-US" sz="3200" b="1" dirty="0">
                <a:solidFill>
                  <a:srgbClr val="C00000"/>
                </a:solidFill>
                <a:effectLst>
                  <a:outerShdw blurRad="38100" dist="38100" dir="2700000" algn="tl">
                    <a:srgbClr val="000000">
                      <a:alpha val="43137"/>
                    </a:srgbClr>
                  </a:outerShdw>
                </a:effectLst>
              </a:rPr>
              <a:t>Tenaga </a:t>
            </a:r>
            <a:r>
              <a:rPr lang="en-US" sz="3200" b="1" dirty="0" err="1">
                <a:solidFill>
                  <a:srgbClr val="C00000"/>
                </a:solidFill>
                <a:effectLst>
                  <a:outerShdw blurRad="38100" dist="38100" dir="2700000" algn="tl">
                    <a:srgbClr val="000000">
                      <a:alpha val="43137"/>
                    </a:srgbClr>
                  </a:outerShdw>
                </a:effectLst>
              </a:rPr>
              <a:t>Kerja</a:t>
            </a:r>
            <a:r>
              <a:rPr lang="en-US" sz="3200" b="1" dirty="0">
                <a:solidFill>
                  <a:srgbClr val="C00000"/>
                </a:solidFill>
                <a:effectLst>
                  <a:outerShdw blurRad="38100" dist="38100" dir="2700000" algn="tl">
                    <a:srgbClr val="000000">
                      <a:alpha val="43137"/>
                    </a:srgbClr>
                  </a:outerShdw>
                </a:effectLst>
              </a:rPr>
              <a:t> </a:t>
            </a:r>
            <a:r>
              <a:rPr lang="en-US" sz="3200" b="1" dirty="0" err="1">
                <a:solidFill>
                  <a:srgbClr val="C00000"/>
                </a:solidFill>
                <a:effectLst>
                  <a:outerShdw blurRad="38100" dist="38100" dir="2700000" algn="tl">
                    <a:srgbClr val="000000">
                      <a:alpha val="43137"/>
                    </a:srgbClr>
                  </a:outerShdw>
                </a:effectLst>
              </a:rPr>
              <a:t>Industri</a:t>
            </a:r>
            <a:r>
              <a:rPr lang="en-US" sz="3200" b="1" dirty="0">
                <a:solidFill>
                  <a:srgbClr val="C00000"/>
                </a:solidFill>
                <a:effectLst>
                  <a:outerShdw blurRad="38100" dist="38100" dir="2700000" algn="tl">
                    <a:srgbClr val="000000">
                      <a:alpha val="43137"/>
                    </a:srgbClr>
                  </a:outerShdw>
                </a:effectLst>
              </a:rPr>
              <a:t> SKT, 2013-2017</a:t>
            </a:r>
            <a:endParaRPr lang="en-US" sz="3200" dirty="0">
              <a:solidFill>
                <a:srgbClr val="C00000"/>
              </a:solidFill>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258652655"/>
              </p:ext>
            </p:extLst>
          </p:nvPr>
        </p:nvGraphicFramePr>
        <p:xfrm>
          <a:off x="492918" y="1360757"/>
          <a:ext cx="5866004" cy="3819254"/>
        </p:xfrm>
        <a:graphic>
          <a:graphicData uri="http://schemas.openxmlformats.org/drawingml/2006/table">
            <a:tbl>
              <a:tblPr firstRow="1" firstCol="1" bandRow="1"/>
              <a:tblGrid>
                <a:gridCol w="1382316">
                  <a:extLst>
                    <a:ext uri="{9D8B030D-6E8A-4147-A177-3AD203B41FA5}">
                      <a16:colId xmlns:a16="http://schemas.microsoft.com/office/drawing/2014/main" xmlns="" val="20000"/>
                    </a:ext>
                  </a:extLst>
                </a:gridCol>
                <a:gridCol w="554117">
                  <a:extLst>
                    <a:ext uri="{9D8B030D-6E8A-4147-A177-3AD203B41FA5}">
                      <a16:colId xmlns:a16="http://schemas.microsoft.com/office/drawing/2014/main" xmlns="" val="20001"/>
                    </a:ext>
                  </a:extLst>
                </a:gridCol>
                <a:gridCol w="554117">
                  <a:extLst>
                    <a:ext uri="{9D8B030D-6E8A-4147-A177-3AD203B41FA5}">
                      <a16:colId xmlns:a16="http://schemas.microsoft.com/office/drawing/2014/main" xmlns="" val="20002"/>
                    </a:ext>
                  </a:extLst>
                </a:gridCol>
                <a:gridCol w="674039">
                  <a:extLst>
                    <a:ext uri="{9D8B030D-6E8A-4147-A177-3AD203B41FA5}">
                      <a16:colId xmlns:a16="http://schemas.microsoft.com/office/drawing/2014/main" xmlns="" val="20003"/>
                    </a:ext>
                  </a:extLst>
                </a:gridCol>
                <a:gridCol w="674039">
                  <a:extLst>
                    <a:ext uri="{9D8B030D-6E8A-4147-A177-3AD203B41FA5}">
                      <a16:colId xmlns:a16="http://schemas.microsoft.com/office/drawing/2014/main" xmlns="" val="20004"/>
                    </a:ext>
                  </a:extLst>
                </a:gridCol>
                <a:gridCol w="554117">
                  <a:extLst>
                    <a:ext uri="{9D8B030D-6E8A-4147-A177-3AD203B41FA5}">
                      <a16:colId xmlns:a16="http://schemas.microsoft.com/office/drawing/2014/main" xmlns="" val="20005"/>
                    </a:ext>
                  </a:extLst>
                </a:gridCol>
                <a:gridCol w="731816">
                  <a:extLst>
                    <a:ext uri="{9D8B030D-6E8A-4147-A177-3AD203B41FA5}">
                      <a16:colId xmlns:a16="http://schemas.microsoft.com/office/drawing/2014/main" xmlns="" val="20006"/>
                    </a:ext>
                  </a:extLst>
                </a:gridCol>
                <a:gridCol w="741443">
                  <a:extLst>
                    <a:ext uri="{9D8B030D-6E8A-4147-A177-3AD203B41FA5}">
                      <a16:colId xmlns:a16="http://schemas.microsoft.com/office/drawing/2014/main" xmlns="" val="20007"/>
                    </a:ext>
                  </a:extLst>
                </a:gridCol>
              </a:tblGrid>
              <a:tr h="724308">
                <a:tc>
                  <a:txBody>
                    <a:bodyPr/>
                    <a:lstStyle/>
                    <a:p>
                      <a:pPr algn="ctr">
                        <a:spcAft>
                          <a:spcPts val="600"/>
                        </a:spcAft>
                      </a:pPr>
                      <a:r>
                        <a:rPr lang="en-US" sz="1200" dirty="0" err="1">
                          <a:effectLst/>
                          <a:latin typeface="Calibri" charset="0"/>
                          <a:cs typeface="Calibri" charset="0"/>
                        </a:rPr>
                        <a:t>Golongan</a:t>
                      </a:r>
                      <a:r>
                        <a:rPr lang="en-US" sz="1200" dirty="0">
                          <a:effectLst/>
                          <a:latin typeface="Calibri" charset="0"/>
                          <a:cs typeface="Calibri" charset="0"/>
                        </a:rPr>
                        <a:t> SKT</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a:effectLst/>
                          <a:latin typeface="Calibri" charset="0"/>
                          <a:cs typeface="Calibri" charset="0"/>
                        </a:rPr>
                        <a:t>2013</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a:effectLst/>
                          <a:latin typeface="Calibri" charset="0"/>
                          <a:cs typeface="Calibri" charset="0"/>
                        </a:rPr>
                        <a:t>2014</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a:effectLst/>
                          <a:latin typeface="Calibri" charset="0"/>
                          <a:cs typeface="Calibri" charset="0"/>
                        </a:rPr>
                        <a:t>2015</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a:effectLst/>
                          <a:latin typeface="Calibri" charset="0"/>
                          <a:cs typeface="Calibri" charset="0"/>
                        </a:rPr>
                        <a:t>2016</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a:effectLst/>
                          <a:latin typeface="Calibri" charset="0"/>
                          <a:cs typeface="Calibri" charset="0"/>
                        </a:rPr>
                        <a:t>2017</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err="1">
                          <a:effectLst/>
                          <a:latin typeface="Calibri" charset="0"/>
                          <a:cs typeface="Calibri" charset="0"/>
                        </a:rPr>
                        <a:t>avg</a:t>
                      </a:r>
                      <a:r>
                        <a:rPr lang="en-US" sz="1200" dirty="0">
                          <a:effectLst/>
                          <a:latin typeface="Calibri" charset="0"/>
                          <a:cs typeface="Calibri" charset="0"/>
                        </a:rPr>
                        <a:t> growth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Aft>
                          <a:spcPts val="600"/>
                        </a:spcAft>
                      </a:pPr>
                      <a:r>
                        <a:rPr lang="en-US" sz="1200" dirty="0">
                          <a:effectLst/>
                          <a:latin typeface="Calibri" charset="0"/>
                          <a:cs typeface="Calibri" charset="0"/>
                        </a:rPr>
                        <a:t>Share </a:t>
                      </a:r>
                      <a:r>
                        <a:rPr lang="en-US" sz="1200" dirty="0" err="1">
                          <a:effectLst/>
                          <a:latin typeface="Calibri" charset="0"/>
                          <a:cs typeface="Calibri" charset="0"/>
                        </a:rPr>
                        <a:t>thd</a:t>
                      </a:r>
                      <a:r>
                        <a:rPr lang="en-US" sz="1200" dirty="0">
                          <a:effectLst/>
                          <a:latin typeface="Calibri" charset="0"/>
                          <a:cs typeface="Calibri" charset="0"/>
                        </a:rPr>
                        <a:t> total T.K SKT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xmlns="" val="10000"/>
                  </a:ext>
                </a:extLst>
              </a:tr>
              <a:tr h="442135">
                <a:tc>
                  <a:txBody>
                    <a:bodyPr/>
                    <a:lstStyle/>
                    <a:p>
                      <a:pPr algn="ctr">
                        <a:spcAft>
                          <a:spcPts val="600"/>
                        </a:spcAft>
                      </a:pPr>
                      <a:r>
                        <a:rPr lang="en-US" sz="1200" dirty="0">
                          <a:effectLst/>
                          <a:latin typeface="Calibri" charset="0"/>
                          <a:cs typeface="Calibri" charset="0"/>
                        </a:rPr>
                        <a:t>I</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175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157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155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136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126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-7.72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67.27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442135">
                <a:tc>
                  <a:txBody>
                    <a:bodyPr/>
                    <a:lstStyle/>
                    <a:p>
                      <a:pPr algn="ctr">
                        <a:spcAft>
                          <a:spcPts val="600"/>
                        </a:spcAft>
                      </a:pPr>
                      <a:r>
                        <a:rPr lang="en-US" sz="1200">
                          <a:effectLst/>
                          <a:latin typeface="Calibri" charset="0"/>
                          <a:cs typeface="Calibri" charset="0"/>
                        </a:rPr>
                        <a:t>II</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46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30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26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29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27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-10.35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14.05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442135">
                <a:tc>
                  <a:txBody>
                    <a:bodyPr/>
                    <a:lstStyle/>
                    <a:p>
                      <a:pPr algn="ctr">
                        <a:spcAft>
                          <a:spcPts val="600"/>
                        </a:spcAft>
                      </a:pPr>
                      <a:r>
                        <a:rPr lang="en-US" sz="1200">
                          <a:effectLst/>
                          <a:latin typeface="Calibri" charset="0"/>
                          <a:cs typeface="Calibri" charset="0"/>
                        </a:rPr>
                        <a:t>III A</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41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35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24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30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44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5.97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15.81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442135">
                <a:tc>
                  <a:txBody>
                    <a:bodyPr/>
                    <a:lstStyle/>
                    <a:p>
                      <a:pPr algn="ctr">
                        <a:spcAft>
                          <a:spcPts val="600"/>
                        </a:spcAft>
                      </a:pPr>
                      <a:r>
                        <a:rPr lang="en-US" sz="1200">
                          <a:effectLst/>
                          <a:latin typeface="Calibri" charset="0"/>
                          <a:cs typeface="Calibri" charset="0"/>
                        </a:rPr>
                        <a:t>III B</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11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15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4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-17.43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2.87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442135">
                <a:tc>
                  <a:txBody>
                    <a:bodyPr/>
                    <a:lstStyle/>
                    <a:p>
                      <a:pPr algn="ctr">
                        <a:spcAft>
                          <a:spcPts val="600"/>
                        </a:spcAft>
                      </a:pPr>
                      <a:r>
                        <a:rPr lang="en-US" sz="1200">
                          <a:effectLst/>
                          <a:latin typeface="Calibri" charset="0"/>
                          <a:cs typeface="Calibri" charset="0"/>
                        </a:rPr>
                        <a:t>Total T.K SKT</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262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222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216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211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 202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a:effectLst/>
                          <a:latin typeface="Calibri" charset="0"/>
                          <a:cs typeface="Calibri" charset="0"/>
                        </a:rPr>
                        <a:t>-6.09 </a:t>
                      </a:r>
                      <a:endParaRPr lang="en-US" sz="180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effectLst/>
                          <a:latin typeface="Calibri" charset="0"/>
                          <a:cs typeface="Calibri" charset="0"/>
                        </a:rPr>
                        <a:t> 100.00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884271">
                <a:tc>
                  <a:txBody>
                    <a:bodyPr/>
                    <a:lstStyle/>
                    <a:p>
                      <a:pPr algn="ctr">
                        <a:spcAft>
                          <a:spcPts val="600"/>
                        </a:spcAft>
                      </a:pPr>
                      <a:r>
                        <a:rPr lang="en-US" sz="1200" dirty="0">
                          <a:effectLst/>
                          <a:latin typeface="Calibri" charset="0"/>
                          <a:cs typeface="Calibri" charset="0"/>
                        </a:rPr>
                        <a:t>Share Total T.K SKT/ Total T.K </a:t>
                      </a:r>
                      <a:r>
                        <a:rPr lang="en-US" sz="1200" dirty="0" err="1">
                          <a:effectLst/>
                          <a:latin typeface="Calibri" charset="0"/>
                          <a:cs typeface="Calibri" charset="0"/>
                        </a:rPr>
                        <a:t>Rokok</a:t>
                      </a:r>
                      <a:r>
                        <a:rPr lang="en-US" sz="1200" dirty="0">
                          <a:effectLst/>
                          <a:latin typeface="Calibri" charset="0"/>
                          <a:cs typeface="Calibri" charset="0"/>
                        </a:rPr>
                        <a:t> </a:t>
                      </a:r>
                      <a:r>
                        <a:rPr lang="en-US" sz="1200" dirty="0" err="1">
                          <a:effectLst/>
                          <a:latin typeface="Calibri" charset="0"/>
                          <a:cs typeface="Calibri" charset="0"/>
                        </a:rPr>
                        <a:t>Kretek</a:t>
                      </a:r>
                      <a:r>
                        <a:rPr lang="en-US" sz="1200" dirty="0">
                          <a:effectLst/>
                          <a:latin typeface="Calibri" charset="0"/>
                          <a:cs typeface="Calibri" charset="0"/>
                        </a:rPr>
                        <a:t>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solidFill>
                            <a:srgbClr val="000000"/>
                          </a:solidFill>
                          <a:effectLst/>
                          <a:latin typeface="Calibri" charset="0"/>
                          <a:ea typeface="Times New Roman" charset="0"/>
                        </a:rPr>
                        <a:t> 85.96 </a:t>
                      </a:r>
                      <a:endParaRPr lang="en-US" sz="15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solidFill>
                            <a:srgbClr val="000000"/>
                          </a:solidFill>
                          <a:effectLst/>
                          <a:latin typeface="Calibri" charset="0"/>
                          <a:ea typeface="Times New Roman" charset="0"/>
                        </a:rPr>
                        <a:t> 72.84 </a:t>
                      </a:r>
                      <a:endParaRPr lang="en-US" sz="15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solidFill>
                            <a:srgbClr val="000000"/>
                          </a:solidFill>
                          <a:effectLst/>
                          <a:latin typeface="Calibri" charset="0"/>
                          <a:ea typeface="Times New Roman" charset="0"/>
                        </a:rPr>
                        <a:t> 73.15 </a:t>
                      </a:r>
                      <a:endParaRPr lang="en-US" sz="15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solidFill>
                            <a:srgbClr val="000000"/>
                          </a:solidFill>
                          <a:effectLst/>
                          <a:latin typeface="Calibri" charset="0"/>
                          <a:ea typeface="Times New Roman" charset="0"/>
                        </a:rPr>
                        <a:t> 71.91 </a:t>
                      </a:r>
                      <a:endParaRPr lang="en-US" sz="15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600"/>
                        </a:spcAft>
                      </a:pPr>
                      <a:r>
                        <a:rPr lang="en-US" sz="1200" dirty="0">
                          <a:solidFill>
                            <a:srgbClr val="000000"/>
                          </a:solidFill>
                          <a:effectLst/>
                          <a:latin typeface="Calibri" charset="0"/>
                          <a:ea typeface="Times New Roman" charset="0"/>
                        </a:rPr>
                        <a:t> 70.13 </a:t>
                      </a:r>
                      <a:endParaRPr lang="en-US" sz="15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600"/>
                        </a:spcAft>
                      </a:pPr>
                      <a:r>
                        <a:rPr lang="en-US" sz="1200" dirty="0">
                          <a:effectLst/>
                          <a:latin typeface="Calibri" charset="0"/>
                          <a:cs typeface="Calibri" charset="0"/>
                        </a:rPr>
                        <a:t> </a:t>
                      </a:r>
                      <a:endParaRPr lang="en-US" sz="1800" dirty="0">
                        <a:effectLst/>
                        <a:latin typeface="Calibri"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en-US"/>
                    </a:p>
                  </a:txBody>
                  <a:tcPr/>
                </a:tc>
                <a:extLst>
                  <a:ext uri="{0D108BD9-81ED-4DB2-BD59-A6C34878D82A}">
                    <a16:rowId xmlns:a16="http://schemas.microsoft.com/office/drawing/2014/main" xmlns="" val="10006"/>
                  </a:ext>
                </a:extLst>
              </a:tr>
            </a:tbl>
          </a:graphicData>
        </a:graphic>
      </p:graphicFrame>
      <p:sp>
        <p:nvSpPr>
          <p:cNvPr id="3" name="Rectangle 2"/>
          <p:cNvSpPr/>
          <p:nvPr/>
        </p:nvSpPr>
        <p:spPr>
          <a:xfrm>
            <a:off x="304800" y="5293973"/>
            <a:ext cx="8305800" cy="1023357"/>
          </a:xfrm>
          <a:prstGeom prst="rect">
            <a:avLst/>
          </a:prstGeom>
        </p:spPr>
        <p:txBody>
          <a:bodyPr wrap="square">
            <a:spAutoFit/>
          </a:bodyPr>
          <a:lstStyle/>
          <a:p>
            <a:pPr algn="just">
              <a:spcAft>
                <a:spcPts val="450"/>
              </a:spcAft>
            </a:pPr>
            <a:r>
              <a:rPr lang="en-US" sz="1200" dirty="0" err="1">
                <a:cs typeface="Calibri" charset="0"/>
              </a:rPr>
              <a:t>Sumber</a:t>
            </a:r>
            <a:r>
              <a:rPr lang="en-US" sz="1200" dirty="0">
                <a:cs typeface="Calibri" charset="0"/>
              </a:rPr>
              <a:t>: INDEF, (</a:t>
            </a:r>
            <a:r>
              <a:rPr lang="en-US" sz="1200" dirty="0" err="1">
                <a:cs typeface="Calibri" charset="0"/>
              </a:rPr>
              <a:t>diolah</a:t>
            </a:r>
            <a:r>
              <a:rPr lang="en-US" sz="1200" dirty="0">
                <a:cs typeface="Calibri" charset="0"/>
              </a:rPr>
              <a:t>, 2018)</a:t>
            </a:r>
            <a:endParaRPr lang="en-US" sz="1200" dirty="0"/>
          </a:p>
          <a:p>
            <a:pPr marL="342900" indent="-342900" algn="just">
              <a:spcAft>
                <a:spcPts val="450"/>
              </a:spcAft>
            </a:pPr>
            <a:r>
              <a:rPr lang="en-US" sz="1200" dirty="0" err="1">
                <a:cs typeface="Calibri" charset="0"/>
              </a:rPr>
              <a:t>Catatan</a:t>
            </a:r>
            <a:r>
              <a:rPr lang="en-US" sz="1200" dirty="0">
                <a:cs typeface="Calibri" charset="0"/>
              </a:rPr>
              <a:t>: </a:t>
            </a:r>
          </a:p>
          <a:p>
            <a:pPr algn="just">
              <a:spcAft>
                <a:spcPts val="450"/>
              </a:spcAft>
            </a:pPr>
            <a:r>
              <a:rPr lang="en-US" sz="1200" dirty="0">
                <a:cs typeface="Calibri" charset="0"/>
              </a:rPr>
              <a:t>1. Data </a:t>
            </a:r>
            <a:r>
              <a:rPr lang="en-US" sz="1200" dirty="0" err="1">
                <a:cs typeface="Calibri" charset="0"/>
              </a:rPr>
              <a:t>tenaga</a:t>
            </a:r>
            <a:r>
              <a:rPr lang="en-US" sz="1200" dirty="0">
                <a:cs typeface="Calibri" charset="0"/>
              </a:rPr>
              <a:t> </a:t>
            </a:r>
            <a:r>
              <a:rPr lang="en-US" sz="1200" dirty="0" err="1">
                <a:cs typeface="Calibri" charset="0"/>
              </a:rPr>
              <a:t>kerja</a:t>
            </a:r>
            <a:r>
              <a:rPr lang="en-US" sz="1200" dirty="0">
                <a:cs typeface="Calibri" charset="0"/>
              </a:rPr>
              <a:t> SKT </a:t>
            </a:r>
            <a:r>
              <a:rPr lang="en-US" sz="1200" dirty="0" err="1">
                <a:cs typeface="Calibri" charset="0"/>
              </a:rPr>
              <a:t>dihitung</a:t>
            </a:r>
            <a:r>
              <a:rPr lang="en-US" sz="1200" dirty="0">
                <a:cs typeface="Calibri" charset="0"/>
              </a:rPr>
              <a:t> </a:t>
            </a:r>
            <a:r>
              <a:rPr lang="en-US" sz="1200" dirty="0" err="1">
                <a:cs typeface="Calibri" charset="0"/>
              </a:rPr>
              <a:t>berdasarkan</a:t>
            </a:r>
            <a:r>
              <a:rPr lang="en-US" sz="1200" dirty="0">
                <a:cs typeface="Calibri" charset="0"/>
              </a:rPr>
              <a:t> </a:t>
            </a:r>
            <a:r>
              <a:rPr lang="en-US" sz="1200" dirty="0" err="1">
                <a:cs typeface="Calibri" charset="0"/>
              </a:rPr>
              <a:t>Jumlah</a:t>
            </a:r>
            <a:r>
              <a:rPr lang="en-US" sz="1200" dirty="0">
                <a:cs typeface="Calibri" charset="0"/>
              </a:rPr>
              <a:t> </a:t>
            </a:r>
            <a:r>
              <a:rPr lang="en-US" sz="1200" dirty="0" err="1">
                <a:cs typeface="Calibri" charset="0"/>
              </a:rPr>
              <a:t>Produksi</a:t>
            </a:r>
            <a:r>
              <a:rPr lang="en-US" sz="1200" dirty="0">
                <a:cs typeface="Calibri" charset="0"/>
              </a:rPr>
              <a:t>, </a:t>
            </a:r>
            <a:r>
              <a:rPr lang="en-US" sz="1200" dirty="0" err="1">
                <a:cs typeface="Calibri" charset="0"/>
              </a:rPr>
              <a:t>Jumlah</a:t>
            </a:r>
            <a:r>
              <a:rPr lang="en-US" sz="1200" dirty="0">
                <a:cs typeface="Calibri" charset="0"/>
              </a:rPr>
              <a:t> </a:t>
            </a:r>
            <a:r>
              <a:rPr lang="en-US" sz="1200" dirty="0" err="1">
                <a:cs typeface="Calibri" charset="0"/>
              </a:rPr>
              <a:t>Pabrik</a:t>
            </a:r>
            <a:r>
              <a:rPr lang="en-US" sz="1200" dirty="0">
                <a:cs typeface="Calibri" charset="0"/>
              </a:rPr>
              <a:t> </a:t>
            </a:r>
            <a:r>
              <a:rPr lang="en-US" sz="1200" dirty="0" err="1">
                <a:cs typeface="Calibri" charset="0"/>
              </a:rPr>
              <a:t>dan</a:t>
            </a:r>
            <a:r>
              <a:rPr lang="en-US" sz="1200" dirty="0">
                <a:cs typeface="Calibri" charset="0"/>
              </a:rPr>
              <a:t>  </a:t>
            </a:r>
            <a:r>
              <a:rPr lang="en-US" sz="1200" dirty="0" err="1">
                <a:cs typeface="Calibri" charset="0"/>
              </a:rPr>
              <a:t>asumsi</a:t>
            </a:r>
            <a:r>
              <a:rPr lang="en-US" sz="1200" dirty="0">
                <a:cs typeface="Calibri" charset="0"/>
              </a:rPr>
              <a:t> </a:t>
            </a:r>
            <a:r>
              <a:rPr lang="en-US" sz="1200" dirty="0" err="1">
                <a:cs typeface="Calibri" charset="0"/>
              </a:rPr>
              <a:t>produktivitas</a:t>
            </a:r>
            <a:endParaRPr lang="en-US" sz="1200" dirty="0"/>
          </a:p>
          <a:p>
            <a:pPr algn="just">
              <a:spcAft>
                <a:spcPts val="450"/>
              </a:spcAft>
            </a:pPr>
            <a:r>
              <a:rPr lang="en-US" sz="1200" dirty="0">
                <a:cs typeface="Calibri" charset="0"/>
              </a:rPr>
              <a:t>2. </a:t>
            </a:r>
            <a:r>
              <a:rPr lang="en-US" sz="1200" dirty="0" err="1">
                <a:cs typeface="Calibri" charset="0"/>
              </a:rPr>
              <a:t>Diasumsikan</a:t>
            </a:r>
            <a:r>
              <a:rPr lang="en-US" sz="1200" dirty="0">
                <a:cs typeface="Calibri" charset="0"/>
              </a:rPr>
              <a:t> 1 orang </a:t>
            </a:r>
            <a:r>
              <a:rPr lang="en-US" sz="1200" dirty="0" err="1">
                <a:cs typeface="Calibri" charset="0"/>
              </a:rPr>
              <a:t>Tenaga</a:t>
            </a:r>
            <a:r>
              <a:rPr lang="en-US" sz="1200" dirty="0">
                <a:cs typeface="Calibri" charset="0"/>
              </a:rPr>
              <a:t> </a:t>
            </a:r>
            <a:r>
              <a:rPr lang="en-US" sz="1200" dirty="0" err="1">
                <a:cs typeface="Calibri" charset="0"/>
              </a:rPr>
              <a:t>Kerja</a:t>
            </a:r>
            <a:r>
              <a:rPr lang="en-US" sz="1200" dirty="0">
                <a:cs typeface="Calibri" charset="0"/>
              </a:rPr>
              <a:t> </a:t>
            </a:r>
            <a:r>
              <a:rPr lang="en-US" sz="1200" dirty="0" err="1">
                <a:cs typeface="Calibri" charset="0"/>
              </a:rPr>
              <a:t>dapat</a:t>
            </a:r>
            <a:r>
              <a:rPr lang="en-US" sz="1200" dirty="0">
                <a:cs typeface="Calibri" charset="0"/>
              </a:rPr>
              <a:t> </a:t>
            </a:r>
            <a:r>
              <a:rPr lang="en-US" sz="1200" dirty="0" err="1">
                <a:cs typeface="Calibri" charset="0"/>
              </a:rPr>
              <a:t>memproduksi</a:t>
            </a:r>
            <a:r>
              <a:rPr lang="en-US" sz="1200" dirty="0">
                <a:cs typeface="Calibri" charset="0"/>
              </a:rPr>
              <a:t> 1400 </a:t>
            </a:r>
            <a:r>
              <a:rPr lang="en-US" sz="1200" dirty="0" err="1">
                <a:cs typeface="Calibri" charset="0"/>
              </a:rPr>
              <a:t>batang</a:t>
            </a:r>
            <a:r>
              <a:rPr lang="en-US" sz="1200" dirty="0">
                <a:cs typeface="Calibri" charset="0"/>
              </a:rPr>
              <a:t> SKT per </a:t>
            </a:r>
            <a:r>
              <a:rPr lang="en-US" sz="1200" dirty="0" err="1">
                <a:cs typeface="Calibri" charset="0"/>
              </a:rPr>
              <a:t>hari</a:t>
            </a:r>
            <a:endParaRPr lang="en-US" sz="1200" dirty="0"/>
          </a:p>
        </p:txBody>
      </p:sp>
      <p:sp>
        <p:nvSpPr>
          <p:cNvPr id="21" name="Rectangle 20"/>
          <p:cNvSpPr/>
          <p:nvPr/>
        </p:nvSpPr>
        <p:spPr>
          <a:xfrm>
            <a:off x="6387083" y="1383750"/>
            <a:ext cx="2688639" cy="3108543"/>
          </a:xfrm>
          <a:prstGeom prst="rect">
            <a:avLst/>
          </a:prstGeom>
        </p:spPr>
        <p:txBody>
          <a:bodyPr wrap="square">
            <a:spAutoFit/>
          </a:bodyPr>
          <a:lstStyle/>
          <a:p>
            <a:pPr marL="214313" indent="-214313" algn="just">
              <a:buFont typeface="Wingdings" charset="2"/>
              <a:buChar char="Ø"/>
            </a:pPr>
            <a:r>
              <a:rPr lang="en-US" sz="1400" dirty="0" err="1"/>
              <a:t>Jumlah</a:t>
            </a:r>
            <a:r>
              <a:rPr lang="en-US" sz="1400" dirty="0"/>
              <a:t> total </a:t>
            </a:r>
            <a:r>
              <a:rPr lang="en-US" sz="1400" dirty="0" err="1"/>
              <a:t>tenaga</a:t>
            </a:r>
            <a:r>
              <a:rPr lang="en-US" sz="1400" dirty="0"/>
              <a:t> </a:t>
            </a:r>
            <a:r>
              <a:rPr lang="en-US" sz="1400" dirty="0" err="1"/>
              <a:t>kerja</a:t>
            </a:r>
            <a:r>
              <a:rPr lang="en-US" sz="1400" dirty="0"/>
              <a:t> </a:t>
            </a:r>
            <a:r>
              <a:rPr lang="en-US" sz="1400" dirty="0" err="1"/>
              <a:t>industri</a:t>
            </a:r>
            <a:r>
              <a:rPr lang="en-US" sz="1400" dirty="0"/>
              <a:t> SKT </a:t>
            </a:r>
            <a:r>
              <a:rPr lang="en-US" sz="1400" dirty="0" err="1"/>
              <a:t>mengalami</a:t>
            </a:r>
            <a:r>
              <a:rPr lang="en-US" sz="1400" dirty="0"/>
              <a:t> </a:t>
            </a:r>
            <a:r>
              <a:rPr lang="en-US" sz="1400" dirty="0" err="1"/>
              <a:t>tren</a:t>
            </a:r>
            <a:r>
              <a:rPr lang="en-US" sz="1400" dirty="0"/>
              <a:t> </a:t>
            </a:r>
            <a:r>
              <a:rPr lang="en-US" sz="1400" dirty="0" err="1"/>
              <a:t>penurunan</a:t>
            </a:r>
            <a:r>
              <a:rPr lang="en-US" sz="1400" dirty="0"/>
              <a:t> dalam lima tahun </a:t>
            </a:r>
            <a:r>
              <a:rPr lang="en-US" sz="1400" dirty="0" err="1"/>
              <a:t>terakhir</a:t>
            </a:r>
            <a:r>
              <a:rPr lang="en-US" sz="1400" dirty="0"/>
              <a:t>. </a:t>
            </a:r>
          </a:p>
          <a:p>
            <a:pPr marL="214313" indent="-214313" algn="just">
              <a:buFont typeface="Wingdings" charset="2"/>
              <a:buChar char="Ø"/>
            </a:pPr>
            <a:r>
              <a:rPr lang="en-US" sz="1400" dirty="0" err="1"/>
              <a:t>Pekerja</a:t>
            </a:r>
            <a:r>
              <a:rPr lang="en-US" sz="1400" dirty="0"/>
              <a:t> </a:t>
            </a:r>
            <a:r>
              <a:rPr lang="en-US" sz="1400" dirty="0" err="1"/>
              <a:t>industri</a:t>
            </a:r>
            <a:r>
              <a:rPr lang="en-US" sz="1400" dirty="0"/>
              <a:t> SKT </a:t>
            </a:r>
            <a:r>
              <a:rPr lang="en-US" sz="1400" dirty="0" err="1"/>
              <a:t>pada</a:t>
            </a:r>
            <a:r>
              <a:rPr lang="en-US" sz="1400" dirty="0"/>
              <a:t> 2013 </a:t>
            </a:r>
            <a:r>
              <a:rPr lang="en-US" sz="1400" dirty="0" err="1"/>
              <a:t>masih</a:t>
            </a:r>
            <a:r>
              <a:rPr lang="en-US" sz="1400" dirty="0"/>
              <a:t> </a:t>
            </a:r>
            <a:r>
              <a:rPr lang="en-US" sz="1400" dirty="0" err="1"/>
              <a:t>sebanyak</a:t>
            </a:r>
            <a:r>
              <a:rPr lang="en-US" sz="1400" dirty="0"/>
              <a:t> 262 </a:t>
            </a:r>
            <a:r>
              <a:rPr lang="en-US" sz="1400" dirty="0" err="1"/>
              <a:t>ribu</a:t>
            </a:r>
            <a:r>
              <a:rPr lang="en-US" sz="1400" dirty="0"/>
              <a:t> orang, </a:t>
            </a:r>
            <a:r>
              <a:rPr lang="en-US" sz="1400" dirty="0" err="1"/>
              <a:t>kemudian</a:t>
            </a:r>
            <a:r>
              <a:rPr lang="en-US" sz="1400" dirty="0"/>
              <a:t> </a:t>
            </a:r>
            <a:r>
              <a:rPr lang="en-US" sz="1400" dirty="0" err="1"/>
              <a:t>turun</a:t>
            </a:r>
            <a:r>
              <a:rPr lang="en-US" sz="1400" dirty="0"/>
              <a:t> rata-rata -6,09 </a:t>
            </a:r>
            <a:r>
              <a:rPr lang="en-US" sz="1400" dirty="0" err="1"/>
              <a:t>persen</a:t>
            </a:r>
            <a:r>
              <a:rPr lang="en-US" sz="1400" dirty="0"/>
              <a:t> </a:t>
            </a:r>
            <a:r>
              <a:rPr lang="en-US" sz="1400" dirty="0" err="1"/>
              <a:t>hingga</a:t>
            </a:r>
            <a:r>
              <a:rPr lang="en-US" sz="1400" dirty="0"/>
              <a:t> </a:t>
            </a:r>
            <a:r>
              <a:rPr lang="en-US" sz="1400" dirty="0" err="1"/>
              <a:t>mencapai</a:t>
            </a:r>
            <a:r>
              <a:rPr lang="en-US" sz="1400" dirty="0"/>
              <a:t> 202 </a:t>
            </a:r>
            <a:r>
              <a:rPr lang="en-US" sz="1400" dirty="0" err="1"/>
              <a:t>ribu</a:t>
            </a:r>
            <a:r>
              <a:rPr lang="en-US" sz="1400" dirty="0"/>
              <a:t> orang di 2017. </a:t>
            </a:r>
          </a:p>
          <a:p>
            <a:pPr marL="214313" indent="-214313" algn="just">
              <a:buFont typeface="Wingdings" charset="2"/>
              <a:buChar char="Ø"/>
            </a:pPr>
            <a:r>
              <a:rPr lang="en-US" sz="1400" dirty="0" err="1"/>
              <a:t>Kontribusi</a:t>
            </a:r>
            <a:r>
              <a:rPr lang="en-US" sz="1400" dirty="0"/>
              <a:t> </a:t>
            </a:r>
            <a:r>
              <a:rPr lang="en-US" sz="1400" dirty="0" err="1"/>
              <a:t>tenaga</a:t>
            </a:r>
            <a:r>
              <a:rPr lang="en-US" sz="1400" dirty="0"/>
              <a:t> </a:t>
            </a:r>
            <a:r>
              <a:rPr lang="en-US" sz="1400" dirty="0" err="1"/>
              <a:t>kerja</a:t>
            </a:r>
            <a:r>
              <a:rPr lang="en-US" sz="1400" dirty="0"/>
              <a:t> SKT </a:t>
            </a:r>
            <a:r>
              <a:rPr lang="en-US" sz="1400" dirty="0" err="1"/>
              <a:t>terhadap</a:t>
            </a:r>
            <a:r>
              <a:rPr lang="en-US" sz="1400" dirty="0"/>
              <a:t> total </a:t>
            </a:r>
            <a:r>
              <a:rPr lang="en-US" sz="1400" dirty="0" err="1"/>
              <a:t>pekerja</a:t>
            </a:r>
            <a:r>
              <a:rPr lang="en-US" sz="1400" dirty="0"/>
              <a:t> </a:t>
            </a:r>
            <a:r>
              <a:rPr lang="en-US" sz="1400" dirty="0" err="1"/>
              <a:t>industri</a:t>
            </a:r>
            <a:r>
              <a:rPr lang="en-US" sz="1400" dirty="0"/>
              <a:t> </a:t>
            </a:r>
            <a:r>
              <a:rPr lang="en-US" sz="1400" dirty="0" err="1"/>
              <a:t>kretek</a:t>
            </a:r>
            <a:r>
              <a:rPr lang="en-US" sz="1400" dirty="0"/>
              <a:t> pun </a:t>
            </a:r>
            <a:r>
              <a:rPr lang="en-US" sz="1400" dirty="0" err="1"/>
              <a:t>menurun</a:t>
            </a:r>
            <a:r>
              <a:rPr lang="en-US" sz="1400" dirty="0"/>
              <a:t> </a:t>
            </a:r>
            <a:r>
              <a:rPr lang="en-US" sz="1400" dirty="0" err="1"/>
              <a:t>dari</a:t>
            </a:r>
            <a:r>
              <a:rPr lang="en-US" sz="1400" dirty="0"/>
              <a:t> 85,9  </a:t>
            </a:r>
            <a:r>
              <a:rPr lang="en-US" sz="1400" dirty="0" err="1"/>
              <a:t>persen</a:t>
            </a:r>
            <a:r>
              <a:rPr lang="en-US" sz="1400" dirty="0"/>
              <a:t> </a:t>
            </a:r>
            <a:r>
              <a:rPr lang="en-US" sz="1400" dirty="0" err="1"/>
              <a:t>menjadi</a:t>
            </a:r>
            <a:r>
              <a:rPr lang="en-US" sz="1400" dirty="0"/>
              <a:t> 70,1 </a:t>
            </a:r>
            <a:r>
              <a:rPr lang="en-US" sz="1400" dirty="0" err="1"/>
              <a:t>persen</a:t>
            </a:r>
            <a:r>
              <a:rPr lang="en-US" sz="1400" dirty="0"/>
              <a:t> </a:t>
            </a:r>
            <a:r>
              <a:rPr lang="en-US" sz="1400" dirty="0" err="1"/>
              <a:t>pada</a:t>
            </a:r>
            <a:r>
              <a:rPr lang="en-US" sz="1400" dirty="0"/>
              <a:t> </a:t>
            </a:r>
            <a:r>
              <a:rPr lang="en-US" sz="1400" dirty="0" err="1"/>
              <a:t>periode</a:t>
            </a:r>
            <a:r>
              <a:rPr lang="en-US" sz="1400" dirty="0"/>
              <a:t> yang </a:t>
            </a:r>
            <a:r>
              <a:rPr lang="en-US" sz="1400" dirty="0" err="1"/>
              <a:t>sama</a:t>
            </a:r>
            <a:r>
              <a:rPr lang="en-US" sz="1400" dirty="0"/>
              <a:t>.</a:t>
            </a:r>
          </a:p>
        </p:txBody>
      </p:sp>
      <p:grpSp>
        <p:nvGrpSpPr>
          <p:cNvPr id="6" name="Group 10">
            <a:extLst>
              <a:ext uri="{FF2B5EF4-FFF2-40B4-BE49-F238E27FC236}">
                <a16:creationId xmlns:a16="http://schemas.microsoft.com/office/drawing/2014/main" xmlns="" id="{27D4591E-57CF-4267-9EA7-CF2C90FB1907}"/>
              </a:ext>
            </a:extLst>
          </p:cNvPr>
          <p:cNvGrpSpPr>
            <a:grpSpLocks/>
          </p:cNvGrpSpPr>
          <p:nvPr/>
        </p:nvGrpSpPr>
        <p:grpSpPr bwMode="auto">
          <a:xfrm>
            <a:off x="0" y="-68704"/>
            <a:ext cx="9144000" cy="914400"/>
            <a:chOff x="0" y="0"/>
            <a:chExt cx="5760" cy="576"/>
          </a:xfrm>
        </p:grpSpPr>
        <p:sp>
          <p:nvSpPr>
            <p:cNvPr id="7" name="Rectangle 6">
              <a:extLst>
                <a:ext uri="{FF2B5EF4-FFF2-40B4-BE49-F238E27FC236}">
                  <a16:creationId xmlns:a16="http://schemas.microsoft.com/office/drawing/2014/main" xmlns="" id="{07A085D6-8552-41EC-AEF4-89F89332BB4D}"/>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8" name="Straight Connector 7">
              <a:extLst>
                <a:ext uri="{FF2B5EF4-FFF2-40B4-BE49-F238E27FC236}">
                  <a16:creationId xmlns:a16="http://schemas.microsoft.com/office/drawing/2014/main" xmlns="" id="{5BEC2B3E-56C1-45EF-B8D8-7274C8403F09}"/>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xmlns="" id="{2B2570CB-A7D7-40EB-B164-77294113F00D}"/>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0" name="Rectangle 9">
            <a:extLst>
              <a:ext uri="{FF2B5EF4-FFF2-40B4-BE49-F238E27FC236}">
                <a16:creationId xmlns:a16="http://schemas.microsoft.com/office/drawing/2014/main" xmlns="" id="{CCD7A3E0-9920-4F00-BE80-18D76676CD1D}"/>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7</a:t>
            </a:fld>
            <a:endParaRPr lang="id-ID" dirty="0">
              <a:solidFill>
                <a:srgbClr val="FFFFFF"/>
              </a:solidFill>
              <a:cs typeface="Arial" pitchFamily="34" charset="0"/>
            </a:endParaRPr>
          </a:p>
        </p:txBody>
      </p:sp>
      <p:sp>
        <p:nvSpPr>
          <p:cNvPr id="4" name="Rectangle 3">
            <a:extLst>
              <a:ext uri="{FF2B5EF4-FFF2-40B4-BE49-F238E27FC236}">
                <a16:creationId xmlns:a16="http://schemas.microsoft.com/office/drawing/2014/main" xmlns="" id="{F6D18C08-1755-4A05-AA86-CD89676ED4CD}"/>
              </a:ext>
            </a:extLst>
          </p:cNvPr>
          <p:cNvSpPr/>
          <p:nvPr/>
        </p:nvSpPr>
        <p:spPr>
          <a:xfrm>
            <a:off x="5257800" y="991424"/>
            <a:ext cx="1312924" cy="369332"/>
          </a:xfrm>
          <a:prstGeom prst="rect">
            <a:avLst/>
          </a:prstGeom>
        </p:spPr>
        <p:txBody>
          <a:bodyPr wrap="none">
            <a:spAutoFit/>
          </a:bodyPr>
          <a:lstStyle/>
          <a:p>
            <a:r>
              <a:rPr lang="en-US" b="1" dirty="0">
                <a:solidFill>
                  <a:srgbClr val="0070C0"/>
                </a:solidFill>
              </a:rPr>
              <a:t>(</a:t>
            </a:r>
            <a:r>
              <a:rPr lang="en-US" b="1" dirty="0" err="1">
                <a:solidFill>
                  <a:srgbClr val="0070C0"/>
                </a:solidFill>
              </a:rPr>
              <a:t>ribu</a:t>
            </a:r>
            <a:r>
              <a:rPr lang="en-US" b="1" dirty="0">
                <a:solidFill>
                  <a:srgbClr val="0070C0"/>
                </a:solidFill>
              </a:rPr>
              <a:t> orang)</a:t>
            </a:r>
            <a:endParaRPr lang="en-US" dirty="0">
              <a:solidFill>
                <a:srgbClr val="0070C0"/>
              </a:solidFill>
            </a:endParaRPr>
          </a:p>
        </p:txBody>
      </p:sp>
    </p:spTree>
    <p:extLst>
      <p:ext uri="{BB962C8B-B14F-4D97-AF65-F5344CB8AC3E}">
        <p14:creationId xmlns:p14="http://schemas.microsoft.com/office/powerpoint/2010/main" val="48866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9886"/>
            <a:ext cx="6934200" cy="994172"/>
          </a:xfrm>
          <a:noFill/>
        </p:spPr>
        <p:txBody>
          <a:bodyPr/>
          <a:lstStyle/>
          <a:p>
            <a:r>
              <a:rPr lang="id-ID" b="1" dirty="0">
                <a:solidFill>
                  <a:srgbClr val="C00000"/>
                </a:solidFill>
              </a:rPr>
              <a:t>Pangsa Pasar SKT Menurun</a:t>
            </a:r>
          </a:p>
        </p:txBody>
      </p:sp>
      <p:graphicFrame>
        <p:nvGraphicFramePr>
          <p:cNvPr id="7" name="Chart 6">
            <a:extLst>
              <a:ext uri="{FF2B5EF4-FFF2-40B4-BE49-F238E27FC236}">
                <a16:creationId xmlns:a16="http://schemas.microsoft.com/office/drawing/2014/main" xmlns="" id="{C82C1053-9B7A-D143-BCEF-7757747D6821}"/>
              </a:ext>
            </a:extLst>
          </p:cNvPr>
          <p:cNvGraphicFramePr/>
          <p:nvPr>
            <p:extLst>
              <p:ext uri="{D42A27DB-BD31-4B8C-83A1-F6EECF244321}">
                <p14:modId xmlns:p14="http://schemas.microsoft.com/office/powerpoint/2010/main" val="3023661070"/>
              </p:ext>
            </p:extLst>
          </p:nvPr>
        </p:nvGraphicFramePr>
        <p:xfrm>
          <a:off x="397565" y="1549125"/>
          <a:ext cx="5546035" cy="440876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xmlns="" id="{45C88211-734C-744C-9EC4-164AFE465FCB}"/>
              </a:ext>
            </a:extLst>
          </p:cNvPr>
          <p:cNvSpPr/>
          <p:nvPr/>
        </p:nvSpPr>
        <p:spPr>
          <a:xfrm>
            <a:off x="304800" y="1143000"/>
            <a:ext cx="6014788" cy="338554"/>
          </a:xfrm>
          <a:prstGeom prst="rect">
            <a:avLst/>
          </a:prstGeom>
        </p:spPr>
        <p:txBody>
          <a:bodyPr wrap="none">
            <a:spAutoFit/>
          </a:bodyPr>
          <a:lstStyle/>
          <a:p>
            <a:r>
              <a:rPr lang="id-ID" sz="1600" b="1" dirty="0">
                <a:latin typeface="Calibri" panose="020F0502020204030204" pitchFamily="34" charset="0"/>
                <a:ea typeface="Times New Roman" panose="02020603050405020304" pitchFamily="18" charset="0"/>
              </a:rPr>
              <a:t>Pangsa Produksi Industri Hasil Tembakau Berdasarkan Jenis (Persen)</a:t>
            </a:r>
            <a:r>
              <a:rPr lang="en-US" sz="1600" dirty="0"/>
              <a:t> </a:t>
            </a:r>
          </a:p>
        </p:txBody>
      </p:sp>
      <p:sp>
        <p:nvSpPr>
          <p:cNvPr id="5" name="TextBox 4">
            <a:extLst>
              <a:ext uri="{FF2B5EF4-FFF2-40B4-BE49-F238E27FC236}">
                <a16:creationId xmlns:a16="http://schemas.microsoft.com/office/drawing/2014/main" xmlns="" id="{FFDE0C93-E7F9-E24A-93A1-11C41B8DBA73}"/>
              </a:ext>
            </a:extLst>
          </p:cNvPr>
          <p:cNvSpPr txBox="1"/>
          <p:nvPr/>
        </p:nvSpPr>
        <p:spPr>
          <a:xfrm>
            <a:off x="5867400" y="1625516"/>
            <a:ext cx="3104036" cy="3439403"/>
          </a:xfrm>
          <a:prstGeom prst="rect">
            <a:avLst/>
          </a:prstGeom>
          <a:noFill/>
        </p:spPr>
        <p:txBody>
          <a:bodyPr wrap="square" rtlCol="0">
            <a:spAutoFit/>
          </a:bodyPr>
          <a:lstStyle/>
          <a:p>
            <a:pPr marL="214313" indent="-214313">
              <a:spcBef>
                <a:spcPts val="900"/>
              </a:spcBef>
              <a:buFont typeface="Arial" panose="020B0604020202020204" pitchFamily="34" charset="0"/>
              <a:buChar char="•"/>
            </a:pPr>
            <a:r>
              <a:rPr lang="id-ID" sz="1350" dirty="0"/>
              <a:t>Lebih dari 85 persen tenaga kerja di IHT, bekerja di jenis SKT (2014) tetapi dari segi pangsa produksi, jenis Sigaret Kretek Mesin (SKM) paling besar (76 persen pada 2017). Sementara SKT hanya menyumbang 18 persen pada tahun 2017.</a:t>
            </a:r>
          </a:p>
          <a:p>
            <a:pPr marL="214313" indent="-214313">
              <a:spcBef>
                <a:spcPts val="900"/>
              </a:spcBef>
              <a:buFont typeface="Arial" panose="020B0604020202020204" pitchFamily="34" charset="0"/>
              <a:buChar char="•"/>
            </a:pPr>
            <a:r>
              <a:rPr lang="id-ID" sz="1350" dirty="0"/>
              <a:t>Perkembangan pangsa produksi menunjukkan telah terjadi penurunan pada jenis SKT. Pada 2012 pangsa produksi SKT mencapai 29 persen terhadap total IHT, namun semakin menurun hingga pada 2017 hanya mencapai 18 persen. </a:t>
            </a:r>
            <a:endParaRPr lang="en-US" sz="1350" dirty="0"/>
          </a:p>
          <a:p>
            <a:pPr marL="214313" indent="-214313">
              <a:spcBef>
                <a:spcPts val="900"/>
              </a:spcBef>
              <a:buFont typeface="Arial" panose="020B0604020202020204" pitchFamily="34" charset="0"/>
              <a:buChar char="•"/>
            </a:pPr>
            <a:endParaRPr lang="en-US" sz="1350" dirty="0"/>
          </a:p>
        </p:txBody>
      </p:sp>
      <p:sp>
        <p:nvSpPr>
          <p:cNvPr id="6" name="Rectangle 5">
            <a:extLst>
              <a:ext uri="{FF2B5EF4-FFF2-40B4-BE49-F238E27FC236}">
                <a16:creationId xmlns:a16="http://schemas.microsoft.com/office/drawing/2014/main" xmlns="" id="{7DAB9527-3B20-144E-A5B1-E1A5BF946A13}"/>
              </a:ext>
            </a:extLst>
          </p:cNvPr>
          <p:cNvSpPr/>
          <p:nvPr/>
        </p:nvSpPr>
        <p:spPr>
          <a:xfrm>
            <a:off x="381000" y="5957887"/>
            <a:ext cx="1747594" cy="251928"/>
          </a:xfrm>
          <a:prstGeom prst="rect">
            <a:avLst/>
          </a:prstGeom>
        </p:spPr>
        <p:txBody>
          <a:bodyPr wrap="none">
            <a:spAutoFit/>
          </a:bodyPr>
          <a:lstStyle/>
          <a:p>
            <a:pPr algn="just">
              <a:lnSpc>
                <a:spcPct val="125000"/>
              </a:lnSpc>
              <a:spcAft>
                <a:spcPts val="450"/>
              </a:spcAft>
            </a:pPr>
            <a:r>
              <a:rPr lang="id-ID" sz="900" dirty="0">
                <a:latin typeface="Calibri" panose="020F0502020204030204" pitchFamily="34" charset="0"/>
                <a:ea typeface="Times New Roman" panose="02020603050405020304" pitchFamily="18" charset="0"/>
              </a:rPr>
              <a:t>Sumber: Berbagai sumber, diolah</a:t>
            </a:r>
            <a:endParaRPr lang="en-US" sz="900" dirty="0">
              <a:latin typeface="Times New Roman" panose="02020603050405020304" pitchFamily="18" charset="0"/>
              <a:ea typeface="Times New Roman" panose="02020603050405020304" pitchFamily="18" charset="0"/>
            </a:endParaRPr>
          </a:p>
        </p:txBody>
      </p:sp>
      <p:grpSp>
        <p:nvGrpSpPr>
          <p:cNvPr id="8" name="Group 10">
            <a:extLst>
              <a:ext uri="{FF2B5EF4-FFF2-40B4-BE49-F238E27FC236}">
                <a16:creationId xmlns:a16="http://schemas.microsoft.com/office/drawing/2014/main" xmlns="" id="{096AEAE1-B64C-476F-A89A-61D1774A3F68}"/>
              </a:ext>
            </a:extLst>
          </p:cNvPr>
          <p:cNvGrpSpPr>
            <a:grpSpLocks/>
          </p:cNvGrpSpPr>
          <p:nvPr/>
        </p:nvGrpSpPr>
        <p:grpSpPr bwMode="auto">
          <a:xfrm>
            <a:off x="0" y="0"/>
            <a:ext cx="9144000" cy="914400"/>
            <a:chOff x="0" y="0"/>
            <a:chExt cx="5760" cy="576"/>
          </a:xfrm>
        </p:grpSpPr>
        <p:sp>
          <p:nvSpPr>
            <p:cNvPr id="9" name="Rectangle 8">
              <a:extLst>
                <a:ext uri="{FF2B5EF4-FFF2-40B4-BE49-F238E27FC236}">
                  <a16:creationId xmlns:a16="http://schemas.microsoft.com/office/drawing/2014/main" xmlns="" id="{3E29110C-09D2-4B07-9D8E-F517FD2EFF35}"/>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0" name="Straight Connector 9">
              <a:extLst>
                <a:ext uri="{FF2B5EF4-FFF2-40B4-BE49-F238E27FC236}">
                  <a16:creationId xmlns:a16="http://schemas.microsoft.com/office/drawing/2014/main" xmlns="" id="{4D731109-15A0-432A-B624-325C7E170D43}"/>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xmlns="" id="{886819A6-766C-4AC8-BC55-9BFA483CCB39}"/>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
        <p:nvSpPr>
          <p:cNvPr id="12" name="Rectangle 11">
            <a:extLst>
              <a:ext uri="{FF2B5EF4-FFF2-40B4-BE49-F238E27FC236}">
                <a16:creationId xmlns:a16="http://schemas.microsoft.com/office/drawing/2014/main" xmlns="" id="{6622E969-8D73-4062-98F6-FA2DC82F2D2B}"/>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8</a:t>
            </a:fld>
            <a:endParaRPr lang="id-ID" dirty="0">
              <a:solidFill>
                <a:srgbClr val="FFFFFF"/>
              </a:solidFill>
              <a:cs typeface="Arial" pitchFamily="34" charset="0"/>
            </a:endParaRPr>
          </a:p>
        </p:txBody>
      </p:sp>
    </p:spTree>
    <p:extLst>
      <p:ext uri="{BB962C8B-B14F-4D97-AF65-F5344CB8AC3E}">
        <p14:creationId xmlns:p14="http://schemas.microsoft.com/office/powerpoint/2010/main" val="376636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123"/>
            <a:ext cx="8153400" cy="731833"/>
          </a:xfrm>
          <a:noFill/>
        </p:spPr>
        <p:txBody>
          <a:bodyPr>
            <a:normAutofit/>
          </a:bodyPr>
          <a:lstStyle/>
          <a:p>
            <a:r>
              <a:rPr lang="id-ID" sz="3200" b="1" dirty="0">
                <a:solidFill>
                  <a:srgbClr val="C00000"/>
                </a:solidFill>
                <a:effectLst>
                  <a:outerShdw blurRad="38100" dist="38100" dir="2700000" algn="tl">
                    <a:srgbClr val="000000">
                      <a:alpha val="43137"/>
                    </a:srgbClr>
                  </a:outerShdw>
                </a:effectLst>
              </a:rPr>
              <a:t>Jumlah </a:t>
            </a:r>
            <a:r>
              <a:rPr lang="en-US" sz="3200" b="1" dirty="0">
                <a:solidFill>
                  <a:srgbClr val="C00000"/>
                </a:solidFill>
                <a:effectLst>
                  <a:outerShdw blurRad="38100" dist="38100" dir="2700000" algn="tl">
                    <a:srgbClr val="000000">
                      <a:alpha val="43137"/>
                    </a:srgbClr>
                  </a:outerShdw>
                </a:effectLst>
              </a:rPr>
              <a:t>P</a:t>
            </a:r>
            <a:r>
              <a:rPr lang="id-ID" sz="3200" b="1" dirty="0">
                <a:solidFill>
                  <a:srgbClr val="C00000"/>
                </a:solidFill>
                <a:effectLst>
                  <a:outerShdw blurRad="38100" dist="38100" dir="2700000" algn="tl">
                    <a:srgbClr val="000000">
                      <a:alpha val="43137"/>
                    </a:srgbClr>
                  </a:outerShdw>
                </a:effectLst>
              </a:rPr>
              <a:t>roduksi SKT </a:t>
            </a:r>
            <a:r>
              <a:rPr lang="en-US" sz="3200" b="1" dirty="0">
                <a:solidFill>
                  <a:srgbClr val="C00000"/>
                </a:solidFill>
                <a:effectLst>
                  <a:outerShdw blurRad="38100" dist="38100" dir="2700000" algn="tl">
                    <a:srgbClr val="000000">
                      <a:alpha val="43137"/>
                    </a:srgbClr>
                  </a:outerShdw>
                </a:effectLst>
              </a:rPr>
              <a:t>T</a:t>
            </a:r>
            <a:r>
              <a:rPr lang="id-ID" sz="3200" b="1" dirty="0">
                <a:solidFill>
                  <a:srgbClr val="C00000"/>
                </a:solidFill>
                <a:effectLst>
                  <a:outerShdw blurRad="38100" dist="38100" dir="2700000" algn="tl">
                    <a:srgbClr val="000000">
                      <a:alpha val="43137"/>
                    </a:srgbClr>
                  </a:outerShdw>
                </a:effectLst>
              </a:rPr>
              <a:t>urun 5 </a:t>
            </a:r>
            <a:r>
              <a:rPr lang="en-US" sz="3200" b="1" dirty="0">
                <a:solidFill>
                  <a:srgbClr val="C00000"/>
                </a:solidFill>
                <a:effectLst>
                  <a:outerShdw blurRad="38100" dist="38100" dir="2700000" algn="tl">
                    <a:srgbClr val="000000">
                      <a:alpha val="43137"/>
                    </a:srgbClr>
                  </a:outerShdw>
                </a:effectLst>
              </a:rPr>
              <a:t>T</a:t>
            </a:r>
            <a:r>
              <a:rPr lang="id-ID" sz="3200" b="1" dirty="0">
                <a:solidFill>
                  <a:srgbClr val="C00000"/>
                </a:solidFill>
                <a:effectLst>
                  <a:outerShdw blurRad="38100" dist="38100" dir="2700000" algn="tl">
                    <a:srgbClr val="000000">
                      <a:alpha val="43137"/>
                    </a:srgbClr>
                  </a:outerShdw>
                </a:effectLst>
              </a:rPr>
              <a:t>ahun </a:t>
            </a:r>
            <a:r>
              <a:rPr lang="en-US" sz="3200" b="1" dirty="0">
                <a:solidFill>
                  <a:srgbClr val="C00000"/>
                </a:solidFill>
                <a:effectLst>
                  <a:outerShdw blurRad="38100" dist="38100" dir="2700000" algn="tl">
                    <a:srgbClr val="000000">
                      <a:alpha val="43137"/>
                    </a:srgbClr>
                  </a:outerShdw>
                </a:effectLst>
              </a:rPr>
              <a:t>T</a:t>
            </a:r>
            <a:r>
              <a:rPr lang="id-ID" sz="3200" b="1" dirty="0">
                <a:solidFill>
                  <a:srgbClr val="C00000"/>
                </a:solidFill>
                <a:effectLst>
                  <a:outerShdw blurRad="38100" dist="38100" dir="2700000" algn="tl">
                    <a:srgbClr val="000000">
                      <a:alpha val="43137"/>
                    </a:srgbClr>
                  </a:outerShdw>
                </a:effectLst>
              </a:rPr>
              <a:t>erakhir</a:t>
            </a:r>
            <a:r>
              <a:rPr lang="en-US" sz="3200" b="1" dirty="0">
                <a:solidFill>
                  <a:srgbClr val="C00000"/>
                </a:solidFill>
                <a:effectLst>
                  <a:outerShdw blurRad="38100" dist="38100" dir="2700000" algn="tl">
                    <a:srgbClr val="000000">
                      <a:alpha val="43137"/>
                    </a:srgbClr>
                  </a:outerShdw>
                </a:effectLst>
              </a:rPr>
              <a:t> </a:t>
            </a:r>
            <a:endParaRPr lang="id-ID" sz="3200" b="1" dirty="0">
              <a:solidFill>
                <a:srgbClr val="C00000"/>
              </a:solidFill>
              <a:effectLst>
                <a:outerShdw blurRad="38100" dist="38100" dir="2700000" algn="tl">
                  <a:srgbClr val="000000">
                    <a:alpha val="43137"/>
                  </a:srgbClr>
                </a:outerShdw>
              </a:effectLst>
            </a:endParaRPr>
          </a:p>
        </p:txBody>
      </p:sp>
      <p:sp>
        <p:nvSpPr>
          <p:cNvPr id="8" name="Rectangle 7">
            <a:extLst>
              <a:ext uri="{FF2B5EF4-FFF2-40B4-BE49-F238E27FC236}">
                <a16:creationId xmlns:a16="http://schemas.microsoft.com/office/drawing/2014/main" xmlns="" id="{3739361F-43EA-5E45-AD0C-566E52EAC755}"/>
              </a:ext>
            </a:extLst>
          </p:cNvPr>
          <p:cNvSpPr/>
          <p:nvPr/>
        </p:nvSpPr>
        <p:spPr>
          <a:xfrm>
            <a:off x="1211917" y="1942435"/>
            <a:ext cx="6444503" cy="300082"/>
          </a:xfrm>
          <a:prstGeom prst="rect">
            <a:avLst/>
          </a:prstGeom>
        </p:spPr>
        <p:txBody>
          <a:bodyPr wrap="square">
            <a:spAutoFit/>
          </a:bodyPr>
          <a:lstStyle/>
          <a:p>
            <a:pPr algn="ctr">
              <a:spcAft>
                <a:spcPts val="450"/>
              </a:spcAft>
            </a:pPr>
            <a:r>
              <a:rPr lang="id-ID" sz="1350" b="1" dirty="0">
                <a:latin typeface="Calibri" panose="020F0502020204030204" pitchFamily="34" charset="0"/>
                <a:ea typeface="Times New Roman" panose="02020603050405020304" pitchFamily="18" charset="0"/>
              </a:rPr>
              <a:t>Jumlah Produksi dan Pabrik Industri Hasil Tembakau Berdasarkan Jenis</a:t>
            </a:r>
            <a:endParaRPr lang="en-US" sz="1350" dirty="0">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xmlns="" id="{0D08B8EA-D6B6-5E45-B164-8E9AC902F4DF}"/>
              </a:ext>
            </a:extLst>
          </p:cNvPr>
          <p:cNvSpPr/>
          <p:nvPr/>
        </p:nvSpPr>
        <p:spPr>
          <a:xfrm>
            <a:off x="533400" y="5587047"/>
            <a:ext cx="6760508" cy="346249"/>
          </a:xfrm>
          <a:prstGeom prst="rect">
            <a:avLst/>
          </a:prstGeom>
        </p:spPr>
        <p:txBody>
          <a:bodyPr wrap="square">
            <a:spAutoFit/>
          </a:bodyPr>
          <a:lstStyle/>
          <a:p>
            <a:pPr>
              <a:tabLst>
                <a:tab pos="955358" algn="l"/>
              </a:tabLst>
            </a:pPr>
            <a:r>
              <a:rPr lang="id-ID" sz="825" dirty="0">
                <a:latin typeface="Calibri" panose="020F0502020204030204" pitchFamily="34" charset="0"/>
                <a:ea typeface="Times New Roman" panose="02020603050405020304" pitchFamily="18" charset="0"/>
                <a:cs typeface="Times New Roman" panose="02020603050405020304" pitchFamily="18" charset="0"/>
              </a:rPr>
              <a:t>Sumber: Data pemesanan pita cukai, 2013-2017, diolah</a:t>
            </a:r>
            <a:endParaRPr lang="en-US" sz="825" dirty="0">
              <a:latin typeface="Times New Roman" panose="02020603050405020304" pitchFamily="18" charset="0"/>
              <a:ea typeface="Times New Roman" panose="02020603050405020304" pitchFamily="18" charset="0"/>
            </a:endParaRPr>
          </a:p>
          <a:p>
            <a:r>
              <a:rPr lang="id-ID" sz="825" dirty="0">
                <a:latin typeface="Calibri" panose="020F0502020204030204" pitchFamily="34" charset="0"/>
                <a:ea typeface="Times New Roman" panose="02020603050405020304" pitchFamily="18" charset="0"/>
                <a:cs typeface="Times New Roman" panose="02020603050405020304" pitchFamily="18" charset="0"/>
              </a:rPr>
              <a:t>Direktorat Teknis dan Fasilitas Cukai, Dirjen Bea dan Cukai </a:t>
            </a:r>
            <a:endParaRPr lang="en-US" sz="825" dirty="0"/>
          </a:p>
        </p:txBody>
      </p:sp>
      <p:graphicFrame>
        <p:nvGraphicFramePr>
          <p:cNvPr id="7" name="Table 6">
            <a:extLst>
              <a:ext uri="{FF2B5EF4-FFF2-40B4-BE49-F238E27FC236}">
                <a16:creationId xmlns:a16="http://schemas.microsoft.com/office/drawing/2014/main" xmlns="" id="{19D3D68E-57B5-9A48-9432-E364D5BC6579}"/>
              </a:ext>
            </a:extLst>
          </p:cNvPr>
          <p:cNvGraphicFramePr>
            <a:graphicFrameLocks noGrp="1"/>
          </p:cNvGraphicFramePr>
          <p:nvPr>
            <p:extLst>
              <p:ext uri="{D42A27DB-BD31-4B8C-83A1-F6EECF244321}">
                <p14:modId xmlns:p14="http://schemas.microsoft.com/office/powerpoint/2010/main" val="374986876"/>
              </p:ext>
            </p:extLst>
          </p:nvPr>
        </p:nvGraphicFramePr>
        <p:xfrm>
          <a:off x="600077" y="1146177"/>
          <a:ext cx="7886704" cy="4347998"/>
        </p:xfrm>
        <a:graphic>
          <a:graphicData uri="http://schemas.openxmlformats.org/drawingml/2006/table">
            <a:tbl>
              <a:tblPr firstRow="1" firstCol="1" bandRow="1">
                <a:tableStyleId>{5C22544A-7EE6-4342-B048-85BDC9FD1C3A}</a:tableStyleId>
              </a:tblPr>
              <a:tblGrid>
                <a:gridCol w="563336">
                  <a:extLst>
                    <a:ext uri="{9D8B030D-6E8A-4147-A177-3AD203B41FA5}">
                      <a16:colId xmlns:a16="http://schemas.microsoft.com/office/drawing/2014/main" xmlns="" val="767343666"/>
                    </a:ext>
                  </a:extLst>
                </a:gridCol>
                <a:gridCol w="563336">
                  <a:extLst>
                    <a:ext uri="{9D8B030D-6E8A-4147-A177-3AD203B41FA5}">
                      <a16:colId xmlns:a16="http://schemas.microsoft.com/office/drawing/2014/main" xmlns="" val="118278075"/>
                    </a:ext>
                  </a:extLst>
                </a:gridCol>
                <a:gridCol w="563336">
                  <a:extLst>
                    <a:ext uri="{9D8B030D-6E8A-4147-A177-3AD203B41FA5}">
                      <a16:colId xmlns:a16="http://schemas.microsoft.com/office/drawing/2014/main" xmlns="" val="2812013728"/>
                    </a:ext>
                  </a:extLst>
                </a:gridCol>
                <a:gridCol w="563336">
                  <a:extLst>
                    <a:ext uri="{9D8B030D-6E8A-4147-A177-3AD203B41FA5}">
                      <a16:colId xmlns:a16="http://schemas.microsoft.com/office/drawing/2014/main" xmlns="" val="2094646601"/>
                    </a:ext>
                  </a:extLst>
                </a:gridCol>
                <a:gridCol w="563336">
                  <a:extLst>
                    <a:ext uri="{9D8B030D-6E8A-4147-A177-3AD203B41FA5}">
                      <a16:colId xmlns:a16="http://schemas.microsoft.com/office/drawing/2014/main" xmlns="" val="1464886312"/>
                    </a:ext>
                  </a:extLst>
                </a:gridCol>
                <a:gridCol w="563336">
                  <a:extLst>
                    <a:ext uri="{9D8B030D-6E8A-4147-A177-3AD203B41FA5}">
                      <a16:colId xmlns:a16="http://schemas.microsoft.com/office/drawing/2014/main" xmlns="" val="1887910060"/>
                    </a:ext>
                  </a:extLst>
                </a:gridCol>
                <a:gridCol w="563336">
                  <a:extLst>
                    <a:ext uri="{9D8B030D-6E8A-4147-A177-3AD203B41FA5}">
                      <a16:colId xmlns:a16="http://schemas.microsoft.com/office/drawing/2014/main" xmlns="" val="68522362"/>
                    </a:ext>
                  </a:extLst>
                </a:gridCol>
                <a:gridCol w="563336">
                  <a:extLst>
                    <a:ext uri="{9D8B030D-6E8A-4147-A177-3AD203B41FA5}">
                      <a16:colId xmlns:a16="http://schemas.microsoft.com/office/drawing/2014/main" xmlns="" val="4161558946"/>
                    </a:ext>
                  </a:extLst>
                </a:gridCol>
                <a:gridCol w="563336">
                  <a:extLst>
                    <a:ext uri="{9D8B030D-6E8A-4147-A177-3AD203B41FA5}">
                      <a16:colId xmlns:a16="http://schemas.microsoft.com/office/drawing/2014/main" xmlns="" val="3633134079"/>
                    </a:ext>
                  </a:extLst>
                </a:gridCol>
                <a:gridCol w="563336">
                  <a:extLst>
                    <a:ext uri="{9D8B030D-6E8A-4147-A177-3AD203B41FA5}">
                      <a16:colId xmlns:a16="http://schemas.microsoft.com/office/drawing/2014/main" xmlns="" val="1003751830"/>
                    </a:ext>
                  </a:extLst>
                </a:gridCol>
                <a:gridCol w="563336">
                  <a:extLst>
                    <a:ext uri="{9D8B030D-6E8A-4147-A177-3AD203B41FA5}">
                      <a16:colId xmlns:a16="http://schemas.microsoft.com/office/drawing/2014/main" xmlns="" val="3508418644"/>
                    </a:ext>
                  </a:extLst>
                </a:gridCol>
                <a:gridCol w="563336">
                  <a:extLst>
                    <a:ext uri="{9D8B030D-6E8A-4147-A177-3AD203B41FA5}">
                      <a16:colId xmlns:a16="http://schemas.microsoft.com/office/drawing/2014/main" xmlns="" val="2930834514"/>
                    </a:ext>
                  </a:extLst>
                </a:gridCol>
                <a:gridCol w="563336">
                  <a:extLst>
                    <a:ext uri="{9D8B030D-6E8A-4147-A177-3AD203B41FA5}">
                      <a16:colId xmlns:a16="http://schemas.microsoft.com/office/drawing/2014/main" xmlns="" val="4142045465"/>
                    </a:ext>
                  </a:extLst>
                </a:gridCol>
                <a:gridCol w="563336">
                  <a:extLst>
                    <a:ext uri="{9D8B030D-6E8A-4147-A177-3AD203B41FA5}">
                      <a16:colId xmlns:a16="http://schemas.microsoft.com/office/drawing/2014/main" xmlns="" val="2574401267"/>
                    </a:ext>
                  </a:extLst>
                </a:gridCol>
              </a:tblGrid>
              <a:tr h="473357">
                <a:tc rowSpan="2">
                  <a:txBody>
                    <a:bodyPr/>
                    <a:lstStyle/>
                    <a:p>
                      <a:pPr algn="ctr" rtl="0" fontAlgn="ctr"/>
                      <a:r>
                        <a:rPr lang="en-US" sz="1100" u="none" strike="noStrike">
                          <a:effectLst/>
                        </a:rPr>
                        <a:t>Jenis HT</a:t>
                      </a:r>
                      <a:endParaRPr lang="en-US" sz="1100" b="1" i="0" u="none" strike="noStrike">
                        <a:solidFill>
                          <a:srgbClr val="FFFFFF"/>
                        </a:solidFill>
                        <a:effectLst/>
                        <a:latin typeface="Calibri" panose="020F0502020204030204" pitchFamily="34" charset="0"/>
                      </a:endParaRPr>
                    </a:p>
                  </a:txBody>
                  <a:tcPr marL="6500" marR="6500" marT="6500" marB="0" anchor="ctr"/>
                </a:tc>
                <a:tc rowSpan="2">
                  <a:txBody>
                    <a:bodyPr/>
                    <a:lstStyle/>
                    <a:p>
                      <a:pPr algn="ctr" rtl="0" fontAlgn="ctr"/>
                      <a:r>
                        <a:rPr lang="en-US" sz="1100" u="none" strike="noStrike">
                          <a:effectLst/>
                        </a:rPr>
                        <a:t>GOL</a:t>
                      </a:r>
                      <a:endParaRPr lang="en-US" sz="1100" b="1" i="0" u="none" strike="noStrike">
                        <a:solidFill>
                          <a:srgbClr val="FFFFFF"/>
                        </a:solidFill>
                        <a:effectLst/>
                        <a:latin typeface="Calibri" panose="020F0502020204030204" pitchFamily="34" charset="0"/>
                      </a:endParaRPr>
                    </a:p>
                  </a:txBody>
                  <a:tcPr marL="6500" marR="6500" marT="6500" marB="0" anchor="ctr"/>
                </a:tc>
                <a:tc gridSpan="2">
                  <a:txBody>
                    <a:bodyPr/>
                    <a:lstStyle/>
                    <a:p>
                      <a:pPr algn="ctr" rtl="0" fontAlgn="ctr"/>
                      <a:r>
                        <a:rPr lang="en-US" sz="1100" u="none" strike="noStrike">
                          <a:effectLst/>
                        </a:rPr>
                        <a:t>2013</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tc gridSpan="2">
                  <a:txBody>
                    <a:bodyPr/>
                    <a:lstStyle/>
                    <a:p>
                      <a:pPr algn="ctr" rtl="0" fontAlgn="ctr"/>
                      <a:r>
                        <a:rPr lang="en-US" sz="1100" u="none" strike="noStrike">
                          <a:effectLst/>
                        </a:rPr>
                        <a:t>2014</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tc gridSpan="2">
                  <a:txBody>
                    <a:bodyPr/>
                    <a:lstStyle/>
                    <a:p>
                      <a:pPr algn="ctr" rtl="0" fontAlgn="ctr"/>
                      <a:r>
                        <a:rPr lang="en-US" sz="1100" u="none" strike="noStrike">
                          <a:effectLst/>
                        </a:rPr>
                        <a:t>2015</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tc gridSpan="2">
                  <a:txBody>
                    <a:bodyPr/>
                    <a:lstStyle/>
                    <a:p>
                      <a:pPr algn="ctr" rtl="0" fontAlgn="ctr"/>
                      <a:r>
                        <a:rPr lang="en-US" sz="1100" u="none" strike="noStrike">
                          <a:effectLst/>
                        </a:rPr>
                        <a:t>2016</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tc gridSpan="2">
                  <a:txBody>
                    <a:bodyPr/>
                    <a:lstStyle/>
                    <a:p>
                      <a:pPr algn="ctr" rtl="0" fontAlgn="ctr"/>
                      <a:r>
                        <a:rPr lang="en-US" sz="1100" u="none" strike="noStrike">
                          <a:effectLst/>
                        </a:rPr>
                        <a:t>2017</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tc gridSpan="2">
                  <a:txBody>
                    <a:bodyPr/>
                    <a:lstStyle/>
                    <a:p>
                      <a:pPr algn="ctr" rtl="0" fontAlgn="ctr"/>
                      <a:r>
                        <a:rPr lang="en-US" sz="1100" u="none" strike="noStrike">
                          <a:effectLst/>
                        </a:rPr>
                        <a:t>Rata-rata Pertumbuhan</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extLst>
                  <a:ext uri="{0D108BD9-81ED-4DB2-BD59-A6C34878D82A}">
                    <a16:rowId xmlns:a16="http://schemas.microsoft.com/office/drawing/2014/main" xmlns="" val="2948154520"/>
                  </a:ext>
                </a:extLst>
              </a:tr>
              <a:tr h="763190">
                <a:tc vMerge="1">
                  <a:txBody>
                    <a:bodyPr/>
                    <a:lstStyle/>
                    <a:p>
                      <a:endParaRPr lang="en-US"/>
                    </a:p>
                  </a:txBody>
                  <a:tcPr/>
                </a:tc>
                <a:tc vMerge="1">
                  <a:txBody>
                    <a:bodyPr/>
                    <a:lstStyle/>
                    <a:p>
                      <a:endParaRPr lang="en-US"/>
                    </a:p>
                  </a:txBody>
                  <a:tcPr/>
                </a:tc>
                <a:tc>
                  <a:txBody>
                    <a:bodyPr/>
                    <a:lstStyle/>
                    <a:p>
                      <a:pPr algn="ctr" rtl="0" fontAlgn="ctr"/>
                      <a:r>
                        <a:rPr lang="en-US" sz="1100" u="none" strike="noStrike">
                          <a:effectLst/>
                        </a:rPr>
                        <a:t>PROD (milliar, btg)</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JML PABRIK</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PROD (milliar, btg)</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JML PABRIK</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PROD (milliar, btg)</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JML PABRIK</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PROD (milliar, btg)</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JML PABRIK</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PROD (milliar, btg)</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JML PABRIK</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PROD (milliar, btg)</a:t>
                      </a:r>
                      <a:endParaRPr lang="en-US" sz="1100" b="1"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JML PABRIK</a:t>
                      </a:r>
                      <a:endParaRPr lang="en-US" sz="1100" b="1" i="0" u="none" strike="noStrike">
                        <a:solidFill>
                          <a:srgbClr val="000000"/>
                        </a:solidFill>
                        <a:effectLst/>
                        <a:latin typeface="Calibri" panose="020F0502020204030204" pitchFamily="34" charset="0"/>
                      </a:endParaRPr>
                    </a:p>
                  </a:txBody>
                  <a:tcPr marL="6500" marR="6500" marT="6500" marB="0" anchor="ctr"/>
                </a:tc>
                <a:extLst>
                  <a:ext uri="{0D108BD9-81ED-4DB2-BD59-A6C34878D82A}">
                    <a16:rowId xmlns:a16="http://schemas.microsoft.com/office/drawing/2014/main" xmlns="" val="3210671515"/>
                  </a:ext>
                </a:extLst>
              </a:tr>
              <a:tr h="270052">
                <a:tc rowSpan="3">
                  <a:txBody>
                    <a:bodyPr/>
                    <a:lstStyle/>
                    <a:p>
                      <a:pPr algn="ctr" rtl="0" fontAlgn="ctr"/>
                      <a:r>
                        <a:rPr lang="en-US" sz="1100" u="none" strike="noStrike">
                          <a:effectLst/>
                        </a:rPr>
                        <a:t>SKM</a:t>
                      </a:r>
                      <a:endParaRPr lang="en-US" sz="1100" b="1" i="0" u="none" strike="noStrike">
                        <a:solidFill>
                          <a:srgbClr val="FFFFFF"/>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I</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192.9</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211.7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219.6</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216.4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213.1</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213053827"/>
                  </a:ext>
                </a:extLst>
              </a:tr>
              <a:tr h="258309">
                <a:tc vMerge="1">
                  <a:txBody>
                    <a:bodyPr/>
                    <a:lstStyle/>
                    <a:p>
                      <a:endParaRPr lang="en-US"/>
                    </a:p>
                  </a:txBody>
                  <a:tcPr/>
                </a:tc>
                <a:tc>
                  <a:txBody>
                    <a:bodyPr/>
                    <a:lstStyle/>
                    <a:p>
                      <a:pPr algn="ctr" rtl="0" fontAlgn="ctr"/>
                      <a:r>
                        <a:rPr lang="en-US" sz="1100" u="none" strike="noStrike">
                          <a:effectLst/>
                        </a:rPr>
                        <a:t>II</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44.3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210</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38.4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201</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35.7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193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35.8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188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38.4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199</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-2.75</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3789509002"/>
                  </a:ext>
                </a:extLst>
              </a:tr>
              <a:tr h="258309">
                <a:tc vMerge="1">
                  <a:txBody>
                    <a:bodyPr/>
                    <a:lstStyle/>
                    <a:p>
                      <a:endParaRPr lang="en-US"/>
                    </a:p>
                  </a:txBody>
                  <a:tcPr/>
                </a:tc>
                <a:tc>
                  <a:txBody>
                    <a:bodyPr/>
                    <a:lstStyle/>
                    <a:p>
                      <a:pPr algn="ctr" rtl="0" fontAlgn="ctr"/>
                      <a:r>
                        <a:rPr lang="en-US" sz="1100" u="none" strike="noStrike" dirty="0" err="1">
                          <a:effectLst/>
                        </a:rPr>
                        <a:t>Jumlah</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237.2</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218</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250.2</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215</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255.3</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207</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252.2</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202</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251.5</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211</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r" fontAlgn="b"/>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6500" marR="6500" marT="6500" marB="0" anchor="b">
                    <a:solidFill>
                      <a:srgbClr val="FFC000"/>
                    </a:solidFill>
                  </a:tcPr>
                </a:tc>
                <a:tc>
                  <a:txBody>
                    <a:bodyPr/>
                    <a:lstStyle/>
                    <a:p>
                      <a:pPr algn="r" fontAlgn="b"/>
                      <a:r>
                        <a:rPr lang="en-US" sz="1100" u="none" strike="noStrike" dirty="0">
                          <a:effectLst/>
                        </a:rPr>
                        <a:t>-1.75</a:t>
                      </a:r>
                      <a:endParaRPr lang="en-US" sz="1100" b="1" i="0" u="none" strike="noStrike" dirty="0">
                        <a:solidFill>
                          <a:srgbClr val="000000"/>
                        </a:solidFill>
                        <a:effectLst/>
                        <a:latin typeface="Calibri" panose="020F0502020204030204" pitchFamily="34" charset="0"/>
                      </a:endParaRPr>
                    </a:p>
                  </a:txBody>
                  <a:tcPr marL="6500" marR="6500" marT="6500" marB="0" anchor="b">
                    <a:solidFill>
                      <a:srgbClr val="FFC000"/>
                    </a:solidFill>
                  </a:tcPr>
                </a:tc>
                <a:extLst>
                  <a:ext uri="{0D108BD9-81ED-4DB2-BD59-A6C34878D82A}">
                    <a16:rowId xmlns:a16="http://schemas.microsoft.com/office/drawing/2014/main" xmlns="" val="2281556691"/>
                  </a:ext>
                </a:extLst>
              </a:tr>
              <a:tr h="258309">
                <a:tc rowSpan="5">
                  <a:txBody>
                    <a:bodyPr/>
                    <a:lstStyle/>
                    <a:p>
                      <a:pPr algn="ctr" rtl="0" fontAlgn="ctr"/>
                      <a:r>
                        <a:rPr lang="en-US" sz="1100" u="none" strike="noStrike">
                          <a:effectLst/>
                        </a:rPr>
                        <a:t>SKT</a:t>
                      </a:r>
                      <a:endParaRPr lang="en-US" sz="1100" b="1" i="0" u="none" strike="noStrike">
                        <a:solidFill>
                          <a:srgbClr val="FFFFFF"/>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I</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58.8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52.9</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52</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45.8</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9</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42.5</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-4.1</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0.50</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704962343"/>
                  </a:ext>
                </a:extLst>
              </a:tr>
              <a:tr h="258309">
                <a:tc vMerge="1">
                  <a:txBody>
                    <a:bodyPr/>
                    <a:lstStyle/>
                    <a:p>
                      <a:endParaRPr lang="en-US"/>
                    </a:p>
                  </a:txBody>
                  <a:tcPr/>
                </a:tc>
                <a:tc>
                  <a:txBody>
                    <a:bodyPr/>
                    <a:lstStyle/>
                    <a:p>
                      <a:pPr algn="ctr" rtl="0" fontAlgn="ctr"/>
                      <a:r>
                        <a:rPr lang="en-US" sz="1100" u="none" strike="noStrike">
                          <a:effectLst/>
                        </a:rPr>
                        <a:t>II</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15.3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18</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9.8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9.2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-2.25</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1388378850"/>
                  </a:ext>
                </a:extLst>
              </a:tr>
              <a:tr h="258309">
                <a:tc vMerge="1">
                  <a:txBody>
                    <a:bodyPr/>
                    <a:lstStyle/>
                    <a:p>
                      <a:endParaRPr lang="en-US"/>
                    </a:p>
                  </a:txBody>
                  <a:tcPr/>
                </a:tc>
                <a:tc>
                  <a:txBody>
                    <a:bodyPr/>
                    <a:lstStyle/>
                    <a:p>
                      <a:pPr algn="ctr" rtl="0" fontAlgn="ctr"/>
                      <a:r>
                        <a:rPr lang="en-US" sz="1100" u="none" strike="noStrike">
                          <a:effectLst/>
                        </a:rPr>
                        <a:t>IIIA</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13.9</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584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11.8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498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8.2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95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10.2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107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14.8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260</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0.2</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-81.00</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430989413"/>
                  </a:ext>
                </a:extLst>
              </a:tr>
              <a:tr h="258309">
                <a:tc vMerge="1">
                  <a:txBody>
                    <a:bodyPr/>
                    <a:lstStyle/>
                    <a:p>
                      <a:endParaRPr lang="en-US"/>
                    </a:p>
                  </a:txBody>
                  <a:tcPr/>
                </a:tc>
                <a:tc>
                  <a:txBody>
                    <a:bodyPr/>
                    <a:lstStyle/>
                    <a:p>
                      <a:pPr algn="ctr" rtl="0" fontAlgn="ctr"/>
                      <a:r>
                        <a:rPr lang="en-US" sz="1100" u="none" strike="noStrike">
                          <a:effectLst/>
                        </a:rPr>
                        <a:t>IIIB</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375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425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311</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0.4</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77.75</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3750137834"/>
                  </a:ext>
                </a:extLst>
              </a:tr>
              <a:tr h="258309">
                <a:tc vMerge="1">
                  <a:txBody>
                    <a:bodyPr/>
                    <a:lstStyle/>
                    <a:p>
                      <a:endParaRPr lang="en-US"/>
                    </a:p>
                  </a:txBody>
                  <a:tcPr/>
                </a:tc>
                <a:tc>
                  <a:txBody>
                    <a:bodyPr/>
                    <a:lstStyle/>
                    <a:p>
                      <a:pPr algn="ctr" rtl="0" fontAlgn="ctr"/>
                      <a:r>
                        <a:rPr lang="en-US" sz="1100" u="none" strike="noStrike" dirty="0" err="1">
                          <a:effectLst/>
                        </a:rPr>
                        <a:t>Jumlah</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87.9</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610</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74.7</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535</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72.7</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503</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70.8</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559</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68</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590</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r" fontAlgn="b"/>
                      <a:r>
                        <a:rPr lang="en-US" sz="1100" u="none" strike="noStrike" dirty="0">
                          <a:effectLst/>
                        </a:rPr>
                        <a:t>-5.0</a:t>
                      </a:r>
                      <a:endParaRPr lang="en-US" sz="1100" b="1" i="0" u="none" strike="noStrike" dirty="0">
                        <a:solidFill>
                          <a:srgbClr val="000000"/>
                        </a:solidFill>
                        <a:effectLst/>
                        <a:latin typeface="Calibri" panose="020F0502020204030204" pitchFamily="34" charset="0"/>
                      </a:endParaRPr>
                    </a:p>
                  </a:txBody>
                  <a:tcPr marL="6500" marR="6500" marT="6500" marB="0" anchor="b">
                    <a:solidFill>
                      <a:srgbClr val="FFC000"/>
                    </a:solidFill>
                  </a:tcPr>
                </a:tc>
                <a:tc>
                  <a:txBody>
                    <a:bodyPr/>
                    <a:lstStyle/>
                    <a:p>
                      <a:pPr algn="r" fontAlgn="b"/>
                      <a:r>
                        <a:rPr lang="en-US" sz="1100" u="none" strike="noStrike" dirty="0">
                          <a:effectLst/>
                        </a:rPr>
                        <a:t>-5.00</a:t>
                      </a:r>
                      <a:endParaRPr lang="en-US" sz="1100" b="1" i="0" u="none" strike="noStrike" dirty="0">
                        <a:solidFill>
                          <a:srgbClr val="000000"/>
                        </a:solidFill>
                        <a:effectLst/>
                        <a:latin typeface="Calibri" panose="020F0502020204030204" pitchFamily="34" charset="0"/>
                      </a:endParaRPr>
                    </a:p>
                  </a:txBody>
                  <a:tcPr marL="6500" marR="6500" marT="6500" marB="0" anchor="b">
                    <a:solidFill>
                      <a:srgbClr val="FFC000"/>
                    </a:solidFill>
                  </a:tcPr>
                </a:tc>
                <a:extLst>
                  <a:ext uri="{0D108BD9-81ED-4DB2-BD59-A6C34878D82A}">
                    <a16:rowId xmlns:a16="http://schemas.microsoft.com/office/drawing/2014/main" xmlns="" val="2292690311"/>
                  </a:ext>
                </a:extLst>
              </a:tr>
              <a:tr h="258309">
                <a:tc rowSpan="3">
                  <a:txBody>
                    <a:bodyPr/>
                    <a:lstStyle/>
                    <a:p>
                      <a:pPr algn="ctr" rtl="0" fontAlgn="ctr"/>
                      <a:r>
                        <a:rPr lang="en-US" sz="1100" u="none" strike="noStrike">
                          <a:effectLst/>
                        </a:rPr>
                        <a:t>SPM</a:t>
                      </a:r>
                      <a:endParaRPr lang="en-US" sz="1100" b="1" i="0" u="none" strike="noStrike">
                        <a:solidFill>
                          <a:srgbClr val="FFFFFF"/>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I</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16.5</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3</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15.6</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16.3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15.1</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0.00</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1029976519"/>
                  </a:ext>
                </a:extLst>
              </a:tr>
              <a:tr h="258309">
                <a:tc vMerge="1">
                  <a:txBody>
                    <a:bodyPr/>
                    <a:lstStyle/>
                    <a:p>
                      <a:endParaRPr lang="en-US"/>
                    </a:p>
                  </a:txBody>
                  <a:tcPr/>
                </a:tc>
                <a:tc>
                  <a:txBody>
                    <a:bodyPr/>
                    <a:lstStyle/>
                    <a:p>
                      <a:pPr algn="ctr" rtl="0" fontAlgn="ctr"/>
                      <a:r>
                        <a:rPr lang="en-US" sz="1100" u="none" strike="noStrike">
                          <a:effectLst/>
                        </a:rPr>
                        <a:t>II</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3.8</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3.6</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5.7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24</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0.4</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a:effectLst/>
                        </a:rPr>
                        <a:t>-0.25</a:t>
                      </a:r>
                      <a:endParaRPr lang="en-US" sz="1100" b="0" i="0" u="none" strike="noStrike">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2047834902"/>
                  </a:ext>
                </a:extLst>
              </a:tr>
              <a:tr h="258309">
                <a:tc vMerge="1">
                  <a:txBody>
                    <a:bodyPr/>
                    <a:lstStyle/>
                    <a:p>
                      <a:endParaRPr lang="en-US"/>
                    </a:p>
                  </a:txBody>
                  <a:tcPr/>
                </a:tc>
                <a:tc>
                  <a:txBody>
                    <a:bodyPr/>
                    <a:lstStyle/>
                    <a:p>
                      <a:pPr algn="ctr" rtl="0" fontAlgn="ctr"/>
                      <a:r>
                        <a:rPr lang="en-US" sz="1100" u="none" strike="noStrike" dirty="0" err="1">
                          <a:effectLst/>
                        </a:rPr>
                        <a:t>Jumlah</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20.7</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28</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19.7</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29</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20.1</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24</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18.7</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26</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dirty="0">
                          <a:effectLst/>
                        </a:rPr>
                        <a:t>16.7</a:t>
                      </a:r>
                      <a:endParaRPr lang="en-US" sz="1100" b="1" i="0" u="none" strike="noStrike" dirty="0">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ctr" rtl="0" fontAlgn="ctr"/>
                      <a:r>
                        <a:rPr lang="en-US" sz="1100" u="none" strike="noStrike">
                          <a:effectLst/>
                        </a:rPr>
                        <a:t>27</a:t>
                      </a:r>
                      <a:endParaRPr lang="en-US" sz="1100" b="1" i="0" u="none" strike="noStrike">
                        <a:solidFill>
                          <a:srgbClr val="000000"/>
                        </a:solidFill>
                        <a:effectLst/>
                        <a:latin typeface="Calibri" panose="020F0502020204030204" pitchFamily="34" charset="0"/>
                      </a:endParaRPr>
                    </a:p>
                  </a:txBody>
                  <a:tcPr marL="6500" marR="6500" marT="6500" marB="0" anchor="ctr">
                    <a:solidFill>
                      <a:srgbClr val="FFC000"/>
                    </a:solidFill>
                  </a:tcPr>
                </a:tc>
                <a:tc>
                  <a:txBody>
                    <a:bodyPr/>
                    <a:lstStyle/>
                    <a:p>
                      <a:pPr algn="r" fontAlgn="b"/>
                      <a:r>
                        <a:rPr lang="en-US" sz="1100" u="none" strike="noStrike" dirty="0">
                          <a:effectLst/>
                        </a:rPr>
                        <a:t>-1.0</a:t>
                      </a:r>
                      <a:endParaRPr lang="en-US" sz="1100" b="1" i="0" u="none" strike="noStrike" dirty="0">
                        <a:solidFill>
                          <a:srgbClr val="000000"/>
                        </a:solidFill>
                        <a:effectLst/>
                        <a:latin typeface="Calibri" panose="020F0502020204030204" pitchFamily="34" charset="0"/>
                      </a:endParaRPr>
                    </a:p>
                  </a:txBody>
                  <a:tcPr marL="6500" marR="6500" marT="6500" marB="0" anchor="b">
                    <a:solidFill>
                      <a:srgbClr val="FFC000"/>
                    </a:solidFill>
                  </a:tcPr>
                </a:tc>
                <a:tc>
                  <a:txBody>
                    <a:bodyPr/>
                    <a:lstStyle/>
                    <a:p>
                      <a:pPr algn="r" fontAlgn="b"/>
                      <a:r>
                        <a:rPr lang="en-US" sz="1100" u="none" strike="noStrike" dirty="0">
                          <a:effectLst/>
                        </a:rPr>
                        <a:t>-0.25</a:t>
                      </a:r>
                      <a:endParaRPr lang="en-US" sz="1100" b="1" i="0" u="none" strike="noStrike" dirty="0">
                        <a:solidFill>
                          <a:srgbClr val="000000"/>
                        </a:solidFill>
                        <a:effectLst/>
                        <a:latin typeface="Calibri" panose="020F0502020204030204" pitchFamily="34" charset="0"/>
                      </a:endParaRPr>
                    </a:p>
                  </a:txBody>
                  <a:tcPr marL="6500" marR="6500" marT="6500" marB="0" anchor="b">
                    <a:solidFill>
                      <a:srgbClr val="FFC000"/>
                    </a:solidFill>
                  </a:tcPr>
                </a:tc>
                <a:extLst>
                  <a:ext uri="{0D108BD9-81ED-4DB2-BD59-A6C34878D82A}">
                    <a16:rowId xmlns:a16="http://schemas.microsoft.com/office/drawing/2014/main" xmlns="" val="1543245002"/>
                  </a:ext>
                </a:extLst>
              </a:tr>
              <a:tr h="258309">
                <a:tc gridSpan="2">
                  <a:txBody>
                    <a:bodyPr/>
                    <a:lstStyle/>
                    <a:p>
                      <a:pPr algn="ctr" rtl="0" fontAlgn="ctr"/>
                      <a:r>
                        <a:rPr lang="en-US" sz="1100" u="none" strike="noStrike">
                          <a:effectLst/>
                        </a:rPr>
                        <a:t>Total</a:t>
                      </a:r>
                      <a:endParaRPr lang="en-US" sz="1100" b="1" i="0" u="none" strike="noStrike">
                        <a:solidFill>
                          <a:srgbClr val="FFFFFF"/>
                        </a:solidFill>
                        <a:effectLst/>
                        <a:latin typeface="Calibri" panose="020F0502020204030204" pitchFamily="34" charset="0"/>
                      </a:endParaRPr>
                    </a:p>
                  </a:txBody>
                  <a:tcPr marL="6500" marR="6500" marT="6500" marB="0" anchor="ctr"/>
                </a:tc>
                <a:tc hMerge="1">
                  <a:txBody>
                    <a:bodyPr/>
                    <a:lstStyle/>
                    <a:p>
                      <a:endParaRPr lang="en-US"/>
                    </a:p>
                  </a:txBody>
                  <a:tcPr/>
                </a:tc>
                <a:tc>
                  <a:txBody>
                    <a:bodyPr/>
                    <a:lstStyle/>
                    <a:p>
                      <a:pPr algn="ctr" rtl="0" fontAlgn="ctr"/>
                      <a:r>
                        <a:rPr lang="en-US" sz="1100" u="none" strike="noStrike">
                          <a:effectLst/>
                        </a:rPr>
                        <a:t>345.9</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344.5</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dirty="0">
                          <a:effectLst/>
                        </a:rPr>
                        <a:t>348.1</a:t>
                      </a:r>
                      <a:endParaRPr lang="en-US" sz="1100" b="0" i="0" u="none" strike="noStrike" dirty="0">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341.7</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336.3</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ctr" rtl="0"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500" marR="6500" marT="6500" marB="0" anchor="ctr"/>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500" marR="6500" marT="6500" marB="0" anchor="b"/>
                </a:tc>
                <a:tc>
                  <a:txBody>
                    <a:bodyPr/>
                    <a:lstStyle/>
                    <a:p>
                      <a:pPr algn="r" fontAlgn="b"/>
                      <a:r>
                        <a:rPr lang="en-US" sz="1100" u="none" strike="noStrike" dirty="0">
                          <a:effectLst/>
                        </a:rPr>
                        <a:t>0.00</a:t>
                      </a:r>
                      <a:endParaRPr lang="en-US" sz="1100" b="0" i="0" u="none" strike="noStrike" dirty="0">
                        <a:solidFill>
                          <a:srgbClr val="000000"/>
                        </a:solidFill>
                        <a:effectLst/>
                        <a:latin typeface="Calibri" panose="020F0502020204030204" pitchFamily="34" charset="0"/>
                      </a:endParaRPr>
                    </a:p>
                  </a:txBody>
                  <a:tcPr marL="6500" marR="6500" marT="6500" marB="0" anchor="b"/>
                </a:tc>
                <a:extLst>
                  <a:ext uri="{0D108BD9-81ED-4DB2-BD59-A6C34878D82A}">
                    <a16:rowId xmlns:a16="http://schemas.microsoft.com/office/drawing/2014/main" xmlns="" val="4293506018"/>
                  </a:ext>
                </a:extLst>
              </a:tr>
            </a:tbl>
          </a:graphicData>
        </a:graphic>
      </p:graphicFrame>
      <p:sp>
        <p:nvSpPr>
          <p:cNvPr id="3" name="Oval 2">
            <a:extLst>
              <a:ext uri="{FF2B5EF4-FFF2-40B4-BE49-F238E27FC236}">
                <a16:creationId xmlns:a16="http://schemas.microsoft.com/office/drawing/2014/main" xmlns="" id="{F38E520B-7749-4CD0-AD8C-32835078A773}"/>
              </a:ext>
            </a:extLst>
          </p:cNvPr>
          <p:cNvSpPr/>
          <p:nvPr/>
        </p:nvSpPr>
        <p:spPr>
          <a:xfrm>
            <a:off x="7523390" y="4201112"/>
            <a:ext cx="1069521" cy="276999"/>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nvGrpSpPr>
          <p:cNvPr id="10" name="Group 10">
            <a:extLst>
              <a:ext uri="{FF2B5EF4-FFF2-40B4-BE49-F238E27FC236}">
                <a16:creationId xmlns:a16="http://schemas.microsoft.com/office/drawing/2014/main" xmlns="" id="{A842203E-82AD-4BDC-B5B9-6046D8A13B4E}"/>
              </a:ext>
            </a:extLst>
          </p:cNvPr>
          <p:cNvGrpSpPr>
            <a:grpSpLocks/>
          </p:cNvGrpSpPr>
          <p:nvPr/>
        </p:nvGrpSpPr>
        <p:grpSpPr bwMode="auto">
          <a:xfrm>
            <a:off x="28161" y="-16160"/>
            <a:ext cx="9144000" cy="914400"/>
            <a:chOff x="0" y="0"/>
            <a:chExt cx="5760" cy="576"/>
          </a:xfrm>
        </p:grpSpPr>
        <p:sp>
          <p:nvSpPr>
            <p:cNvPr id="11" name="Rectangle 10">
              <a:extLst>
                <a:ext uri="{FF2B5EF4-FFF2-40B4-BE49-F238E27FC236}">
                  <a16:creationId xmlns:a16="http://schemas.microsoft.com/office/drawing/2014/main" xmlns="" id="{3E6BB3A4-FE62-4AEA-B93A-5B4FED6A7F41}"/>
                </a:ext>
              </a:extLst>
            </p:cNvPr>
            <p:cNvSpPr/>
            <p:nvPr/>
          </p:nvSpPr>
          <p:spPr bwMode="auto">
            <a:xfrm>
              <a:off x="0" y="0"/>
              <a:ext cx="480" cy="57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rgbClr val="FFFFFF"/>
                </a:solidFill>
                <a:cs typeface="Arial" pitchFamily="34" charset="0"/>
              </a:endParaRPr>
            </a:p>
          </p:txBody>
        </p:sp>
        <p:cxnSp>
          <p:nvCxnSpPr>
            <p:cNvPr id="12" name="Straight Connector 11">
              <a:extLst>
                <a:ext uri="{FF2B5EF4-FFF2-40B4-BE49-F238E27FC236}">
                  <a16:creationId xmlns:a16="http://schemas.microsoft.com/office/drawing/2014/main" xmlns="" id="{D731D059-E856-45C8-B264-C896C88C0F90}"/>
                </a:ext>
              </a:extLst>
            </p:cNvPr>
            <p:cNvCxnSpPr/>
            <p:nvPr/>
          </p:nvCxnSpPr>
          <p:spPr bwMode="auto">
            <a:xfrm>
              <a:off x="480" y="567"/>
              <a:ext cx="5280" cy="1"/>
            </a:xfrm>
            <a:prstGeom prst="line">
              <a:avLst/>
            </a:prstGeom>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xmlns="" id="{25C626E9-6148-4F0B-BD53-311BA74B22DC}"/>
              </a:ext>
            </a:extLst>
          </p:cNvPr>
          <p:cNvSpPr/>
          <p:nvPr/>
        </p:nvSpPr>
        <p:spPr>
          <a:xfrm rot="10800000" flipV="1">
            <a:off x="8305800" y="6400800"/>
            <a:ext cx="8382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fld id="{D3925687-DFD3-4C33-BC1F-B62FC2926E2E}" type="slidenum">
              <a:rPr lang="id-ID" smtClean="0">
                <a:solidFill>
                  <a:schemeClr val="bg1"/>
                </a:solidFill>
                <a:latin typeface="Calibri" pitchFamily="34" charset="0"/>
              </a:rPr>
              <a:pPr algn="ctr">
                <a:defRPr/>
              </a:pPr>
              <a:t>9</a:t>
            </a:fld>
            <a:endParaRPr lang="id-ID" dirty="0">
              <a:solidFill>
                <a:srgbClr val="FFFFFF"/>
              </a:solidFill>
              <a:cs typeface="Arial" pitchFamily="34" charset="0"/>
            </a:endParaRPr>
          </a:p>
        </p:txBody>
      </p:sp>
      <p:sp>
        <p:nvSpPr>
          <p:cNvPr id="14" name="Rectangle 13">
            <a:extLst>
              <a:ext uri="{FF2B5EF4-FFF2-40B4-BE49-F238E27FC236}">
                <a16:creationId xmlns:a16="http://schemas.microsoft.com/office/drawing/2014/main" xmlns="" id="{4AF1E9A7-C594-4AF5-B75F-DB0E44DF6918}"/>
              </a:ext>
            </a:extLst>
          </p:cNvPr>
          <p:cNvSpPr/>
          <p:nvPr/>
        </p:nvSpPr>
        <p:spPr>
          <a:xfrm rot="10800000" flipV="1">
            <a:off x="0" y="6400800"/>
            <a:ext cx="8229600"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id-ID" sz="1400">
                <a:solidFill>
                  <a:schemeClr val="bg1"/>
                </a:solidFill>
              </a:rPr>
              <a:t>INSTITUTE FOR DEVELOPMENT OF ECONOMICS AND FINANCE (INDEF)</a:t>
            </a:r>
          </a:p>
        </p:txBody>
      </p:sp>
    </p:spTree>
    <p:extLst>
      <p:ext uri="{BB962C8B-B14F-4D97-AF65-F5344CB8AC3E}">
        <p14:creationId xmlns:p14="http://schemas.microsoft.com/office/powerpoint/2010/main" val="2927302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6986</TotalTime>
  <Words>2311</Words>
  <Application>Microsoft Office PowerPoint</Application>
  <PresentationFormat>On-screen Show (4:3)</PresentationFormat>
  <Paragraphs>727</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Tenaga Kerja Industri SKT, 2013-2017</vt:lpstr>
      <vt:lpstr>Pangsa Pasar SKT Menurun</vt:lpstr>
      <vt:lpstr>Jumlah Produksi SKT Turun 5 Tahun Terakhir </vt:lpstr>
      <vt:lpstr>Penerimaan Berdasarkan Jenis IHT</vt:lpstr>
      <vt:lpstr>Dampak Penurunan SKT Terhadap Kinerja Ekonomi Makro  (Computable General Equilibrium /CGE). </vt:lpstr>
      <vt:lpstr>Dampak Penurunan Segmen SKT terhadap Indikator Kinerja IHT</vt:lpstr>
      <vt:lpstr>Dampak Penurunan SKT Terhadap Petani Tembakau</vt:lpstr>
      <vt:lpstr>PowerPoint Presentation</vt:lpstr>
      <vt:lpstr>PowerPoint Presentation</vt:lpstr>
      <vt:lpstr>PowerPoint Presentation</vt:lpstr>
      <vt:lpstr>PowerPoint Presentation</vt:lpstr>
      <vt:lpstr>PowerPoint Presentation</vt:lpstr>
      <vt:lpstr>Kesimpulan</vt:lpstr>
      <vt:lpstr>Masukan (1)</vt:lpstr>
      <vt:lpstr>Masukan (2)</vt:lpstr>
      <vt:lpstr>Beberapa Pasal Krusial yang perlu diperhatikan </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RAPBN 2015 : Warisan Fiskal yang Rapuh bagi Jokowi-JK</dc:title>
  <dc:creator>user</dc:creator>
  <cp:lastModifiedBy>PANSUS</cp:lastModifiedBy>
  <cp:revision>246</cp:revision>
  <dcterms:created xsi:type="dcterms:W3CDTF">2014-08-23T03:20:21Z</dcterms:created>
  <dcterms:modified xsi:type="dcterms:W3CDTF">2019-01-08T09:04:13Z</dcterms:modified>
</cp:coreProperties>
</file>