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383" r:id="rId1"/>
  </p:sldMasterIdLst>
  <p:notesMasterIdLst>
    <p:notesMasterId r:id="rId24"/>
  </p:notesMasterIdLst>
  <p:handoutMasterIdLst>
    <p:handoutMasterId r:id="rId25"/>
  </p:handoutMasterIdLst>
  <p:sldIdLst>
    <p:sldId id="381" r:id="rId2"/>
    <p:sldId id="496" r:id="rId3"/>
    <p:sldId id="497" r:id="rId4"/>
    <p:sldId id="498" r:id="rId5"/>
    <p:sldId id="506" r:id="rId6"/>
    <p:sldId id="523" r:id="rId7"/>
    <p:sldId id="524" r:id="rId8"/>
    <p:sldId id="525" r:id="rId9"/>
    <p:sldId id="526" r:id="rId10"/>
    <p:sldId id="527" r:id="rId11"/>
    <p:sldId id="528" r:id="rId12"/>
    <p:sldId id="529" r:id="rId13"/>
    <p:sldId id="530" r:id="rId14"/>
    <p:sldId id="531" r:id="rId15"/>
    <p:sldId id="532" r:id="rId16"/>
    <p:sldId id="533" r:id="rId17"/>
    <p:sldId id="534" r:id="rId18"/>
    <p:sldId id="535" r:id="rId19"/>
    <p:sldId id="507" r:id="rId20"/>
    <p:sldId id="537" r:id="rId21"/>
    <p:sldId id="536" r:id="rId22"/>
    <p:sldId id="538" r:id="rId23"/>
  </p:sldIdLst>
  <p:sldSz cx="9144000" cy="6858000" type="screen4x3"/>
  <p:notesSz cx="7010400" cy="11125200"/>
  <p:defaultTextStyle>
    <a:defPPr>
      <a:defRPr lang="en-US"/>
    </a:defPPr>
    <a:lvl1pPr algn="l" rtl="0" eaLnBrk="0" fontAlgn="base" hangingPunct="0">
      <a:spcBef>
        <a:spcPct val="0"/>
      </a:spcBef>
      <a:spcAft>
        <a:spcPct val="0"/>
      </a:spcAft>
      <a:defRPr sz="1400" b="1" kern="1200">
        <a:solidFill>
          <a:schemeClr val="tx1"/>
        </a:solidFill>
        <a:latin typeface="Arial" charset="0"/>
        <a:ea typeface="+mn-ea"/>
        <a:cs typeface="+mn-cs"/>
      </a:defRPr>
    </a:lvl1pPr>
    <a:lvl2pPr marL="457200" algn="l" rtl="0" eaLnBrk="0" fontAlgn="base" hangingPunct="0">
      <a:spcBef>
        <a:spcPct val="0"/>
      </a:spcBef>
      <a:spcAft>
        <a:spcPct val="0"/>
      </a:spcAft>
      <a:defRPr sz="1400" b="1" kern="1200">
        <a:solidFill>
          <a:schemeClr val="tx1"/>
        </a:solidFill>
        <a:latin typeface="Arial" charset="0"/>
        <a:ea typeface="+mn-ea"/>
        <a:cs typeface="+mn-cs"/>
      </a:defRPr>
    </a:lvl2pPr>
    <a:lvl3pPr marL="914400" algn="l" rtl="0" eaLnBrk="0" fontAlgn="base" hangingPunct="0">
      <a:spcBef>
        <a:spcPct val="0"/>
      </a:spcBef>
      <a:spcAft>
        <a:spcPct val="0"/>
      </a:spcAft>
      <a:defRPr sz="1400" b="1" kern="1200">
        <a:solidFill>
          <a:schemeClr val="tx1"/>
        </a:solidFill>
        <a:latin typeface="Arial" charset="0"/>
        <a:ea typeface="+mn-ea"/>
        <a:cs typeface="+mn-cs"/>
      </a:defRPr>
    </a:lvl3pPr>
    <a:lvl4pPr marL="1371600" algn="l" rtl="0" eaLnBrk="0" fontAlgn="base" hangingPunct="0">
      <a:spcBef>
        <a:spcPct val="0"/>
      </a:spcBef>
      <a:spcAft>
        <a:spcPct val="0"/>
      </a:spcAft>
      <a:defRPr sz="1400" b="1" kern="1200">
        <a:solidFill>
          <a:schemeClr val="tx1"/>
        </a:solidFill>
        <a:latin typeface="Arial" charset="0"/>
        <a:ea typeface="+mn-ea"/>
        <a:cs typeface="+mn-cs"/>
      </a:defRPr>
    </a:lvl4pPr>
    <a:lvl5pPr marL="1828800" algn="l"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FF99"/>
    <a:srgbClr val="FF0000"/>
    <a:srgbClr val="CC0000"/>
    <a:srgbClr val="CCECFF"/>
    <a:srgbClr val="FFFFCC"/>
    <a:srgbClr val="B2C7E0"/>
    <a:srgbClr val="FFCCFF"/>
    <a:srgbClr val="99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3038" autoAdjust="0"/>
    <p:restoredTop sz="95000" autoAdjust="0"/>
  </p:normalViewPr>
  <p:slideViewPr>
    <p:cSldViewPr>
      <p:cViewPr>
        <p:scale>
          <a:sx n="90" d="100"/>
          <a:sy n="90" d="100"/>
        </p:scale>
        <p:origin x="-1026"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39" d="100"/>
          <a:sy n="39" d="100"/>
        </p:scale>
        <p:origin x="-1506" y="-108"/>
      </p:cViewPr>
      <p:guideLst>
        <p:guide orient="horz" pos="3505"/>
        <p:guide pos="2209"/>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9506" name="Rectangle 2"/>
          <p:cNvSpPr>
            <a:spLocks noGrp="1" noChangeArrowheads="1"/>
          </p:cNvSpPr>
          <p:nvPr>
            <p:ph type="hdr" sz="quarter"/>
          </p:nvPr>
        </p:nvSpPr>
        <p:spPr bwMode="auto">
          <a:xfrm>
            <a:off x="0" y="0"/>
            <a:ext cx="3038475" cy="556641"/>
          </a:xfrm>
          <a:prstGeom prst="rect">
            <a:avLst/>
          </a:prstGeom>
          <a:noFill/>
          <a:ln w="9525">
            <a:noFill/>
            <a:miter lim="800000"/>
            <a:headEnd/>
            <a:tailEnd/>
          </a:ln>
          <a:effectLst/>
        </p:spPr>
        <p:txBody>
          <a:bodyPr vert="horz" wrap="square" lIns="100873" tIns="50437" rIns="100873" bIns="50437" numCol="1" anchor="t" anchorCtr="0" compatLnSpc="1">
            <a:prstTxWarp prst="textNoShape">
              <a:avLst/>
            </a:prstTxWarp>
          </a:bodyPr>
          <a:lstStyle>
            <a:lvl1pPr eaLnBrk="1" hangingPunct="1">
              <a:defRPr sz="1300" b="0">
                <a:latin typeface="Arial" pitchFamily="34" charset="0"/>
              </a:defRPr>
            </a:lvl1pPr>
          </a:lstStyle>
          <a:p>
            <a:pPr>
              <a:defRPr/>
            </a:pPr>
            <a:endParaRPr lang="en-US"/>
          </a:p>
        </p:txBody>
      </p:sp>
      <p:sp>
        <p:nvSpPr>
          <p:cNvPr id="149507" name="Rectangle 3"/>
          <p:cNvSpPr>
            <a:spLocks noGrp="1" noChangeArrowheads="1"/>
          </p:cNvSpPr>
          <p:nvPr>
            <p:ph type="dt" sz="quarter" idx="1"/>
          </p:nvPr>
        </p:nvSpPr>
        <p:spPr bwMode="auto">
          <a:xfrm>
            <a:off x="3970338" y="0"/>
            <a:ext cx="3038475" cy="556641"/>
          </a:xfrm>
          <a:prstGeom prst="rect">
            <a:avLst/>
          </a:prstGeom>
          <a:noFill/>
          <a:ln w="9525">
            <a:noFill/>
            <a:miter lim="800000"/>
            <a:headEnd/>
            <a:tailEnd/>
          </a:ln>
          <a:effectLst/>
        </p:spPr>
        <p:txBody>
          <a:bodyPr vert="horz" wrap="square" lIns="100873" tIns="50437" rIns="100873" bIns="50437" numCol="1" anchor="t" anchorCtr="0" compatLnSpc="1">
            <a:prstTxWarp prst="textNoShape">
              <a:avLst/>
            </a:prstTxWarp>
          </a:bodyPr>
          <a:lstStyle>
            <a:lvl1pPr algn="r" eaLnBrk="1" hangingPunct="1">
              <a:defRPr sz="1300" b="0">
                <a:latin typeface="Arial" pitchFamily="34" charset="0"/>
              </a:defRPr>
            </a:lvl1pPr>
          </a:lstStyle>
          <a:p>
            <a:pPr>
              <a:defRPr/>
            </a:pPr>
            <a:endParaRPr lang="en-US"/>
          </a:p>
        </p:txBody>
      </p:sp>
      <p:sp>
        <p:nvSpPr>
          <p:cNvPr id="149508" name="Rectangle 4"/>
          <p:cNvSpPr>
            <a:spLocks noGrp="1" noChangeArrowheads="1"/>
          </p:cNvSpPr>
          <p:nvPr>
            <p:ph type="ftr" sz="quarter" idx="2"/>
          </p:nvPr>
        </p:nvSpPr>
        <p:spPr bwMode="auto">
          <a:xfrm>
            <a:off x="0" y="10566660"/>
            <a:ext cx="3038475" cy="556641"/>
          </a:xfrm>
          <a:prstGeom prst="rect">
            <a:avLst/>
          </a:prstGeom>
          <a:noFill/>
          <a:ln w="9525">
            <a:noFill/>
            <a:miter lim="800000"/>
            <a:headEnd/>
            <a:tailEnd/>
          </a:ln>
          <a:effectLst/>
        </p:spPr>
        <p:txBody>
          <a:bodyPr vert="horz" wrap="square" lIns="100873" tIns="50437" rIns="100873" bIns="50437" numCol="1" anchor="b" anchorCtr="0" compatLnSpc="1">
            <a:prstTxWarp prst="textNoShape">
              <a:avLst/>
            </a:prstTxWarp>
          </a:bodyPr>
          <a:lstStyle>
            <a:lvl1pPr eaLnBrk="1" hangingPunct="1">
              <a:defRPr sz="1300" b="0">
                <a:latin typeface="Arial" pitchFamily="34" charset="0"/>
              </a:defRPr>
            </a:lvl1pPr>
          </a:lstStyle>
          <a:p>
            <a:pPr>
              <a:defRPr/>
            </a:pPr>
            <a:endParaRPr lang="en-US"/>
          </a:p>
        </p:txBody>
      </p:sp>
      <p:sp>
        <p:nvSpPr>
          <p:cNvPr id="149509" name="Rectangle 5"/>
          <p:cNvSpPr>
            <a:spLocks noGrp="1" noChangeArrowheads="1"/>
          </p:cNvSpPr>
          <p:nvPr>
            <p:ph type="sldNum" sz="quarter" idx="3"/>
          </p:nvPr>
        </p:nvSpPr>
        <p:spPr bwMode="auto">
          <a:xfrm>
            <a:off x="3970338" y="10566660"/>
            <a:ext cx="3038475" cy="556641"/>
          </a:xfrm>
          <a:prstGeom prst="rect">
            <a:avLst/>
          </a:prstGeom>
          <a:noFill/>
          <a:ln w="9525">
            <a:noFill/>
            <a:miter lim="800000"/>
            <a:headEnd/>
            <a:tailEnd/>
          </a:ln>
          <a:effectLst/>
        </p:spPr>
        <p:txBody>
          <a:bodyPr vert="horz" wrap="square" lIns="100873" tIns="50437" rIns="100873" bIns="50437" numCol="1" anchor="b" anchorCtr="0" compatLnSpc="1">
            <a:prstTxWarp prst="textNoShape">
              <a:avLst/>
            </a:prstTxWarp>
          </a:bodyPr>
          <a:lstStyle>
            <a:lvl1pPr algn="r" eaLnBrk="1" hangingPunct="1">
              <a:defRPr sz="1300" b="0">
                <a:latin typeface="Arial" pitchFamily="34" charset="0"/>
              </a:defRPr>
            </a:lvl1pPr>
          </a:lstStyle>
          <a:p>
            <a:pPr>
              <a:defRPr/>
            </a:pPr>
            <a:fld id="{F04A945D-68AC-4676-9313-D6219D1AD779}" type="slidenum">
              <a:rPr lang="en-US"/>
              <a:pPr>
                <a:defRPr/>
              </a:pPr>
              <a:t>‹#›</a:t>
            </a:fld>
            <a:endParaRPr lang="en-US"/>
          </a:p>
        </p:txBody>
      </p:sp>
    </p:spTree>
    <p:extLst>
      <p:ext uri="{BB962C8B-B14F-4D97-AF65-F5344CB8AC3E}">
        <p14:creationId xmlns="" xmlns:p14="http://schemas.microsoft.com/office/powerpoint/2010/main" val="25172115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3038475" cy="556641"/>
          </a:xfrm>
          <a:prstGeom prst="rect">
            <a:avLst/>
          </a:prstGeom>
          <a:noFill/>
          <a:ln w="9525">
            <a:noFill/>
            <a:miter lim="800000"/>
            <a:headEnd/>
            <a:tailEnd/>
          </a:ln>
          <a:effectLst/>
        </p:spPr>
        <p:txBody>
          <a:bodyPr vert="horz" wrap="square" lIns="100873" tIns="50437" rIns="100873" bIns="50437" numCol="1" anchor="t" anchorCtr="0" compatLnSpc="1">
            <a:prstTxWarp prst="textNoShape">
              <a:avLst/>
            </a:prstTxWarp>
          </a:bodyPr>
          <a:lstStyle>
            <a:lvl1pPr eaLnBrk="1" hangingPunct="1">
              <a:defRPr sz="1300" b="0">
                <a:latin typeface="Arial" pitchFamily="34" charset="0"/>
              </a:defRPr>
            </a:lvl1pPr>
          </a:lstStyle>
          <a:p>
            <a:pPr>
              <a:defRPr/>
            </a:pPr>
            <a:endParaRPr lang="en-US"/>
          </a:p>
        </p:txBody>
      </p:sp>
      <p:sp>
        <p:nvSpPr>
          <p:cNvPr id="72707" name="Rectangle 3"/>
          <p:cNvSpPr>
            <a:spLocks noGrp="1" noChangeArrowheads="1"/>
          </p:cNvSpPr>
          <p:nvPr>
            <p:ph type="dt" idx="1"/>
          </p:nvPr>
        </p:nvSpPr>
        <p:spPr bwMode="auto">
          <a:xfrm>
            <a:off x="3970338" y="0"/>
            <a:ext cx="3038475" cy="556641"/>
          </a:xfrm>
          <a:prstGeom prst="rect">
            <a:avLst/>
          </a:prstGeom>
          <a:noFill/>
          <a:ln w="9525">
            <a:noFill/>
            <a:miter lim="800000"/>
            <a:headEnd/>
            <a:tailEnd/>
          </a:ln>
          <a:effectLst/>
        </p:spPr>
        <p:txBody>
          <a:bodyPr vert="horz" wrap="square" lIns="100873" tIns="50437" rIns="100873" bIns="50437" numCol="1" anchor="t" anchorCtr="0" compatLnSpc="1">
            <a:prstTxWarp prst="textNoShape">
              <a:avLst/>
            </a:prstTxWarp>
          </a:bodyPr>
          <a:lstStyle>
            <a:lvl1pPr algn="r" eaLnBrk="1" hangingPunct="1">
              <a:defRPr sz="1300" b="0">
                <a:latin typeface="Arial" pitchFamily="34" charset="0"/>
              </a:defRPr>
            </a:lvl1pPr>
          </a:lstStyle>
          <a:p>
            <a:pPr>
              <a:defRPr/>
            </a:pPr>
            <a:endParaRPr lang="en-US"/>
          </a:p>
        </p:txBody>
      </p:sp>
      <p:sp>
        <p:nvSpPr>
          <p:cNvPr id="22532" name="Rectangle 4"/>
          <p:cNvSpPr>
            <a:spLocks noGrp="1" noRot="1" noChangeAspect="1" noChangeArrowheads="1" noTextEdit="1"/>
          </p:cNvSpPr>
          <p:nvPr>
            <p:ph type="sldImg" idx="2"/>
          </p:nvPr>
        </p:nvSpPr>
        <p:spPr bwMode="auto">
          <a:xfrm>
            <a:off x="725488" y="835025"/>
            <a:ext cx="5559425" cy="4170363"/>
          </a:xfrm>
          <a:prstGeom prst="rect">
            <a:avLst/>
          </a:prstGeom>
          <a:noFill/>
          <a:ln w="9525">
            <a:solidFill>
              <a:srgbClr val="000000"/>
            </a:solidFill>
            <a:miter lim="800000"/>
            <a:headEnd/>
            <a:tailEnd/>
          </a:ln>
        </p:spPr>
      </p:sp>
      <p:sp>
        <p:nvSpPr>
          <p:cNvPr id="72709" name="Rectangle 5"/>
          <p:cNvSpPr>
            <a:spLocks noGrp="1" noChangeArrowheads="1"/>
          </p:cNvSpPr>
          <p:nvPr>
            <p:ph type="body" sz="quarter" idx="3"/>
          </p:nvPr>
        </p:nvSpPr>
        <p:spPr bwMode="auto">
          <a:xfrm>
            <a:off x="701676" y="5285230"/>
            <a:ext cx="5607050" cy="5005961"/>
          </a:xfrm>
          <a:prstGeom prst="rect">
            <a:avLst/>
          </a:prstGeom>
          <a:noFill/>
          <a:ln w="9525">
            <a:noFill/>
            <a:miter lim="800000"/>
            <a:headEnd/>
            <a:tailEnd/>
          </a:ln>
          <a:effectLst/>
        </p:spPr>
        <p:txBody>
          <a:bodyPr vert="horz" wrap="square" lIns="100873" tIns="50437" rIns="100873" bIns="5043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2710" name="Rectangle 6"/>
          <p:cNvSpPr>
            <a:spLocks noGrp="1" noChangeArrowheads="1"/>
          </p:cNvSpPr>
          <p:nvPr>
            <p:ph type="ftr" sz="quarter" idx="4"/>
          </p:nvPr>
        </p:nvSpPr>
        <p:spPr bwMode="auto">
          <a:xfrm>
            <a:off x="0" y="10566660"/>
            <a:ext cx="3038475" cy="556641"/>
          </a:xfrm>
          <a:prstGeom prst="rect">
            <a:avLst/>
          </a:prstGeom>
          <a:noFill/>
          <a:ln w="9525">
            <a:noFill/>
            <a:miter lim="800000"/>
            <a:headEnd/>
            <a:tailEnd/>
          </a:ln>
          <a:effectLst/>
        </p:spPr>
        <p:txBody>
          <a:bodyPr vert="horz" wrap="square" lIns="100873" tIns="50437" rIns="100873" bIns="50437" numCol="1" anchor="b" anchorCtr="0" compatLnSpc="1">
            <a:prstTxWarp prst="textNoShape">
              <a:avLst/>
            </a:prstTxWarp>
          </a:bodyPr>
          <a:lstStyle>
            <a:lvl1pPr eaLnBrk="1" hangingPunct="1">
              <a:defRPr sz="1300" b="0">
                <a:latin typeface="Arial" pitchFamily="34" charset="0"/>
              </a:defRPr>
            </a:lvl1pPr>
          </a:lstStyle>
          <a:p>
            <a:pPr>
              <a:defRPr/>
            </a:pPr>
            <a:endParaRPr lang="en-US"/>
          </a:p>
        </p:txBody>
      </p:sp>
      <p:sp>
        <p:nvSpPr>
          <p:cNvPr id="72711" name="Rectangle 7"/>
          <p:cNvSpPr>
            <a:spLocks noGrp="1" noChangeArrowheads="1"/>
          </p:cNvSpPr>
          <p:nvPr>
            <p:ph type="sldNum" sz="quarter" idx="5"/>
          </p:nvPr>
        </p:nvSpPr>
        <p:spPr bwMode="auto">
          <a:xfrm>
            <a:off x="3970338" y="10566660"/>
            <a:ext cx="3038475" cy="556641"/>
          </a:xfrm>
          <a:prstGeom prst="rect">
            <a:avLst/>
          </a:prstGeom>
          <a:noFill/>
          <a:ln w="9525">
            <a:noFill/>
            <a:miter lim="800000"/>
            <a:headEnd/>
            <a:tailEnd/>
          </a:ln>
          <a:effectLst/>
        </p:spPr>
        <p:txBody>
          <a:bodyPr vert="horz" wrap="square" lIns="100873" tIns="50437" rIns="100873" bIns="50437" numCol="1" anchor="b" anchorCtr="0" compatLnSpc="1">
            <a:prstTxWarp prst="textNoShape">
              <a:avLst/>
            </a:prstTxWarp>
          </a:bodyPr>
          <a:lstStyle>
            <a:lvl1pPr algn="r" eaLnBrk="1" hangingPunct="1">
              <a:defRPr sz="1300" b="0">
                <a:latin typeface="Arial" pitchFamily="34" charset="0"/>
              </a:defRPr>
            </a:lvl1pPr>
          </a:lstStyle>
          <a:p>
            <a:pPr>
              <a:defRPr/>
            </a:pPr>
            <a:fld id="{AA1E5C42-3DA2-408A-94A0-E14ED6D99649}" type="slidenum">
              <a:rPr lang="en-US"/>
              <a:pPr>
                <a:defRPr/>
              </a:pPr>
              <a:t>‹#›</a:t>
            </a:fld>
            <a:endParaRPr lang="en-US"/>
          </a:p>
        </p:txBody>
      </p:sp>
    </p:spTree>
    <p:extLst>
      <p:ext uri="{BB962C8B-B14F-4D97-AF65-F5344CB8AC3E}">
        <p14:creationId xmlns="" xmlns:p14="http://schemas.microsoft.com/office/powerpoint/2010/main" val="228310687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ln/>
        </p:spPr>
        <p:txBody>
          <a:bodyPr/>
          <a:lstStyle/>
          <a:p>
            <a:endParaRPr lang="id-ID" smtClean="0">
              <a:latin typeface="Arial" charset="0"/>
            </a:endParaRPr>
          </a:p>
        </p:txBody>
      </p:sp>
      <p:sp>
        <p:nvSpPr>
          <p:cNvPr id="23556" name="Slide Number Placeholder 3"/>
          <p:cNvSpPr>
            <a:spLocks noGrp="1"/>
          </p:cNvSpPr>
          <p:nvPr>
            <p:ph type="sldNum" sz="quarter" idx="5"/>
          </p:nvPr>
        </p:nvSpPr>
        <p:spPr>
          <a:noFill/>
        </p:spPr>
        <p:txBody>
          <a:bodyPr/>
          <a:lstStyle/>
          <a:p>
            <a:fld id="{5AD9EE3D-2DD8-4CE5-92E2-8CBA7BA4E4CD}" type="slidenum">
              <a:rPr lang="en-US" smtClean="0">
                <a:latin typeface="Arial" charset="0"/>
              </a:rPr>
              <a:pPr/>
              <a:t>1</a:t>
            </a:fld>
            <a:endParaRPr lang="en-US"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489FB95-BD1F-42D7-B6E5-20F59F9CD965}" type="slidenum">
              <a:rPr lang="en-US" smtClean="0"/>
              <a:pPr>
                <a:defRPr/>
              </a:pPr>
              <a:t>‹#›</a:t>
            </a:fld>
            <a:endParaRPr lang="en-US"/>
          </a:p>
        </p:txBody>
      </p:sp>
      <p:sp>
        <p:nvSpPr>
          <p:cNvPr id="7" name="Rectangle 6"/>
          <p:cNvSpPr>
            <a:spLocks noChangeAspect="1" noChangeArrowheads="1"/>
          </p:cNvSpPr>
          <p:nvPr userDrawn="1"/>
        </p:nvSpPr>
        <p:spPr bwMode="auto">
          <a:xfrm>
            <a:off x="0" y="76200"/>
            <a:ext cx="9144000" cy="5181600"/>
          </a:xfrm>
          <a:prstGeom prst="rect">
            <a:avLst/>
          </a:prstGeom>
          <a:blipFill dpi="0" rotWithShape="1">
            <a:blip r:embed="rId2" cstate="print">
              <a:lum bright="70000" contrast="-70000"/>
            </a:blip>
            <a:srcRect/>
            <a:stretch>
              <a:fillRect b="-32353"/>
            </a:stretch>
          </a:blipFill>
          <a:ln w="9525">
            <a:solidFill>
              <a:srgbClr val="FFFFFF"/>
            </a:solidFill>
            <a:miter lim="800000"/>
            <a:headEnd/>
            <a:tailEnd/>
          </a:ln>
          <a:effectLst/>
        </p:spPr>
        <p:txBody>
          <a:bodyPr anchor="ctr"/>
          <a:lstStyle/>
          <a:p>
            <a:pPr eaLnBrk="1" hangingPunct="1">
              <a:defRPr/>
            </a:pPr>
            <a:endParaRPr lang="en-US" sz="2000">
              <a:solidFill>
                <a:srgbClr val="CC0000"/>
              </a:solidFill>
              <a:effectLst>
                <a:outerShdw blurRad="38100" dist="38100" dir="2700000" algn="tl">
                  <a:srgbClr val="000000"/>
                </a:outerShdw>
              </a:effectLst>
              <a:latin typeface="Arial" pitchFamily="34" charset="0"/>
            </a:endParaRPr>
          </a:p>
        </p:txBody>
      </p:sp>
      <p:sp>
        <p:nvSpPr>
          <p:cNvPr id="8" name="Rectangle 5"/>
          <p:cNvSpPr>
            <a:spLocks noGrp="1" noChangeAspect="1" noChangeArrowheads="1"/>
          </p:cNvSpPr>
          <p:nvPr isPhoto="1" userDrawn="1"/>
        </p:nvSpPr>
        <p:spPr bwMode="auto">
          <a:xfrm>
            <a:off x="0" y="5181600"/>
            <a:ext cx="2590800" cy="1676400"/>
          </a:xfrm>
          <a:prstGeom prst="rect">
            <a:avLst/>
          </a:prstGeom>
          <a:blipFill dpi="0" rotWithShape="1">
            <a:blip r:embed="rId3" cstate="print"/>
            <a:srcRect/>
            <a:stretch>
              <a:fillRect b="-15909"/>
            </a:stretch>
          </a:blipFill>
          <a:ln w="9525">
            <a:solidFill>
              <a:schemeClr val="tx1"/>
            </a:solidFill>
            <a:miter lim="800000"/>
            <a:headEnd/>
            <a:tailEnd/>
          </a:ln>
          <a:effectLst/>
        </p:spPr>
        <p:txBody>
          <a:bodyPr/>
          <a:lstStyle/>
          <a:p>
            <a:pPr>
              <a:defRPr/>
            </a:pPr>
            <a:endParaRPr lang="en-US">
              <a:latin typeface="Arial" pitchFamily="34" charset="0"/>
            </a:endParaRPr>
          </a:p>
        </p:txBody>
      </p:sp>
      <p:pic>
        <p:nvPicPr>
          <p:cNvPr id="9" name="Picture 6"/>
          <p:cNvPicPr>
            <a:picLocks noChangeAspect="1" noChangeArrowheads="1"/>
          </p:cNvPicPr>
          <p:nvPr userDrawn="1"/>
        </p:nvPicPr>
        <p:blipFill>
          <a:blip r:embed="rId4">
            <a:grayscl/>
          </a:blip>
          <a:srcRect/>
          <a:stretch>
            <a:fillRect/>
          </a:stretch>
        </p:blipFill>
        <p:spPr bwMode="auto">
          <a:xfrm>
            <a:off x="2590800" y="5181600"/>
            <a:ext cx="6553200" cy="1676400"/>
          </a:xfrm>
          <a:prstGeom prst="rect">
            <a:avLst/>
          </a:prstGeom>
          <a:noFill/>
          <a:ln w="9525">
            <a:noFill/>
            <a:miter lim="800000"/>
            <a:headEnd/>
            <a:tailEnd/>
          </a:ln>
        </p:spPr>
      </p:pic>
    </p:spTree>
    <p:extLst>
      <p:ext uri="{BB962C8B-B14F-4D97-AF65-F5344CB8AC3E}">
        <p14:creationId xmlns="" xmlns:p14="http://schemas.microsoft.com/office/powerpoint/2010/main" val="39149408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C3AAAF7-0B98-4E9E-938A-1F1B57DBE8CE}" type="slidenum">
              <a:rPr lang="en-US" smtClean="0"/>
              <a:pPr>
                <a:defRPr/>
              </a:pPr>
              <a:t>‹#›</a:t>
            </a:fld>
            <a:endParaRPr lang="en-US"/>
          </a:p>
        </p:txBody>
      </p:sp>
    </p:spTree>
    <p:extLst>
      <p:ext uri="{BB962C8B-B14F-4D97-AF65-F5344CB8AC3E}">
        <p14:creationId xmlns="" xmlns:p14="http://schemas.microsoft.com/office/powerpoint/2010/main" val="2876174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BD4BC5F-6708-4016-8F5D-388407659182}" type="slidenum">
              <a:rPr lang="en-US" smtClean="0"/>
              <a:pPr>
                <a:defRPr/>
              </a:pPr>
              <a:t>‹#›</a:t>
            </a:fld>
            <a:endParaRPr lang="en-US"/>
          </a:p>
        </p:txBody>
      </p:sp>
    </p:spTree>
    <p:extLst>
      <p:ext uri="{BB962C8B-B14F-4D97-AF65-F5344CB8AC3E}">
        <p14:creationId xmlns="" xmlns:p14="http://schemas.microsoft.com/office/powerpoint/2010/main" val="4132093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BEA5311-A729-4147-8DA6-CFCEC2D35D63}" type="slidenum">
              <a:rPr lang="en-US" smtClean="0"/>
              <a:pPr>
                <a:defRPr/>
              </a:pPr>
              <a:t>‹#›</a:t>
            </a:fld>
            <a:endParaRPr lang="en-US"/>
          </a:p>
        </p:txBody>
      </p:sp>
      <p:sp>
        <p:nvSpPr>
          <p:cNvPr id="7" name="Rectangle 6"/>
          <p:cNvSpPr>
            <a:spLocks noChangeAspect="1" noChangeArrowheads="1"/>
          </p:cNvSpPr>
          <p:nvPr userDrawn="1"/>
        </p:nvSpPr>
        <p:spPr bwMode="auto">
          <a:xfrm>
            <a:off x="0" y="76200"/>
            <a:ext cx="9144000" cy="6781800"/>
          </a:xfrm>
          <a:prstGeom prst="rect">
            <a:avLst/>
          </a:prstGeom>
          <a:blipFill dpi="0" rotWithShape="1">
            <a:blip r:embed="rId2" cstate="print">
              <a:lum bright="70000" contrast="-70000"/>
            </a:blip>
            <a:srcRect/>
            <a:stretch>
              <a:fillRect b="-32353"/>
            </a:stretch>
          </a:blipFill>
          <a:ln w="9525">
            <a:solidFill>
              <a:srgbClr val="FFFFFF"/>
            </a:solidFill>
            <a:miter lim="800000"/>
            <a:headEnd/>
            <a:tailEnd/>
          </a:ln>
          <a:effectLst/>
        </p:spPr>
        <p:txBody>
          <a:bodyPr anchor="ctr"/>
          <a:lstStyle/>
          <a:p>
            <a:pPr eaLnBrk="1" hangingPunct="1">
              <a:defRPr/>
            </a:pPr>
            <a:endParaRPr lang="en-US" sz="2000">
              <a:solidFill>
                <a:srgbClr val="CC0000"/>
              </a:solidFill>
              <a:effectLst>
                <a:outerShdw blurRad="38100" dist="38100" dir="2700000" algn="tl">
                  <a:srgbClr val="000000"/>
                </a:outerShdw>
              </a:effectLst>
              <a:latin typeface="Arial" pitchFamily="34" charset="0"/>
            </a:endParaRPr>
          </a:p>
        </p:txBody>
      </p:sp>
    </p:spTree>
    <p:extLst>
      <p:ext uri="{BB962C8B-B14F-4D97-AF65-F5344CB8AC3E}">
        <p14:creationId xmlns="" xmlns:p14="http://schemas.microsoft.com/office/powerpoint/2010/main" val="3908100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DC58C16-8FB9-4E81-9F66-C1A601F3E3AD}" type="slidenum">
              <a:rPr lang="en-US" smtClean="0"/>
              <a:pPr>
                <a:defRPr/>
              </a:pPr>
              <a:t>‹#›</a:t>
            </a:fld>
            <a:endParaRPr lang="en-US"/>
          </a:p>
        </p:txBody>
      </p:sp>
    </p:spTree>
    <p:extLst>
      <p:ext uri="{BB962C8B-B14F-4D97-AF65-F5344CB8AC3E}">
        <p14:creationId xmlns="" xmlns:p14="http://schemas.microsoft.com/office/powerpoint/2010/main" val="2170835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9957A70-CCE7-4091-BE75-575242C11A39}" type="slidenum">
              <a:rPr lang="en-US" smtClean="0"/>
              <a:pPr>
                <a:defRPr/>
              </a:pPr>
              <a:t>‹#›</a:t>
            </a:fld>
            <a:endParaRPr lang="en-US"/>
          </a:p>
        </p:txBody>
      </p:sp>
    </p:spTree>
    <p:extLst>
      <p:ext uri="{BB962C8B-B14F-4D97-AF65-F5344CB8AC3E}">
        <p14:creationId xmlns="" xmlns:p14="http://schemas.microsoft.com/office/powerpoint/2010/main" val="2099934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A558670D-1E65-485C-A0A8-62C11CAF41FD}" type="slidenum">
              <a:rPr lang="en-US" smtClean="0"/>
              <a:pPr>
                <a:defRPr/>
              </a:pPr>
              <a:t>‹#›</a:t>
            </a:fld>
            <a:endParaRPr lang="en-US"/>
          </a:p>
        </p:txBody>
      </p:sp>
    </p:spTree>
    <p:extLst>
      <p:ext uri="{BB962C8B-B14F-4D97-AF65-F5344CB8AC3E}">
        <p14:creationId xmlns="" xmlns:p14="http://schemas.microsoft.com/office/powerpoint/2010/main" val="2157063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12B6B0F2-0DAA-48FC-B957-452E6047E888}" type="slidenum">
              <a:rPr lang="en-US" smtClean="0"/>
              <a:pPr>
                <a:defRPr/>
              </a:pPr>
              <a:t>‹#›</a:t>
            </a:fld>
            <a:endParaRPr lang="en-US"/>
          </a:p>
        </p:txBody>
      </p:sp>
    </p:spTree>
    <p:extLst>
      <p:ext uri="{BB962C8B-B14F-4D97-AF65-F5344CB8AC3E}">
        <p14:creationId xmlns="" xmlns:p14="http://schemas.microsoft.com/office/powerpoint/2010/main" val="3312690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BAE2A7D1-583D-443E-85DA-2CE6492DB7BA}" type="slidenum">
              <a:rPr lang="en-US" smtClean="0"/>
              <a:pPr>
                <a:defRPr/>
              </a:pPr>
              <a:t>‹#›</a:t>
            </a:fld>
            <a:endParaRPr lang="en-US"/>
          </a:p>
        </p:txBody>
      </p:sp>
      <p:sp>
        <p:nvSpPr>
          <p:cNvPr id="5" name="Rectangle 3"/>
          <p:cNvSpPr>
            <a:spLocks noChangeAspect="1" noChangeArrowheads="1"/>
          </p:cNvSpPr>
          <p:nvPr userDrawn="1"/>
        </p:nvSpPr>
        <p:spPr bwMode="auto">
          <a:xfrm>
            <a:off x="0" y="76200"/>
            <a:ext cx="9144000" cy="6781800"/>
          </a:xfrm>
          <a:prstGeom prst="rect">
            <a:avLst/>
          </a:prstGeom>
          <a:blipFill dpi="0" rotWithShape="1">
            <a:blip r:embed="rId2" cstate="print">
              <a:lum bright="70000" contrast="-70000"/>
            </a:blip>
            <a:srcRect/>
            <a:stretch>
              <a:fillRect b="-32353"/>
            </a:stretch>
          </a:blipFill>
          <a:ln w="9525">
            <a:solidFill>
              <a:srgbClr val="FFFFFF"/>
            </a:solidFill>
            <a:miter lim="800000"/>
            <a:headEnd/>
            <a:tailEnd/>
          </a:ln>
          <a:effectLst/>
        </p:spPr>
        <p:txBody>
          <a:bodyPr anchor="ctr"/>
          <a:lstStyle/>
          <a:p>
            <a:pPr eaLnBrk="1" hangingPunct="1">
              <a:defRPr/>
            </a:pPr>
            <a:endParaRPr lang="en-US" sz="2000">
              <a:solidFill>
                <a:srgbClr val="CC0000"/>
              </a:solidFill>
              <a:effectLst>
                <a:outerShdw blurRad="38100" dist="38100" dir="2700000" algn="tl">
                  <a:srgbClr val="000000"/>
                </a:outerShdw>
              </a:effectLst>
              <a:latin typeface="Arial" pitchFamily="34" charset="0"/>
            </a:endParaRPr>
          </a:p>
        </p:txBody>
      </p:sp>
    </p:spTree>
    <p:extLst>
      <p:ext uri="{BB962C8B-B14F-4D97-AF65-F5344CB8AC3E}">
        <p14:creationId xmlns="" xmlns:p14="http://schemas.microsoft.com/office/powerpoint/2010/main" val="1372603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36ACCC9-F16E-4391-8677-7F84B920452E}" type="slidenum">
              <a:rPr lang="en-US" smtClean="0"/>
              <a:pPr>
                <a:defRPr/>
              </a:pPr>
              <a:t>‹#›</a:t>
            </a:fld>
            <a:endParaRPr lang="en-US"/>
          </a:p>
        </p:txBody>
      </p:sp>
    </p:spTree>
    <p:extLst>
      <p:ext uri="{BB962C8B-B14F-4D97-AF65-F5344CB8AC3E}">
        <p14:creationId xmlns="" xmlns:p14="http://schemas.microsoft.com/office/powerpoint/2010/main" val="3260801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4B08A05C-EB0F-4AEC-AD0F-D6E5054A139E}" type="slidenum">
              <a:rPr lang="en-US" smtClean="0"/>
              <a:pPr>
                <a:defRPr/>
              </a:pPr>
              <a:t>‹#›</a:t>
            </a:fld>
            <a:endParaRPr lang="en-US"/>
          </a:p>
        </p:txBody>
      </p:sp>
    </p:spTree>
    <p:extLst>
      <p:ext uri="{BB962C8B-B14F-4D97-AF65-F5344CB8AC3E}">
        <p14:creationId xmlns="" xmlns:p14="http://schemas.microsoft.com/office/powerpoint/2010/main" val="984272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787BC0BF-2CEC-4478-A097-84DBF18FE1A6}" type="slidenum">
              <a:rPr lang="en-US" smtClean="0"/>
              <a:pPr>
                <a:defRPr/>
              </a:pPr>
              <a:t>‹#›</a:t>
            </a:fld>
            <a:endParaRPr lang="en-US"/>
          </a:p>
        </p:txBody>
      </p:sp>
    </p:spTree>
    <p:extLst>
      <p:ext uri="{BB962C8B-B14F-4D97-AF65-F5344CB8AC3E}">
        <p14:creationId xmlns="" xmlns:p14="http://schemas.microsoft.com/office/powerpoint/2010/main" val="1544307349"/>
      </p:ext>
    </p:extLst>
  </p:cSld>
  <p:clrMap bg1="lt1" tx1="dk1" bg2="lt2" tx2="dk2" accent1="accent1" accent2="accent2" accent3="accent3" accent4="accent4" accent5="accent5" accent6="accent6" hlink="hlink" folHlink="folHlink"/>
  <p:sldLayoutIdLst>
    <p:sldLayoutId id="2147484384" r:id="rId1"/>
    <p:sldLayoutId id="2147484385" r:id="rId2"/>
    <p:sldLayoutId id="2147484386" r:id="rId3"/>
    <p:sldLayoutId id="2147484387" r:id="rId4"/>
    <p:sldLayoutId id="2147484388" r:id="rId5"/>
    <p:sldLayoutId id="2147484389" r:id="rId6"/>
    <p:sldLayoutId id="2147484390" r:id="rId7"/>
    <p:sldLayoutId id="2147484391" r:id="rId8"/>
    <p:sldLayoutId id="2147484392" r:id="rId9"/>
    <p:sldLayoutId id="2147484393" r:id="rId10"/>
    <p:sldLayoutId id="2147484394"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microsoft.com/office/2007/relationships/hdphoto" Target="../media/hdphoto1.wdp"/><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685800"/>
            <a:ext cx="8229600" cy="3352800"/>
          </a:xfrm>
        </p:spPr>
        <p:txBody>
          <a:bodyPr/>
          <a:lstStyle/>
          <a:p>
            <a:r>
              <a:rPr lang="id-ID" sz="3800" b="1" dirty="0" smtClean="0">
                <a:latin typeface="Berlin Sans FB" pitchFamily="34" charset="0"/>
              </a:rPr>
              <a:t>KAJIAN HARMONISASI</a:t>
            </a:r>
            <a:br>
              <a:rPr lang="id-ID" sz="3800" b="1" dirty="0" smtClean="0">
                <a:latin typeface="Berlin Sans FB" pitchFamily="34" charset="0"/>
              </a:rPr>
            </a:br>
            <a:r>
              <a:rPr lang="id-ID" sz="3800" b="1" dirty="0" smtClean="0">
                <a:latin typeface="Berlin Sans FB" pitchFamily="34" charset="0"/>
              </a:rPr>
              <a:t>RUU </a:t>
            </a:r>
            <a:r>
              <a:rPr lang="id-ID" sz="4000" b="1" dirty="0" smtClean="0">
                <a:latin typeface="Berlin Sans FB" pitchFamily="34" charset="0"/>
              </a:rPr>
              <a:t>PENYIARAN</a:t>
            </a:r>
            <a:endParaRPr lang="id-ID" sz="4000" b="1" dirty="0" smtClean="0">
              <a:latin typeface="Berlin Sans FB" pitchFamily="34" charset="0"/>
            </a:endParaRPr>
          </a:p>
        </p:txBody>
      </p:sp>
      <p:sp>
        <p:nvSpPr>
          <p:cNvPr id="271363" name="Rectangle 3"/>
          <p:cNvSpPr>
            <a:spLocks noGrp="1" noChangeAspect="1" noChangeArrowheads="1"/>
          </p:cNvSpPr>
          <p:nvPr isPhoto="1"/>
        </p:nvSpPr>
        <p:spPr bwMode="auto">
          <a:xfrm>
            <a:off x="0" y="4800600"/>
            <a:ext cx="2290763" cy="2057400"/>
          </a:xfrm>
          <a:prstGeom prst="rect">
            <a:avLst/>
          </a:prstGeom>
          <a:blipFill dpi="0" rotWithShape="1">
            <a:blip r:embed="rId3" cstate="print"/>
            <a:srcRect/>
            <a:stretch>
              <a:fillRect r="-19751"/>
            </a:stretch>
          </a:blipFill>
          <a:ln w="9525">
            <a:solidFill>
              <a:schemeClr val="tx1"/>
            </a:solidFill>
            <a:miter lim="800000"/>
            <a:headEnd/>
            <a:tailEnd/>
          </a:ln>
          <a:effectLst/>
        </p:spPr>
        <p:txBody>
          <a:bodyPr/>
          <a:lstStyle/>
          <a:p>
            <a:pPr>
              <a:defRPr/>
            </a:pPr>
            <a:endParaRPr lang="en-US">
              <a:latin typeface="Arial" pitchFamily="34" charset="0"/>
            </a:endParaRPr>
          </a:p>
        </p:txBody>
      </p:sp>
      <p:pic>
        <p:nvPicPr>
          <p:cNvPr id="5126" name="Picture 4"/>
          <p:cNvPicPr>
            <a:picLocks noChangeAspect="1" noChangeArrowheads="1"/>
          </p:cNvPicPr>
          <p:nvPr/>
        </p:nvPicPr>
        <p:blipFill>
          <a:blip r:embed="rId4">
            <a:extLst>
              <a:ext uri="{BEBA8EAE-BF5A-486C-A8C5-ECC9F3942E4B}">
                <a14:imgProps xmlns="" xmlns:a14="http://schemas.microsoft.com/office/drawing/2010/main">
                  <a14:imgLayer r:embed="rId5">
                    <a14:imgEffect>
                      <a14:backgroundRemoval t="10000" b="90000" l="10000" r="90000"/>
                    </a14:imgEffect>
                  </a14:imgLayer>
                </a14:imgProps>
              </a:ext>
            </a:extLst>
          </a:blip>
          <a:srcRect/>
          <a:stretch>
            <a:fillRect/>
          </a:stretch>
        </p:blipFill>
        <p:spPr bwMode="auto">
          <a:xfrm>
            <a:off x="2286000" y="4800600"/>
            <a:ext cx="6858000" cy="2057400"/>
          </a:xfrm>
          <a:prstGeom prst="rect">
            <a:avLst/>
          </a:prstGeom>
          <a:noFill/>
          <a:ln>
            <a:noFill/>
          </a:ln>
        </p:spPr>
      </p:pic>
      <p:sp>
        <p:nvSpPr>
          <p:cNvPr id="5" name="Rectangle 2"/>
          <p:cNvSpPr txBox="1">
            <a:spLocks noChangeArrowheads="1"/>
          </p:cNvSpPr>
          <p:nvPr/>
        </p:nvSpPr>
        <p:spPr bwMode="auto">
          <a:xfrm>
            <a:off x="762000" y="3048000"/>
            <a:ext cx="7924800" cy="1447800"/>
          </a:xfrm>
          <a:prstGeom prst="rect">
            <a:avLst/>
          </a:prstGeom>
          <a:noFill/>
          <a:ln w="9525">
            <a:noFill/>
            <a:miter lim="800000"/>
            <a:headEnd/>
            <a:tailEnd/>
          </a:ln>
        </p:spPr>
        <p:txBody>
          <a:bodyPr anchor="ctr"/>
          <a:lstStyle/>
          <a:p>
            <a:pPr algn="ctr" eaLnBrk="1" hangingPunct="1">
              <a:defRPr/>
            </a:pPr>
            <a:endParaRPr lang="id-ID" sz="2800" dirty="0">
              <a:solidFill>
                <a:srgbClr val="002060"/>
              </a:solidFill>
              <a:latin typeface="Arial Black" pitchFamily="34" charset="0"/>
              <a:ea typeface="+mj-ea"/>
              <a:cs typeface="+mj-cs"/>
            </a:endParaRPr>
          </a:p>
        </p:txBody>
      </p:sp>
      <p:sp>
        <p:nvSpPr>
          <p:cNvPr id="6" name="Rectangle 2"/>
          <p:cNvSpPr txBox="1">
            <a:spLocks noChangeArrowheads="1"/>
          </p:cNvSpPr>
          <p:nvPr/>
        </p:nvSpPr>
        <p:spPr bwMode="auto">
          <a:xfrm>
            <a:off x="762000" y="5486400"/>
            <a:ext cx="7924800" cy="1066800"/>
          </a:xfrm>
          <a:prstGeom prst="rect">
            <a:avLst/>
          </a:prstGeom>
          <a:noFill/>
          <a:ln w="9525">
            <a:noFill/>
            <a:miter lim="800000"/>
            <a:headEnd/>
            <a:tailEnd/>
          </a:ln>
        </p:spPr>
        <p:txBody>
          <a:bodyPr anchor="ctr"/>
          <a:lstStyle/>
          <a:p>
            <a:pPr algn="ctr" eaLnBrk="1" hangingPunct="1">
              <a:defRPr/>
            </a:pPr>
            <a:r>
              <a:rPr lang="id-ID" sz="2400" dirty="0">
                <a:solidFill>
                  <a:srgbClr val="FFFF00"/>
                </a:solidFill>
                <a:latin typeface="Arial Black" pitchFamily="34" charset="0"/>
                <a:ea typeface="+mj-ea"/>
                <a:cs typeface="+mj-cs"/>
              </a:rPr>
              <a:t>BADAN LEGISLASI DPR RI</a:t>
            </a:r>
          </a:p>
          <a:p>
            <a:pPr algn="ctr" eaLnBrk="1" hangingPunct="1">
              <a:defRPr/>
            </a:pPr>
            <a:r>
              <a:rPr lang="id-ID" sz="2400" dirty="0" smtClean="0">
                <a:solidFill>
                  <a:srgbClr val="FFFF00"/>
                </a:solidFill>
                <a:latin typeface="Arial Black" pitchFamily="34" charset="0"/>
                <a:ea typeface="+mj-ea"/>
                <a:cs typeface="+mj-cs"/>
              </a:rPr>
              <a:t>2017</a:t>
            </a:r>
            <a:endParaRPr lang="en-US" sz="2400" dirty="0">
              <a:solidFill>
                <a:srgbClr val="FFFF00"/>
              </a:solidFill>
              <a:latin typeface="Arial Black" pitchFamily="34" charset="0"/>
              <a:ea typeface="+mj-ea"/>
              <a:cs typeface="+mj-cs"/>
            </a:endParaRP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Aspek</a:t>
            </a:r>
            <a:r>
              <a:rPr lang="en-US" dirty="0" smtClean="0"/>
              <a:t> </a:t>
            </a:r>
            <a:r>
              <a:rPr lang="en-US" dirty="0" err="1" smtClean="0"/>
              <a:t>Tekni</a:t>
            </a:r>
            <a:r>
              <a:rPr lang="id-ID" dirty="0" smtClean="0"/>
              <a:t>k</a:t>
            </a:r>
            <a:endParaRPr lang="en-US" dirty="0"/>
          </a:p>
        </p:txBody>
      </p:sp>
      <p:sp>
        <p:nvSpPr>
          <p:cNvPr id="3" name="Content Placeholder 2"/>
          <p:cNvSpPr>
            <a:spLocks noGrp="1"/>
          </p:cNvSpPr>
          <p:nvPr>
            <p:ph idx="1"/>
          </p:nvPr>
        </p:nvSpPr>
        <p:spPr/>
        <p:txBody>
          <a:bodyPr>
            <a:normAutofit fontScale="62500" lnSpcReduction="20000"/>
          </a:bodyPr>
          <a:lstStyle/>
          <a:p>
            <a:pPr marL="514350" indent="-514350" algn="just">
              <a:buFont typeface="+mj-lt"/>
              <a:buAutoNum type="arabicPeriod" startAt="38"/>
            </a:pPr>
            <a:r>
              <a:rPr lang="x-none" smtClean="0"/>
              <a:t>Pasal 104 ayat (1) sebaiknya dipecah menjadi 2 ayat, sebab norma mengatur 2 substansi.</a:t>
            </a:r>
            <a:endParaRPr lang="id-ID" dirty="0" smtClean="0"/>
          </a:p>
          <a:p>
            <a:pPr marL="514350" indent="-514350" algn="just">
              <a:buFont typeface="Arial" pitchFamily="34" charset="0"/>
              <a:buAutoNum type="arabicPeriod" startAt="38"/>
            </a:pPr>
            <a:r>
              <a:rPr lang="x-none" smtClean="0"/>
              <a:t>Pasal 105 ayat (1) perlu perbaikan redaksi disesuaikan dengan ketentuan umum dan ayat (2), sehingga tidak mengulang. Ayat (2) dan ayat (3) sebaiknya mengubah urutan lembaga penyiaran khusus lembaga negara, kementerian/lembaga, pemerintah daerah, dan partai politik. Ayat (4) perlu pengaturan penyiaran melalui internet. Sebab belum ada ketentuannya di atas. Ayat (5) perlu perbaikan redaksi agar tidak confius: “Lembaga penyiaran khusus sebagaimana dimaksud pada ayat (2) huruf a, huruf b, dan huruf c dilarang:…”</a:t>
            </a:r>
          </a:p>
          <a:p>
            <a:pPr marL="514350" indent="-514350" algn="just">
              <a:buFont typeface="Arial" pitchFamily="34" charset="0"/>
              <a:buAutoNum type="arabicPeriod" startAt="38"/>
            </a:pPr>
            <a:r>
              <a:rPr lang="x-none" smtClean="0"/>
              <a:t>Pasal 106 ayat (5) apakah ketentuan evaluasi tidak terlalu teknis diatur dengan Peraturan Pemerintah? Sebaiknya cukup diatur dengan peraturan KPI.</a:t>
            </a:r>
            <a:endParaRPr lang="id-ID" dirty="0" smtClean="0"/>
          </a:p>
          <a:p>
            <a:pPr marL="514350" indent="-514350" algn="just">
              <a:buFont typeface="Arial" pitchFamily="34" charset="0"/>
              <a:buAutoNum type="arabicPeriod" startAt="38"/>
            </a:pPr>
            <a:r>
              <a:rPr lang="x-none" smtClean="0"/>
              <a:t>Pasal 107 ayat (1) perlu perbaikan redaksi sehingga tidak berulang-ulang menyebut lembaga penyiaran khusus.</a:t>
            </a:r>
            <a:endParaRPr lang="id-ID" dirty="0" smtClean="0"/>
          </a:p>
          <a:p>
            <a:pPr marL="514350" indent="-514350" algn="just">
              <a:buFont typeface="Arial" pitchFamily="34" charset="0"/>
              <a:buAutoNum type="arabicPeriod" startAt="38"/>
            </a:pPr>
            <a:r>
              <a:rPr lang="x-none" smtClean="0"/>
              <a:t>Pasal 108 yang tepat sumber pendanaan atau sumber pendapatan? </a:t>
            </a:r>
            <a:endParaRPr lang="id-ID" dirty="0" smtClean="0"/>
          </a:p>
          <a:p>
            <a:pPr marL="514350" lvl="0" indent="-514350" algn="just">
              <a:buNone/>
            </a:pPr>
            <a:endParaRPr lang="id-ID" dirty="0" smtClean="0"/>
          </a:p>
        </p:txBody>
      </p:sp>
      <p:sp>
        <p:nvSpPr>
          <p:cNvPr id="4" name="Slide Number Placeholder 3"/>
          <p:cNvSpPr>
            <a:spLocks noGrp="1"/>
          </p:cNvSpPr>
          <p:nvPr>
            <p:ph type="sldNum" sz="quarter" idx="12"/>
          </p:nvPr>
        </p:nvSpPr>
        <p:spPr/>
        <p:txBody>
          <a:bodyPr/>
          <a:lstStyle/>
          <a:p>
            <a:pPr>
              <a:defRPr/>
            </a:pPr>
            <a:fld id="{EBEA5311-A729-4147-8DA6-CFCEC2D35D63}" type="slidenum">
              <a:rPr lang="en-US" smtClean="0"/>
              <a:pPr>
                <a:defRPr/>
              </a:pPr>
              <a:t>10</a:t>
            </a:fld>
            <a:endParaRPr lang="en-US"/>
          </a:p>
        </p:txBody>
      </p:sp>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1020762"/>
          </a:xfrm>
        </p:spPr>
        <p:txBody>
          <a:bodyPr/>
          <a:lstStyle/>
          <a:p>
            <a:r>
              <a:rPr lang="en-US" dirty="0" err="1" smtClean="0"/>
              <a:t>Aspek</a:t>
            </a:r>
            <a:r>
              <a:rPr lang="en-US" dirty="0" smtClean="0"/>
              <a:t> </a:t>
            </a:r>
            <a:r>
              <a:rPr lang="en-US" dirty="0" err="1" smtClean="0"/>
              <a:t>Tekni</a:t>
            </a:r>
            <a:r>
              <a:rPr lang="id-ID" dirty="0" smtClean="0"/>
              <a:t>k</a:t>
            </a:r>
            <a:endParaRPr lang="en-US" dirty="0"/>
          </a:p>
        </p:txBody>
      </p:sp>
      <p:sp>
        <p:nvSpPr>
          <p:cNvPr id="3" name="Content Placeholder 2"/>
          <p:cNvSpPr>
            <a:spLocks noGrp="1"/>
          </p:cNvSpPr>
          <p:nvPr>
            <p:ph idx="1"/>
          </p:nvPr>
        </p:nvSpPr>
        <p:spPr>
          <a:xfrm>
            <a:off x="457200" y="1295400"/>
            <a:ext cx="8229600" cy="4830763"/>
          </a:xfrm>
        </p:spPr>
        <p:txBody>
          <a:bodyPr>
            <a:normAutofit fontScale="62500" lnSpcReduction="20000"/>
          </a:bodyPr>
          <a:lstStyle/>
          <a:p>
            <a:pPr marL="514350" lvl="0" indent="-514350" algn="just">
              <a:buFont typeface="+mj-lt"/>
              <a:buAutoNum type="arabicPeriod" startAt="43"/>
            </a:pPr>
            <a:r>
              <a:rPr lang="x-none" smtClean="0"/>
              <a:t>Pasal </a:t>
            </a:r>
            <a:r>
              <a:rPr lang="x-none" smtClean="0"/>
              <a:t>112 ayat (3) sebaiknya dipindahkan menjadi ayat (8), sebab ketentuan lebih lanjut lazimnya diakhir ayat. Selain itu substansinya juga dapat mengatur ketentuan lain dari evaluasi. Bila tidak maka ketentuan Pasal 112 dapat dipecah menjadi 2 Pasal. Ayat (4) evaluasi oleh pemerintah sebaiknya diubah menjadi KIP atau Menkominfo, sehingga lebih jelas siapa </a:t>
            </a:r>
            <a:r>
              <a:rPr lang="x-none" smtClean="0"/>
              <a:t>yang </a:t>
            </a:r>
            <a:r>
              <a:rPr lang="x-none" smtClean="0"/>
              <a:t>berwenang.</a:t>
            </a:r>
            <a:endParaRPr lang="id-ID" dirty="0" smtClean="0"/>
          </a:p>
          <a:p>
            <a:pPr marL="514350" lvl="0" indent="-514350" algn="just">
              <a:buAutoNum type="arabicPeriod" startAt="43"/>
            </a:pPr>
            <a:r>
              <a:rPr lang="x-none" smtClean="0"/>
              <a:t>Pasal </a:t>
            </a:r>
            <a:r>
              <a:rPr lang="x-none" smtClean="0"/>
              <a:t>114 perlu perbaikan redaksi dengan menambah kata “Pemberian…” sebelum IPP dan memperjelas siapa pemerintah tersebut, sebab jika sesuai definisi pemerintah dalam ketentuan umum maka </a:t>
            </a:r>
            <a:r>
              <a:rPr lang="x-none" smtClean="0"/>
              <a:t>kurang </a:t>
            </a:r>
            <a:r>
              <a:rPr lang="x-none" smtClean="0"/>
              <a:t>tepat.</a:t>
            </a:r>
            <a:endParaRPr lang="id-ID" dirty="0" smtClean="0"/>
          </a:p>
          <a:p>
            <a:pPr marL="514350" indent="-514350" algn="just">
              <a:buFont typeface="Arial" pitchFamily="34" charset="0"/>
              <a:buAutoNum type="arabicPeriod" startAt="43"/>
            </a:pPr>
            <a:r>
              <a:rPr lang="x-none" smtClean="0"/>
              <a:t>Pasal </a:t>
            </a:r>
            <a:r>
              <a:rPr lang="x-none" smtClean="0"/>
              <a:t>116 ayat (2) huruf c frasa “frekuensi radio” perlu ditambah “atau kanal digital”. Ayat (3) KPI menyerahkan hasil penilaian bukan kepada pemerintah tetapi kepada Menkominfo. Ayat (4) sebaiknya dipindah menjadi ayat (1) agar runtut dan diperbaiki redaksinya: </a:t>
            </a:r>
            <a:r>
              <a:rPr lang="x-none" i="1" smtClean="0"/>
              <a:t>“Uji coba Siaran menggunakan infrastruktur Penyiaran sebagaimana dimaksud dalam Pasal…”</a:t>
            </a:r>
            <a:r>
              <a:rPr lang="x-none" smtClean="0"/>
              <a:t> sebab rujukan Pasal 113 ayat (3) huruf d tidak tepat. Selanjutnya perlu penegasan penggunaan Infrastruktur Penyiaran bersifat wajib atau </a:t>
            </a:r>
            <a:r>
              <a:rPr lang="x-none" smtClean="0"/>
              <a:t>tidak</a:t>
            </a:r>
            <a:r>
              <a:rPr lang="x-none" smtClean="0"/>
              <a:t>?</a:t>
            </a:r>
            <a:endParaRPr lang="en-US" dirty="0" smtClean="0"/>
          </a:p>
          <a:p>
            <a:endParaRPr lang="en-US" dirty="0"/>
          </a:p>
        </p:txBody>
      </p:sp>
      <p:sp>
        <p:nvSpPr>
          <p:cNvPr id="4" name="Slide Number Placeholder 3"/>
          <p:cNvSpPr>
            <a:spLocks noGrp="1"/>
          </p:cNvSpPr>
          <p:nvPr>
            <p:ph type="sldNum" sz="quarter" idx="12"/>
          </p:nvPr>
        </p:nvSpPr>
        <p:spPr/>
        <p:txBody>
          <a:bodyPr/>
          <a:lstStyle/>
          <a:p>
            <a:pPr>
              <a:defRPr/>
            </a:pPr>
            <a:fld id="{EBEA5311-A729-4147-8DA6-CFCEC2D35D63}" type="slidenum">
              <a:rPr lang="en-US" smtClean="0"/>
              <a:pPr>
                <a:defRPr/>
              </a:pPr>
              <a:t>11</a:t>
            </a:fld>
            <a:endParaRPr lang="en-US"/>
          </a:p>
        </p:txBody>
      </p:sp>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Aspek</a:t>
            </a:r>
            <a:r>
              <a:rPr lang="en-US" dirty="0" smtClean="0"/>
              <a:t> </a:t>
            </a:r>
            <a:r>
              <a:rPr lang="en-US" dirty="0" err="1" smtClean="0"/>
              <a:t>Tekni</a:t>
            </a:r>
            <a:r>
              <a:rPr lang="id-ID" dirty="0" smtClean="0"/>
              <a:t>k</a:t>
            </a:r>
            <a:r>
              <a:rPr lang="en-US" dirty="0" smtClean="0"/>
              <a:t> </a:t>
            </a:r>
            <a:endParaRPr lang="en-US" dirty="0"/>
          </a:p>
        </p:txBody>
      </p:sp>
      <p:sp>
        <p:nvSpPr>
          <p:cNvPr id="3" name="Content Placeholder 2"/>
          <p:cNvSpPr>
            <a:spLocks noGrp="1"/>
          </p:cNvSpPr>
          <p:nvPr>
            <p:ph idx="1"/>
          </p:nvPr>
        </p:nvSpPr>
        <p:spPr/>
        <p:txBody>
          <a:bodyPr>
            <a:normAutofit fontScale="70000" lnSpcReduction="20000"/>
          </a:bodyPr>
          <a:lstStyle/>
          <a:p>
            <a:pPr marL="514350" lvl="0" indent="-514350" algn="just">
              <a:buFont typeface="+mj-lt"/>
              <a:buAutoNum type="arabicPeriod" startAt="46"/>
            </a:pPr>
            <a:r>
              <a:rPr lang="x-none" smtClean="0"/>
              <a:t>Ketentuan </a:t>
            </a:r>
            <a:r>
              <a:rPr lang="x-none" smtClean="0"/>
              <a:t>mengenai pemerintah dalam Pasal 117 sebaiknya diubah dengan Menkominfo agar konsisten dan sesuai Pasal-Pasal di atasnya. Ayat (2) sebaiknya dipecah menjadi 2 ayat sebab substansinya berbeda. Ayat (2) mengatur lamanya izin 10 tahun dan mungkin perlu diatur perpanjangannya berapa bulan sebelum izin berakhir. Sedanga evaluasi setiap tahun menjadi </a:t>
            </a:r>
            <a:r>
              <a:rPr lang="x-none" smtClean="0"/>
              <a:t>ayat </a:t>
            </a:r>
            <a:r>
              <a:rPr lang="x-none" smtClean="0"/>
              <a:t>berikutnya.</a:t>
            </a:r>
            <a:endParaRPr lang="id-ID" dirty="0" smtClean="0"/>
          </a:p>
          <a:p>
            <a:pPr marL="514350" lvl="0" indent="-514350" algn="just">
              <a:buAutoNum type="arabicPeriod" startAt="46"/>
            </a:pPr>
            <a:r>
              <a:rPr lang="x-none" smtClean="0"/>
              <a:t>Ketentuan </a:t>
            </a:r>
            <a:r>
              <a:rPr lang="x-none" smtClean="0"/>
              <a:t>mengenai pemerintah dalam Pasal 118 sebaiknya diubah dengan Menkominfo agar konsisten dan sesuai Pasal-Pasal </a:t>
            </a:r>
            <a:r>
              <a:rPr lang="x-none" smtClean="0"/>
              <a:t>di </a:t>
            </a:r>
            <a:r>
              <a:rPr lang="x-none" smtClean="0"/>
              <a:t>atasnya.</a:t>
            </a:r>
            <a:endParaRPr lang="id-ID" dirty="0" smtClean="0"/>
          </a:p>
          <a:p>
            <a:pPr marL="514350" lvl="0" indent="-514350" algn="just">
              <a:buAutoNum type="arabicPeriod" startAt="46"/>
            </a:pPr>
            <a:r>
              <a:rPr lang="x-none" smtClean="0"/>
              <a:t>Pasal </a:t>
            </a:r>
            <a:r>
              <a:rPr lang="x-none" smtClean="0"/>
              <a:t>119 ayat (1) perlu perbaikan redaksi sehingga normanya menjadi jelas</a:t>
            </a:r>
            <a:r>
              <a:rPr lang="en-US" dirty="0" smtClean="0"/>
              <a:t>. </a:t>
            </a:r>
            <a:r>
              <a:rPr lang="x-none" smtClean="0"/>
              <a:t>Ketentuan mengenai pemerintah dalam Pasal 119 sebaiknya diubah dengan Menkominfo agar konsisten dan sesuai Pasal-Pasal di atasnya. Sebaiknya selain sanksi administratif tidak diberikan IPP dapat juga berupa pembekuan atau pencabutan siaran dan </a:t>
            </a:r>
            <a:r>
              <a:rPr lang="x-none" smtClean="0"/>
              <a:t>denda</a:t>
            </a:r>
            <a:r>
              <a:rPr lang="x-none" smtClean="0"/>
              <a:t>.</a:t>
            </a:r>
            <a:endParaRPr lang="id-ID" dirty="0" smtClean="0"/>
          </a:p>
        </p:txBody>
      </p:sp>
      <p:sp>
        <p:nvSpPr>
          <p:cNvPr id="4" name="Slide Number Placeholder 3"/>
          <p:cNvSpPr>
            <a:spLocks noGrp="1"/>
          </p:cNvSpPr>
          <p:nvPr>
            <p:ph type="sldNum" sz="quarter" idx="12"/>
          </p:nvPr>
        </p:nvSpPr>
        <p:spPr/>
        <p:txBody>
          <a:bodyPr/>
          <a:lstStyle/>
          <a:p>
            <a:pPr>
              <a:defRPr/>
            </a:pPr>
            <a:fld id="{EBEA5311-A729-4147-8DA6-CFCEC2D35D63}" type="slidenum">
              <a:rPr lang="en-US" smtClean="0"/>
              <a:pPr>
                <a:defRPr/>
              </a:pPr>
              <a:t>12</a:t>
            </a:fld>
            <a:endParaRPr lang="en-US"/>
          </a:p>
        </p:txBody>
      </p:sp>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err="1" smtClean="0"/>
              <a:t>Aspek</a:t>
            </a:r>
            <a:r>
              <a:rPr lang="en-US" dirty="0" smtClean="0"/>
              <a:t> </a:t>
            </a:r>
            <a:r>
              <a:rPr lang="en-US" dirty="0" err="1" smtClean="0"/>
              <a:t>Tekni</a:t>
            </a:r>
            <a:r>
              <a:rPr lang="id-ID" dirty="0" smtClean="0"/>
              <a:t>k</a:t>
            </a:r>
            <a:r>
              <a:rPr lang="en-US" dirty="0" smtClean="0"/>
              <a:t> </a:t>
            </a:r>
            <a:endParaRPr lang="en-US" dirty="0"/>
          </a:p>
        </p:txBody>
      </p:sp>
      <p:sp>
        <p:nvSpPr>
          <p:cNvPr id="3" name="Content Placeholder 2"/>
          <p:cNvSpPr>
            <a:spLocks noGrp="1"/>
          </p:cNvSpPr>
          <p:nvPr>
            <p:ph idx="1"/>
          </p:nvPr>
        </p:nvSpPr>
        <p:spPr>
          <a:xfrm>
            <a:off x="457200" y="1371600"/>
            <a:ext cx="8229600" cy="4754563"/>
          </a:xfrm>
        </p:spPr>
        <p:txBody>
          <a:bodyPr>
            <a:noAutofit/>
          </a:bodyPr>
          <a:lstStyle/>
          <a:p>
            <a:pPr lvl="0" algn="just">
              <a:buFont typeface="+mj-lt"/>
              <a:buAutoNum type="arabicPeriod" startAt="49"/>
            </a:pPr>
            <a:r>
              <a:rPr lang="x-none" sz="1800" smtClean="0"/>
              <a:t>Pasal </a:t>
            </a:r>
            <a:r>
              <a:rPr lang="x-none" sz="1800" smtClean="0"/>
              <a:t>120 ayat (2) dan ayat (4) diperbaiki redaksi menjadi: </a:t>
            </a:r>
            <a:r>
              <a:rPr lang="x-none" sz="1800" i="1" smtClean="0"/>
              <a:t>“Dalam hal Lembaga Penyiaran melanggar larangan sebagaimana dimaksud pada ayat …”</a:t>
            </a:r>
            <a:r>
              <a:rPr lang="x-none" sz="1800" smtClean="0"/>
              <a:t> Pengenaan sanksi pada ayat (2) dan ayat (4) oleh pemerintah tidak tepat, sebaiknya diubah oleh KIP atau Menkominfo agar konsisten dan sesuai Pasal-Pasal </a:t>
            </a:r>
            <a:r>
              <a:rPr lang="x-none" sz="1800" smtClean="0"/>
              <a:t>di </a:t>
            </a:r>
            <a:r>
              <a:rPr lang="x-none" sz="1800" smtClean="0"/>
              <a:t>atasnya.</a:t>
            </a:r>
          </a:p>
          <a:p>
            <a:pPr lvl="0" algn="just">
              <a:buAutoNum type="arabicPeriod" startAt="49"/>
            </a:pPr>
            <a:r>
              <a:rPr lang="x-none" sz="1800" smtClean="0"/>
              <a:t>Pencabutan </a:t>
            </a:r>
            <a:r>
              <a:rPr lang="x-none" sz="1800" smtClean="0"/>
              <a:t>IPP dalam Pasal 121 oleh pemerintah tidak tepat, sebaiknya diubah oleh Menkominfo agar konsisten dan sesuai Pasal-Pasal di atasnya. </a:t>
            </a:r>
            <a:r>
              <a:rPr lang="id-ID" sz="1800" dirty="0" smtClean="0"/>
              <a:t>Kata “pemerintah” pada ayat (2) huruf b seharusnya diawali dengan huruf besar karena diatur dalam Ketentuan </a:t>
            </a:r>
            <a:r>
              <a:rPr lang="id-ID" sz="1800" dirty="0" smtClean="0"/>
              <a:t>Umum.</a:t>
            </a:r>
          </a:p>
          <a:p>
            <a:pPr lvl="0" algn="just">
              <a:buAutoNum type="arabicPeriod" startAt="49"/>
            </a:pPr>
            <a:r>
              <a:rPr lang="x-none" sz="1800" smtClean="0"/>
              <a:t>Penyampaian </a:t>
            </a:r>
            <a:r>
              <a:rPr lang="x-none" sz="1800" smtClean="0"/>
              <a:t>informasi dalam Pasal 122 oleh pemerintah tidak tepat, sebaiknya diubah oleh Menkominfo agar konsisten dan sesuai Pasal-Pasal di atasnya. Apa sanksi atas pelanggaran ketentuan </a:t>
            </a:r>
            <a:r>
              <a:rPr lang="x-none" sz="1800" smtClean="0"/>
              <a:t>Pasal </a:t>
            </a:r>
            <a:r>
              <a:rPr lang="x-none" sz="1800" smtClean="0"/>
              <a:t>122?</a:t>
            </a:r>
            <a:endParaRPr lang="id-ID" sz="1800" dirty="0" smtClean="0"/>
          </a:p>
          <a:p>
            <a:pPr lvl="0" algn="just">
              <a:buAutoNum type="arabicPeriod" startAt="49"/>
            </a:pPr>
            <a:r>
              <a:rPr lang="x-none" sz="1800" smtClean="0"/>
              <a:t>Perpanjangan </a:t>
            </a:r>
            <a:r>
              <a:rPr lang="x-none" sz="1800" smtClean="0"/>
              <a:t>izin dalam Pasal 123 oleh pemerintah tidak tepat, sebaiknya diubah oleh Menkominfo agar konsisten dan sesuai Pasal-Pasal di atasnya. Apa sanksi atas pelanggaran ketentuan Pasal 123 ayat (</a:t>
            </a:r>
            <a:r>
              <a:rPr lang="x-none" sz="1800" smtClean="0"/>
              <a:t>1</a:t>
            </a:r>
            <a:r>
              <a:rPr lang="x-none" sz="1800" smtClean="0"/>
              <a:t>)?</a:t>
            </a:r>
            <a:endParaRPr lang="id-ID" sz="1800" dirty="0" smtClean="0"/>
          </a:p>
        </p:txBody>
      </p:sp>
      <p:sp>
        <p:nvSpPr>
          <p:cNvPr id="4" name="Slide Number Placeholder 3"/>
          <p:cNvSpPr>
            <a:spLocks noGrp="1"/>
          </p:cNvSpPr>
          <p:nvPr>
            <p:ph type="sldNum" sz="quarter" idx="12"/>
          </p:nvPr>
        </p:nvSpPr>
        <p:spPr/>
        <p:txBody>
          <a:bodyPr/>
          <a:lstStyle/>
          <a:p>
            <a:pPr>
              <a:defRPr/>
            </a:pPr>
            <a:fld id="{EBEA5311-A729-4147-8DA6-CFCEC2D35D63}" type="slidenum">
              <a:rPr lang="en-US" smtClean="0"/>
              <a:pPr>
                <a:defRPr/>
              </a:pPr>
              <a:t>13</a:t>
            </a:fld>
            <a:endParaRPr lang="en-US"/>
          </a:p>
        </p:txBody>
      </p:sp>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Aspek</a:t>
            </a:r>
            <a:r>
              <a:rPr lang="en-US" dirty="0" smtClean="0"/>
              <a:t> </a:t>
            </a:r>
            <a:r>
              <a:rPr lang="en-US" dirty="0" err="1" smtClean="0"/>
              <a:t>Tekni</a:t>
            </a:r>
            <a:r>
              <a:rPr lang="id-ID" dirty="0" smtClean="0"/>
              <a:t>k</a:t>
            </a:r>
            <a:r>
              <a:rPr lang="en-US" dirty="0" smtClean="0"/>
              <a:t> </a:t>
            </a:r>
            <a:endParaRPr lang="en-US" dirty="0"/>
          </a:p>
        </p:txBody>
      </p:sp>
      <p:sp>
        <p:nvSpPr>
          <p:cNvPr id="3" name="Content Placeholder 2"/>
          <p:cNvSpPr>
            <a:spLocks noGrp="1"/>
          </p:cNvSpPr>
          <p:nvPr>
            <p:ph idx="1"/>
          </p:nvPr>
        </p:nvSpPr>
        <p:spPr/>
        <p:txBody>
          <a:bodyPr>
            <a:normAutofit fontScale="55000" lnSpcReduction="20000"/>
          </a:bodyPr>
          <a:lstStyle/>
          <a:p>
            <a:pPr marL="514350" lvl="0" indent="-514350" algn="just">
              <a:buFont typeface="+mj-lt"/>
              <a:buAutoNum type="arabicPeriod" startAt="53"/>
            </a:pPr>
            <a:r>
              <a:rPr lang="x-none" smtClean="0"/>
              <a:t>Penolakan </a:t>
            </a:r>
            <a:r>
              <a:rPr lang="x-none" smtClean="0"/>
              <a:t>perpanjangan izin dalam Pasal 124 oleh pemerintah tidak tepat, sebaiknya diubah oleh Menkominfo agar konsisten dan sesuai Pasal-Pasal di atasnya. </a:t>
            </a:r>
            <a:r>
              <a:rPr lang="id-ID" dirty="0" smtClean="0"/>
              <a:t>Kata “pemerintah” pada ayat (1) seharusnya diawali dengan huruf besar karena diatur dalam Ketentuan Umum. Frasa “lembaga penyiaran” pada ayat (2) seharusnya diawali dengan huruf besar karena diatur dalam Ketentuan Umum. Frasa “lembaga penyiaran” pada ayat (2) seharusnya diawali dengan huruf besar karena diatur dalam Ketentuan </a:t>
            </a:r>
            <a:r>
              <a:rPr lang="id-ID" dirty="0" smtClean="0"/>
              <a:t>Umum.</a:t>
            </a:r>
          </a:p>
          <a:p>
            <a:pPr marL="514350" lvl="0" indent="-514350" algn="just">
              <a:buAutoNum type="arabicPeriod" startAt="53"/>
            </a:pPr>
            <a:r>
              <a:rPr lang="x-none" smtClean="0"/>
              <a:t>Perbaikan </a:t>
            </a:r>
            <a:r>
              <a:rPr lang="x-none" smtClean="0"/>
              <a:t>penulisan Rekomendasi. Penulisan Pasal 130 huruf d, Pasal 134 huruf c, Pasal 135 huruf d, Pasal 138 ayat (5) huruf d, Pasal 135 ayat (3) huruf b cukup ditulis “denda” saja</a:t>
            </a:r>
            <a:r>
              <a:rPr lang="x-none" smtClean="0"/>
              <a:t>. </a:t>
            </a:r>
            <a:endParaRPr lang="id-ID" dirty="0" smtClean="0"/>
          </a:p>
          <a:p>
            <a:pPr marL="514350" lvl="0" indent="-514350" algn="just">
              <a:buAutoNum type="arabicPeriod" startAt="53"/>
            </a:pPr>
            <a:r>
              <a:rPr lang="x-none" smtClean="0"/>
              <a:t>Dalam </a:t>
            </a:r>
            <a:r>
              <a:rPr lang="x-none" smtClean="0"/>
              <a:t>Pasal 132, kata harus sebaiknya diganti dengan “wajib” agar </a:t>
            </a:r>
            <a:r>
              <a:rPr lang="x-none" smtClean="0"/>
              <a:t>lebih </a:t>
            </a:r>
            <a:r>
              <a:rPr lang="x-none" smtClean="0"/>
              <a:t>tegas.</a:t>
            </a:r>
            <a:endParaRPr lang="id-ID" dirty="0" smtClean="0"/>
          </a:p>
          <a:p>
            <a:pPr marL="514350" lvl="0" indent="-514350" algn="just">
              <a:buAutoNum type="arabicPeriod" startAt="53"/>
            </a:pPr>
            <a:r>
              <a:rPr lang="id-ID" dirty="0" smtClean="0"/>
              <a:t>Dalam </a:t>
            </a:r>
            <a:r>
              <a:rPr lang="id-ID" dirty="0" smtClean="0"/>
              <a:t>Undang-Undang ini belum diatur lembaga apa yang berwenang menerbitkan hak siar untuk Lembaga </a:t>
            </a:r>
            <a:r>
              <a:rPr lang="id-ID" dirty="0" smtClean="0"/>
              <a:t>Penyiaran.</a:t>
            </a:r>
          </a:p>
          <a:p>
            <a:pPr marL="514350" lvl="0" indent="-514350" algn="just">
              <a:buAutoNum type="arabicPeriod" startAt="53"/>
            </a:pPr>
            <a:r>
              <a:rPr lang="x-none" smtClean="0"/>
              <a:t>Perlu </a:t>
            </a:r>
            <a:r>
              <a:rPr lang="x-none" smtClean="0"/>
              <a:t>perbaikan redaksi Pasal 139 ayat (1) dengan menggunakan frasa “paling singkat</a:t>
            </a:r>
            <a:r>
              <a:rPr lang="x-none" smtClean="0"/>
              <a:t>…” </a:t>
            </a:r>
            <a:endParaRPr lang="id-ID" dirty="0" smtClean="0"/>
          </a:p>
          <a:p>
            <a:pPr marL="514350" lvl="0" indent="-514350" algn="just">
              <a:buAutoNum type="arabicPeriod" startAt="53"/>
            </a:pPr>
            <a:r>
              <a:rPr lang="id-ID" dirty="0" smtClean="0"/>
              <a:t>Kata </a:t>
            </a:r>
            <a:r>
              <a:rPr lang="id-ID" dirty="0" smtClean="0"/>
              <a:t>“paling” pada ayat (1) sebaiknya </a:t>
            </a:r>
            <a:r>
              <a:rPr lang="id-ID" dirty="0" smtClean="0"/>
              <a:t>dihapus.</a:t>
            </a:r>
          </a:p>
          <a:p>
            <a:pPr marL="514350" lvl="0" indent="-514350" algn="just">
              <a:buAutoNum type="arabicPeriod" startAt="53"/>
            </a:pPr>
            <a:r>
              <a:rPr lang="x-none" smtClean="0"/>
              <a:t>Pasal </a:t>
            </a:r>
            <a:r>
              <a:rPr lang="x-none" smtClean="0"/>
              <a:t>142 ayat (1) redaksi normanya tidak utuh, perlu </a:t>
            </a:r>
            <a:r>
              <a:rPr lang="x-none" smtClean="0"/>
              <a:t>diperbaiki</a:t>
            </a:r>
            <a:r>
              <a:rPr lang="x-none" smtClean="0"/>
              <a:t>.</a:t>
            </a:r>
            <a:endParaRPr lang="id-ID" dirty="0" smtClean="0"/>
          </a:p>
        </p:txBody>
      </p:sp>
      <p:sp>
        <p:nvSpPr>
          <p:cNvPr id="4" name="Slide Number Placeholder 3"/>
          <p:cNvSpPr>
            <a:spLocks noGrp="1"/>
          </p:cNvSpPr>
          <p:nvPr>
            <p:ph type="sldNum" sz="quarter" idx="12"/>
          </p:nvPr>
        </p:nvSpPr>
        <p:spPr/>
        <p:txBody>
          <a:bodyPr/>
          <a:lstStyle/>
          <a:p>
            <a:pPr>
              <a:defRPr/>
            </a:pPr>
            <a:fld id="{EBEA5311-A729-4147-8DA6-CFCEC2D35D63}" type="slidenum">
              <a:rPr lang="en-US" smtClean="0"/>
              <a:pPr>
                <a:defRPr/>
              </a:pPr>
              <a:t>14</a:t>
            </a:fld>
            <a:endParaRPr lang="en-US"/>
          </a:p>
        </p:txBody>
      </p:sp>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Aspek</a:t>
            </a:r>
            <a:r>
              <a:rPr lang="en-US" dirty="0" smtClean="0"/>
              <a:t> </a:t>
            </a:r>
            <a:r>
              <a:rPr lang="en-US" dirty="0" err="1" smtClean="0"/>
              <a:t>Tekni</a:t>
            </a:r>
            <a:r>
              <a:rPr lang="id-ID" dirty="0" smtClean="0"/>
              <a:t>k</a:t>
            </a:r>
            <a:r>
              <a:rPr lang="en-US" dirty="0" smtClean="0"/>
              <a:t> </a:t>
            </a:r>
            <a:endParaRPr lang="en-US" dirty="0"/>
          </a:p>
        </p:txBody>
      </p:sp>
      <p:sp>
        <p:nvSpPr>
          <p:cNvPr id="3" name="Content Placeholder 2"/>
          <p:cNvSpPr>
            <a:spLocks noGrp="1"/>
          </p:cNvSpPr>
          <p:nvPr>
            <p:ph idx="1"/>
          </p:nvPr>
        </p:nvSpPr>
        <p:spPr/>
        <p:txBody>
          <a:bodyPr>
            <a:normAutofit fontScale="70000" lnSpcReduction="20000"/>
          </a:bodyPr>
          <a:lstStyle/>
          <a:p>
            <a:pPr marL="514350" lvl="0" indent="-514350" algn="just">
              <a:buFont typeface="+mj-lt"/>
              <a:buAutoNum type="arabicPeriod" startAt="60"/>
            </a:pPr>
            <a:r>
              <a:rPr lang="x-none" smtClean="0"/>
              <a:t>Pasal </a:t>
            </a:r>
            <a:r>
              <a:rPr lang="x-none" smtClean="0"/>
              <a:t>143, Pasal 144, dan Pasal 145 penggunaan kata “harus” sebaiknya diganti dengan kata “wajib” agar lebih tegas dan jelas sanksinya. Juga diatur sanksinya sehingga kewajiban </a:t>
            </a:r>
            <a:r>
              <a:rPr lang="x-none" smtClean="0"/>
              <a:t>tersebut </a:t>
            </a:r>
            <a:r>
              <a:rPr lang="x-none" smtClean="0"/>
              <a:t>mengikat.</a:t>
            </a:r>
            <a:endParaRPr lang="id-ID" dirty="0" smtClean="0"/>
          </a:p>
          <a:p>
            <a:pPr marL="514350" lvl="0" indent="-514350" algn="just">
              <a:buAutoNum type="arabicPeriod" startAt="60"/>
            </a:pPr>
            <a:r>
              <a:rPr lang="x-none" smtClean="0"/>
              <a:t>Apa </a:t>
            </a:r>
            <a:r>
              <a:rPr lang="x-none" smtClean="0"/>
              <a:t>sanksi atas pelanggaran ketentuan Pasal 152? </a:t>
            </a:r>
            <a:r>
              <a:rPr lang="id-ID" dirty="0" smtClean="0"/>
              <a:t>Ketentuan ini tidak sinkron dengan ketentuan pada Pasal 100 dimana Lembaga Penyiaran Komunitas dapat menerima sumber pembiayaan dari iklan layanan </a:t>
            </a:r>
            <a:r>
              <a:rPr lang="id-ID" dirty="0" smtClean="0"/>
              <a:t>masyarakat.</a:t>
            </a:r>
          </a:p>
          <a:p>
            <a:pPr marL="514350" lvl="0" indent="-514350" algn="just">
              <a:buAutoNum type="arabicPeriod" startAt="60"/>
            </a:pPr>
            <a:r>
              <a:rPr lang="x-none" smtClean="0"/>
              <a:t>Perlu </a:t>
            </a:r>
            <a:r>
              <a:rPr lang="x-none" smtClean="0"/>
              <a:t>perbaikan redaksi, dimana redaksi “mengenai P3 dan SPS</a:t>
            </a:r>
            <a:r>
              <a:rPr lang="x-none" smtClean="0"/>
              <a:t>” </a:t>
            </a:r>
            <a:r>
              <a:rPr lang="x-none" smtClean="0"/>
              <a:t>dihapus.</a:t>
            </a:r>
            <a:endParaRPr lang="id-ID" dirty="0" smtClean="0"/>
          </a:p>
          <a:p>
            <a:pPr marL="514350" lvl="0" indent="-514350" algn="just">
              <a:buAutoNum type="arabicPeriod" startAt="60"/>
            </a:pPr>
            <a:r>
              <a:rPr lang="x-none" smtClean="0"/>
              <a:t>Bagaimana </a:t>
            </a:r>
            <a:r>
              <a:rPr lang="en-US" dirty="0" err="1" smtClean="0"/>
              <a:t>partisipasi</a:t>
            </a:r>
            <a:r>
              <a:rPr lang="en-US" dirty="0" smtClean="0"/>
              <a:t> </a:t>
            </a:r>
            <a:r>
              <a:rPr lang="x-none" smtClean="0"/>
              <a:t>dalam siaran iklan, pengawasan perizinan, dan keberadaan </a:t>
            </a:r>
            <a:r>
              <a:rPr lang="x-none" smtClean="0"/>
              <a:t>lembaga </a:t>
            </a:r>
            <a:r>
              <a:rPr lang="x-none" smtClean="0"/>
              <a:t>penyiaran?</a:t>
            </a:r>
            <a:endParaRPr lang="id-ID" dirty="0" smtClean="0"/>
          </a:p>
          <a:p>
            <a:pPr marL="514350" lvl="0" indent="-514350" algn="just">
              <a:buAutoNum type="arabicPeriod" startAt="60"/>
            </a:pPr>
            <a:r>
              <a:rPr lang="x-none" smtClean="0"/>
              <a:t>Dalam </a:t>
            </a:r>
            <a:r>
              <a:rPr lang="x-none" smtClean="0"/>
              <a:t>ketentuan pasal 156, perlu perbaikan penulisan 1,5 (satu setengah) tahun dan perbaikan frasa “paling lambat” dengan “paling lama”.</a:t>
            </a:r>
            <a:endParaRPr lang="id-ID" dirty="0" smtClean="0"/>
          </a:p>
          <a:p>
            <a:pPr>
              <a:buNone/>
            </a:pPr>
            <a:endParaRPr lang="en-US" dirty="0" smtClean="0"/>
          </a:p>
          <a:p>
            <a:endParaRPr lang="en-US" dirty="0"/>
          </a:p>
        </p:txBody>
      </p:sp>
      <p:sp>
        <p:nvSpPr>
          <p:cNvPr id="4" name="Slide Number Placeholder 3"/>
          <p:cNvSpPr>
            <a:spLocks noGrp="1"/>
          </p:cNvSpPr>
          <p:nvPr>
            <p:ph type="sldNum" sz="quarter" idx="12"/>
          </p:nvPr>
        </p:nvSpPr>
        <p:spPr/>
        <p:txBody>
          <a:bodyPr/>
          <a:lstStyle/>
          <a:p>
            <a:pPr>
              <a:defRPr/>
            </a:pPr>
            <a:fld id="{EBEA5311-A729-4147-8DA6-CFCEC2D35D63}" type="slidenum">
              <a:rPr lang="en-US" smtClean="0"/>
              <a:pPr>
                <a:defRPr/>
              </a:pPr>
              <a:t>15</a:t>
            </a:fld>
            <a:endParaRPr lang="en-US"/>
          </a:p>
        </p:txBody>
      </p:sp>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Aspek</a:t>
            </a:r>
            <a:r>
              <a:rPr lang="en-US" dirty="0" smtClean="0"/>
              <a:t> </a:t>
            </a:r>
            <a:r>
              <a:rPr lang="id-ID" dirty="0" smtClean="0"/>
              <a:t>Substansi</a:t>
            </a:r>
            <a:endParaRPr lang="en-US" dirty="0"/>
          </a:p>
        </p:txBody>
      </p:sp>
      <p:sp>
        <p:nvSpPr>
          <p:cNvPr id="3" name="Content Placeholder 2"/>
          <p:cNvSpPr>
            <a:spLocks noGrp="1"/>
          </p:cNvSpPr>
          <p:nvPr>
            <p:ph idx="1"/>
          </p:nvPr>
        </p:nvSpPr>
        <p:spPr/>
        <p:txBody>
          <a:bodyPr>
            <a:normAutofit fontScale="70000" lnSpcReduction="20000"/>
          </a:bodyPr>
          <a:lstStyle/>
          <a:p>
            <a:pPr marL="514350" lvl="0" indent="-514350" algn="just">
              <a:buAutoNum type="arabicPeriod"/>
            </a:pPr>
            <a:r>
              <a:rPr lang="x-none" smtClean="0"/>
              <a:t>Dalam </a:t>
            </a:r>
            <a:r>
              <a:rPr lang="x-none" smtClean="0"/>
              <a:t>Pasal 39, p</a:t>
            </a:r>
            <a:r>
              <a:rPr lang="id-ID" dirty="0" smtClean="0"/>
              <a:t>erlu ditambahk</a:t>
            </a:r>
            <a:r>
              <a:rPr lang="x-none" smtClean="0"/>
              <a:t>a</a:t>
            </a:r>
            <a:r>
              <a:rPr lang="id-ID" dirty="0" smtClean="0"/>
              <a:t>n batasan usia minimal dan maksimal sebagai persyaratan menjadi anggota </a:t>
            </a:r>
            <a:r>
              <a:rPr lang="id-ID" dirty="0" smtClean="0"/>
              <a:t>KPI.</a:t>
            </a:r>
          </a:p>
          <a:p>
            <a:pPr marL="514350" lvl="0" indent="-514350" algn="just">
              <a:buAutoNum type="arabicPeriod"/>
            </a:pPr>
            <a:r>
              <a:rPr lang="id-ID" dirty="0" smtClean="0"/>
              <a:t>Ketentuan </a:t>
            </a:r>
            <a:r>
              <a:rPr lang="id-ID" dirty="0" smtClean="0"/>
              <a:t>Pasal </a:t>
            </a:r>
            <a:r>
              <a:rPr lang="en-US" dirty="0" smtClean="0"/>
              <a:t>61 </a:t>
            </a:r>
            <a:r>
              <a:rPr lang="en-US" dirty="0" err="1" smtClean="0"/>
              <a:t>ayat</a:t>
            </a:r>
            <a:r>
              <a:rPr lang="en-US" dirty="0" smtClean="0"/>
              <a:t> (2)</a:t>
            </a:r>
            <a:r>
              <a:rPr lang="id-ID" dirty="0" smtClean="0"/>
              <a:t> huruf </a:t>
            </a:r>
            <a:r>
              <a:rPr lang="en-US" dirty="0" smtClean="0"/>
              <a:t>b</a:t>
            </a:r>
            <a:r>
              <a:rPr lang="id-ID" dirty="0" smtClean="0"/>
              <a:t> </a:t>
            </a:r>
            <a:r>
              <a:rPr lang="id-ID" dirty="0" smtClean="0"/>
              <a:t>dan Pasal 144 ayat (2) huruf i RUU</a:t>
            </a:r>
            <a:r>
              <a:rPr lang="id-ID" dirty="0" smtClean="0"/>
              <a:t>, mengenai larangan penyiaran periklanan terkait rokok perlu mempertimbangkan putusan Mahkamah Konstitusi Nomor 6/PUU-VII/2009. Dalam putusan Mahkamah Konstitusi Nomor 6/PUU-VII/2009 mengenai iklan dan promosi disebutkan bahwa permasalahan hukum iklan rokok, tidaklah adil (</a:t>
            </a:r>
            <a:r>
              <a:rPr lang="id-ID" i="1" dirty="0" smtClean="0"/>
              <a:t>unfair</a:t>
            </a:r>
            <a:r>
              <a:rPr lang="id-ID" dirty="0" smtClean="0"/>
              <a:t>) apabila pertimbangan dibuat dengan hanya memfokuskan pada rokok itu sendiri dan dampak negatif dari rokok semata dengan mengabaikan pertimbangan-pertimbangan dari perspektif kehidupan para petani tembakau, petani cengkeh, pelaku industri rokok, industri iklan, industri perfilman, industri percetakan, jasa transportasi serta kehidupan budaya lainnya yang di dalamnya terkait pelaku usaha, tenaga kerja yang menggantungkan hidupnya pada industri rokok dan industri-industri lain yang terkait. </a:t>
            </a:r>
            <a:endParaRPr lang="en-US" dirty="0"/>
          </a:p>
        </p:txBody>
      </p:sp>
      <p:sp>
        <p:nvSpPr>
          <p:cNvPr id="4" name="Slide Number Placeholder 3"/>
          <p:cNvSpPr>
            <a:spLocks noGrp="1"/>
          </p:cNvSpPr>
          <p:nvPr>
            <p:ph type="sldNum" sz="quarter" idx="12"/>
          </p:nvPr>
        </p:nvSpPr>
        <p:spPr/>
        <p:txBody>
          <a:bodyPr/>
          <a:lstStyle/>
          <a:p>
            <a:pPr>
              <a:defRPr/>
            </a:pPr>
            <a:fld id="{EBEA5311-A729-4147-8DA6-CFCEC2D35D63}" type="slidenum">
              <a:rPr lang="en-US" smtClean="0"/>
              <a:pPr>
                <a:defRPr/>
              </a:pPr>
              <a:t>16</a:t>
            </a:fld>
            <a:endParaRPr lang="en-US"/>
          </a:p>
        </p:txBody>
      </p:sp>
    </p:spTree>
  </p:cSld>
  <p:clrMapOvr>
    <a:masterClrMapping/>
  </p:clrMapOvr>
  <p:transition>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Aspek</a:t>
            </a:r>
            <a:r>
              <a:rPr lang="en-US" dirty="0" smtClean="0"/>
              <a:t> </a:t>
            </a:r>
            <a:r>
              <a:rPr lang="id-ID" dirty="0" smtClean="0"/>
              <a:t>Substansi (2)</a:t>
            </a:r>
            <a:endParaRPr lang="en-US" dirty="0"/>
          </a:p>
        </p:txBody>
      </p:sp>
      <p:sp>
        <p:nvSpPr>
          <p:cNvPr id="3" name="Content Placeholder 2"/>
          <p:cNvSpPr>
            <a:spLocks noGrp="1"/>
          </p:cNvSpPr>
          <p:nvPr>
            <p:ph idx="1"/>
          </p:nvPr>
        </p:nvSpPr>
        <p:spPr/>
        <p:txBody>
          <a:bodyPr>
            <a:normAutofit fontScale="62500" lnSpcReduction="20000"/>
          </a:bodyPr>
          <a:lstStyle/>
          <a:p>
            <a:pPr lvl="0" indent="19050" algn="just">
              <a:buNone/>
            </a:pPr>
            <a:r>
              <a:rPr lang="id-ID" dirty="0" smtClean="0"/>
              <a:t>Di samping itu, tidaklah adil apabila pertimbangan-pertimbangan terfokus pada perspektif keberlangsungan petani tembakau, petani cengkeh, pelaku industri rokok, industri iklan, industri perfilman, industri percetakan, dan jasa transportasi belaka dengan mengabaikan dampak negatif yang ditimbulkan oleh rokok. Terhadap sikap yang tidak akan melarang pabrik rokok atau pembudidayaan tembakau tetapi menekan iklan rokok sama saja dengan sikap hipokritisme dan sifat iklan jenis apapun selalu bersifat membujuk. Mahkamah Konstitusi juga berpendapat bahwa kegiatan beriklan dan mempromosikan produk melalui media penyiaran hanyalah mata rantai terakhir dari seluruh investasi yang dikeluarkan oleh pengusaha industri rokok, sehingga kegiatan mengkomunikasikan dan menyampaikan informasi dalam bentuk iklan promosi rokok dijamin oleh konstitusi sebagaimana diatur dalam Pasal 28F UUD NRI Tahun 1945 yang berbunyi bahwa </a:t>
            </a:r>
            <a:r>
              <a:rPr lang="id-ID" i="1" dirty="0" smtClean="0"/>
              <a:t>“Setiap orang berhak untuk berkomunikasi dan memperoleh informasi untuk mengembangkan pribadi dan lingkungan sosialnya, serta berhak untuk mencari, memperoleh, memiliki, menyimpan, mengolah, dan menyampaikan informasi dengan menggunakan segala jenis saluran yang tersedia.”</a:t>
            </a:r>
            <a:endParaRPr lang="id-ID" dirty="0" smtClean="0"/>
          </a:p>
          <a:p>
            <a:endParaRPr lang="en-US" dirty="0"/>
          </a:p>
        </p:txBody>
      </p:sp>
      <p:sp>
        <p:nvSpPr>
          <p:cNvPr id="4" name="Slide Number Placeholder 3"/>
          <p:cNvSpPr>
            <a:spLocks noGrp="1"/>
          </p:cNvSpPr>
          <p:nvPr>
            <p:ph type="sldNum" sz="quarter" idx="12"/>
          </p:nvPr>
        </p:nvSpPr>
        <p:spPr/>
        <p:txBody>
          <a:bodyPr/>
          <a:lstStyle/>
          <a:p>
            <a:pPr>
              <a:defRPr/>
            </a:pPr>
            <a:fld id="{EBEA5311-A729-4147-8DA6-CFCEC2D35D63}" type="slidenum">
              <a:rPr lang="en-US" smtClean="0"/>
              <a:pPr>
                <a:defRPr/>
              </a:pPr>
              <a:t>17</a:t>
            </a:fld>
            <a:endParaRPr lang="en-US"/>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Aspek</a:t>
            </a:r>
            <a:r>
              <a:rPr lang="en-US" dirty="0" smtClean="0"/>
              <a:t> </a:t>
            </a:r>
            <a:r>
              <a:rPr lang="id-ID" dirty="0" smtClean="0"/>
              <a:t>Substansi (3)</a:t>
            </a:r>
            <a:endParaRPr lang="en-US" dirty="0"/>
          </a:p>
        </p:txBody>
      </p:sp>
      <p:sp>
        <p:nvSpPr>
          <p:cNvPr id="3" name="Content Placeholder 2"/>
          <p:cNvSpPr>
            <a:spLocks noGrp="1"/>
          </p:cNvSpPr>
          <p:nvPr>
            <p:ph idx="1"/>
          </p:nvPr>
        </p:nvSpPr>
        <p:spPr/>
        <p:txBody>
          <a:bodyPr>
            <a:normAutofit fontScale="62500" lnSpcReduction="20000"/>
          </a:bodyPr>
          <a:lstStyle/>
          <a:p>
            <a:pPr marL="514350" lvl="0" indent="-514350" algn="just">
              <a:buAutoNum type="arabicPeriod" startAt="3"/>
            </a:pPr>
            <a:r>
              <a:rPr lang="x-none" smtClean="0"/>
              <a:t>Pasal </a:t>
            </a:r>
            <a:r>
              <a:rPr lang="x-none" smtClean="0"/>
              <a:t>87 ayat (2) perlu diatur bagaimana cara dan ketentuan penyelenggaraan jasa penyiaran melalui internet, sebab dalam turunan Pasal 88 huruf d, LPB melalui internet tidak dijelaskan dalam norma</a:t>
            </a:r>
            <a:r>
              <a:rPr lang="x-none" smtClean="0"/>
              <a:t>. </a:t>
            </a:r>
            <a:endParaRPr lang="id-ID" dirty="0" smtClean="0"/>
          </a:p>
          <a:p>
            <a:pPr marL="514350" lvl="0" indent="-514350" algn="just">
              <a:buAutoNum type="arabicPeriod" startAt="3"/>
            </a:pPr>
            <a:r>
              <a:rPr lang="x-none" smtClean="0"/>
              <a:t>Pasal </a:t>
            </a:r>
            <a:r>
              <a:rPr lang="x-none" smtClean="0"/>
              <a:t>93 sebaiknya dibuat rumusan sanksinya, sebab </a:t>
            </a:r>
            <a:r>
              <a:rPr lang="x-none" smtClean="0"/>
              <a:t>pasal </a:t>
            </a:r>
            <a:r>
              <a:rPr lang="x-none" smtClean="0"/>
              <a:t>larangan.</a:t>
            </a:r>
          </a:p>
          <a:p>
            <a:pPr marL="514350" indent="-514350" algn="just">
              <a:buFont typeface="Arial" pitchFamily="34" charset="0"/>
              <a:buAutoNum type="arabicPeriod" startAt="3"/>
            </a:pPr>
            <a:r>
              <a:rPr lang="x-none" smtClean="0"/>
              <a:t>Pasal 96 ayat (2)</a:t>
            </a:r>
            <a:r>
              <a:rPr lang="id-ID" dirty="0" smtClean="0"/>
              <a:t>, Pasal 97 ayat (2) dan Pasal 101 ayat (2),  </a:t>
            </a:r>
            <a:r>
              <a:rPr lang="x-none" smtClean="0"/>
              <a:t>pengenaan sanksi administratif oleh Pemerintah tidak tepat, karena definisi pemerintah dalam ketentuan umum bertentangan dengan UU 23 Tahun 2014. Pengenaan sanksi sebaiknya langsung dinyatakan secara tegas dalam norma Pasal oleh Menkominfo atau KPI. Selain itu perlu ditambahkan sanksi administratif berupa </a:t>
            </a:r>
            <a:r>
              <a:rPr lang="x-none" smtClean="0"/>
              <a:t>denda</a:t>
            </a:r>
            <a:r>
              <a:rPr lang="id-ID" dirty="0" smtClean="0"/>
              <a:t>.</a:t>
            </a:r>
            <a:endParaRPr lang="id-ID" dirty="0" smtClean="0"/>
          </a:p>
          <a:p>
            <a:pPr marL="514350" lvl="0" indent="-514350" algn="just">
              <a:buAutoNum type="arabicPeriod" startAt="3"/>
            </a:pPr>
            <a:r>
              <a:rPr lang="x-none" smtClean="0"/>
              <a:t>Pasal </a:t>
            </a:r>
            <a:r>
              <a:rPr lang="x-none" smtClean="0"/>
              <a:t>98 ketentuan mengenai kepemilikan saham perusahan oleh karyawan perlu dirumuskan dalam beberapa ayat lebih lanjut, baru detailnya dilaksanakan sesuai ketentuan </a:t>
            </a:r>
            <a:r>
              <a:rPr lang="x-none" smtClean="0"/>
              <a:t>peraturan </a:t>
            </a:r>
            <a:r>
              <a:rPr lang="x-none" smtClean="0"/>
              <a:t>perundang-undangan.</a:t>
            </a:r>
          </a:p>
          <a:p>
            <a:pPr marL="514350" indent="-514350" algn="just">
              <a:buFont typeface="Arial" pitchFamily="34" charset="0"/>
              <a:buAutoNum type="arabicPeriod" startAt="3"/>
            </a:pPr>
            <a:r>
              <a:rPr lang="id-ID" dirty="0" smtClean="0"/>
              <a:t>Pasal 115 ayat (2), p</a:t>
            </a:r>
            <a:r>
              <a:rPr lang="en-US" dirty="0" err="1" smtClean="0"/>
              <a:t>erizinan</a:t>
            </a:r>
            <a:r>
              <a:rPr lang="en-US" dirty="0" smtClean="0"/>
              <a:t> </a:t>
            </a:r>
            <a:r>
              <a:rPr lang="en-US" dirty="0" err="1" smtClean="0"/>
              <a:t>terkait</a:t>
            </a:r>
            <a:r>
              <a:rPr lang="en-US" dirty="0" smtClean="0"/>
              <a:t> IPP </a:t>
            </a:r>
            <a:r>
              <a:rPr lang="en-US" dirty="0" err="1" smtClean="0"/>
              <a:t>oleh</a:t>
            </a:r>
            <a:r>
              <a:rPr lang="en-US" dirty="0" smtClean="0"/>
              <a:t> </a:t>
            </a:r>
            <a:r>
              <a:rPr lang="en-US" dirty="0" err="1" smtClean="0"/>
              <a:t>pemerintah</a:t>
            </a:r>
            <a:r>
              <a:rPr lang="en-US" dirty="0" smtClean="0"/>
              <a:t> </a:t>
            </a:r>
            <a:r>
              <a:rPr lang="en-US" dirty="0" err="1" smtClean="0"/>
              <a:t>tidak</a:t>
            </a:r>
            <a:r>
              <a:rPr lang="en-US" dirty="0" smtClean="0"/>
              <a:t> </a:t>
            </a:r>
            <a:r>
              <a:rPr lang="en-US" dirty="0" err="1" smtClean="0"/>
              <a:t>tepat</a:t>
            </a:r>
            <a:r>
              <a:rPr lang="en-US" dirty="0" smtClean="0"/>
              <a:t>. </a:t>
            </a:r>
            <a:r>
              <a:rPr lang="en-US" dirty="0" err="1" smtClean="0"/>
              <a:t>Harus</a:t>
            </a:r>
            <a:r>
              <a:rPr lang="en-US" dirty="0" smtClean="0"/>
              <a:t> </a:t>
            </a:r>
            <a:r>
              <a:rPr lang="en-US" dirty="0" err="1" smtClean="0"/>
              <a:t>diperjelas</a:t>
            </a:r>
            <a:r>
              <a:rPr lang="en-US" dirty="0" smtClean="0"/>
              <a:t> </a:t>
            </a:r>
            <a:r>
              <a:rPr lang="en-US" dirty="0" err="1" smtClean="0"/>
              <a:t>Menkominfo</a:t>
            </a:r>
            <a:r>
              <a:rPr lang="en-US" dirty="0" smtClean="0"/>
              <a:t> </a:t>
            </a:r>
            <a:r>
              <a:rPr lang="en-US" dirty="0" err="1" smtClean="0"/>
              <a:t>atau</a:t>
            </a:r>
            <a:r>
              <a:rPr lang="en-US" dirty="0" smtClean="0"/>
              <a:t> </a:t>
            </a:r>
            <a:r>
              <a:rPr lang="en-US" dirty="0" err="1" smtClean="0"/>
              <a:t>siapa</a:t>
            </a:r>
            <a:r>
              <a:rPr lang="en-US" dirty="0" smtClean="0"/>
              <a:t>.</a:t>
            </a:r>
            <a:endParaRPr lang="id-ID" dirty="0" smtClean="0"/>
          </a:p>
        </p:txBody>
      </p:sp>
      <p:sp>
        <p:nvSpPr>
          <p:cNvPr id="4" name="Slide Number Placeholder 3"/>
          <p:cNvSpPr>
            <a:spLocks noGrp="1"/>
          </p:cNvSpPr>
          <p:nvPr>
            <p:ph type="sldNum" sz="quarter" idx="12"/>
          </p:nvPr>
        </p:nvSpPr>
        <p:spPr/>
        <p:txBody>
          <a:bodyPr/>
          <a:lstStyle/>
          <a:p>
            <a:pPr>
              <a:defRPr/>
            </a:pPr>
            <a:fld id="{EBEA5311-A729-4147-8DA6-CFCEC2D35D63}" type="slidenum">
              <a:rPr lang="en-US" smtClean="0"/>
              <a:pPr>
                <a:defRPr/>
              </a:pPr>
              <a:t>18</a:t>
            </a:fld>
            <a:endParaRPr lang="en-US"/>
          </a:p>
        </p:txBody>
      </p:sp>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Aspek</a:t>
            </a:r>
            <a:r>
              <a:rPr lang="en-US" dirty="0" smtClean="0"/>
              <a:t> </a:t>
            </a:r>
            <a:r>
              <a:rPr lang="en-US" dirty="0" err="1" smtClean="0"/>
              <a:t>Substantif</a:t>
            </a:r>
            <a:r>
              <a:rPr lang="en-US" dirty="0" smtClean="0"/>
              <a:t> </a:t>
            </a:r>
            <a:r>
              <a:rPr lang="en-US" dirty="0" smtClean="0"/>
              <a:t>(</a:t>
            </a:r>
            <a:r>
              <a:rPr lang="id-ID" dirty="0" smtClean="0"/>
              <a:t>4</a:t>
            </a:r>
            <a:r>
              <a:rPr lang="en-US" dirty="0" smtClean="0"/>
              <a:t>)</a:t>
            </a:r>
            <a:endParaRPr lang="en-US" dirty="0"/>
          </a:p>
        </p:txBody>
      </p:sp>
      <p:sp>
        <p:nvSpPr>
          <p:cNvPr id="3" name="Content Placeholder 2"/>
          <p:cNvSpPr>
            <a:spLocks noGrp="1"/>
          </p:cNvSpPr>
          <p:nvPr>
            <p:ph idx="1"/>
          </p:nvPr>
        </p:nvSpPr>
        <p:spPr>
          <a:xfrm>
            <a:off x="457200" y="1295400"/>
            <a:ext cx="8229600" cy="4830763"/>
          </a:xfrm>
        </p:spPr>
        <p:txBody>
          <a:bodyPr>
            <a:normAutofit fontScale="92500" lnSpcReduction="20000"/>
          </a:bodyPr>
          <a:lstStyle/>
          <a:p>
            <a:pPr lvl="0">
              <a:buNone/>
            </a:pPr>
            <a:endParaRPr lang="en-US" dirty="0" smtClean="0"/>
          </a:p>
          <a:p>
            <a:pPr marL="542925" lvl="0" indent="-457200" algn="just">
              <a:buNone/>
            </a:pPr>
            <a:r>
              <a:rPr lang="x-none" sz="2800" smtClean="0"/>
              <a:t>8.  Apa </a:t>
            </a:r>
            <a:r>
              <a:rPr lang="x-none" sz="2800" smtClean="0"/>
              <a:t>sanksi atas pelanggaran ketentuan Pasal 131 ayat (</a:t>
            </a:r>
            <a:r>
              <a:rPr lang="x-none" sz="2800" smtClean="0"/>
              <a:t>1</a:t>
            </a:r>
            <a:r>
              <a:rPr lang="x-none" sz="2800" smtClean="0"/>
              <a:t>)?</a:t>
            </a:r>
            <a:endParaRPr lang="id-ID" sz="2800" dirty="0" smtClean="0"/>
          </a:p>
          <a:p>
            <a:pPr marL="542925" lvl="0" indent="-457200" algn="just">
              <a:buNone/>
            </a:pPr>
            <a:r>
              <a:rPr lang="x-none" sz="2800" smtClean="0"/>
              <a:t>9.  Apa </a:t>
            </a:r>
            <a:r>
              <a:rPr lang="x-none" sz="2800" smtClean="0"/>
              <a:t>sanksi atas pelanggaran ketentuan Pasal 137 ayat (1)? </a:t>
            </a:r>
            <a:endParaRPr lang="id-ID" sz="2800" dirty="0" smtClean="0"/>
          </a:p>
          <a:p>
            <a:pPr marL="542925" lvl="0" indent="-457200" algn="just">
              <a:buNone/>
            </a:pPr>
            <a:r>
              <a:rPr lang="x-none" sz="2800" smtClean="0"/>
              <a:t>10. Apa </a:t>
            </a:r>
            <a:r>
              <a:rPr lang="x-none" sz="2800" smtClean="0"/>
              <a:t>sanksi atas pelanggaran ketentuan Pasal 140 ayat (1) dan ayat (2)? Apa sanksi atas pelanggaran ketentuan Pasal 141?</a:t>
            </a:r>
            <a:endParaRPr lang="id-ID" sz="2800" dirty="0" smtClean="0"/>
          </a:p>
          <a:p>
            <a:pPr marL="542925" lvl="0" indent="-457200" algn="just">
              <a:buNone/>
            </a:pPr>
            <a:r>
              <a:rPr lang="x-none" sz="2800" smtClean="0"/>
              <a:t>11. Apa </a:t>
            </a:r>
            <a:r>
              <a:rPr lang="x-none" sz="2800" smtClean="0"/>
              <a:t>sanksi atas pelanggaran ketentuan Pasal 149 </a:t>
            </a:r>
            <a:r>
              <a:rPr lang="x-none" sz="2800" smtClean="0"/>
              <a:t>jika </a:t>
            </a:r>
            <a:r>
              <a:rPr lang="x-none" sz="2800" smtClean="0"/>
              <a:t> waktu </a:t>
            </a:r>
            <a:r>
              <a:rPr lang="x-none" sz="2800" smtClean="0"/>
              <a:t>siaran iklan spot melebihi </a:t>
            </a:r>
            <a:r>
              <a:rPr lang="x-none" sz="2800" smtClean="0"/>
              <a:t>30</a:t>
            </a:r>
            <a:r>
              <a:rPr lang="x-none" sz="2800" smtClean="0"/>
              <a:t>%?</a:t>
            </a:r>
            <a:endParaRPr lang="id-ID" sz="2800" dirty="0" smtClean="0"/>
          </a:p>
          <a:p>
            <a:pPr marL="542925" lvl="0" indent="-457200" algn="just">
              <a:buNone/>
            </a:pPr>
            <a:r>
              <a:rPr lang="x-none" sz="2800" smtClean="0"/>
              <a:t>12. Apa </a:t>
            </a:r>
            <a:r>
              <a:rPr lang="x-none" sz="2800" smtClean="0"/>
              <a:t>sanksi atas pelanggaran ketentuan Pasal 151 jika waktu siaran iklan layanan kurang dari </a:t>
            </a:r>
            <a:r>
              <a:rPr lang="x-none" sz="2800" smtClean="0"/>
              <a:t>15</a:t>
            </a:r>
            <a:r>
              <a:rPr lang="x-none" sz="2800" smtClean="0"/>
              <a:t>%?</a:t>
            </a:r>
            <a:endParaRPr lang="id-ID" sz="2800" dirty="0" smtClean="0"/>
          </a:p>
          <a:p>
            <a:pPr marL="542925" lvl="0" indent="-457200" algn="just">
              <a:buNone/>
            </a:pPr>
            <a:r>
              <a:rPr lang="id-ID" sz="2800" dirty="0" smtClean="0"/>
              <a:t>13.  </a:t>
            </a:r>
            <a:r>
              <a:rPr lang="en-US" sz="2800" dirty="0" err="1" smtClean="0"/>
              <a:t>Apa</a:t>
            </a:r>
            <a:r>
              <a:rPr lang="en-US" sz="2800" dirty="0" smtClean="0"/>
              <a:t> </a:t>
            </a:r>
            <a:r>
              <a:rPr lang="en-US" sz="2800" dirty="0" err="1" smtClean="0"/>
              <a:t>sanksi</a:t>
            </a:r>
            <a:r>
              <a:rPr lang="en-US" sz="2800" dirty="0" smtClean="0"/>
              <a:t> </a:t>
            </a:r>
            <a:r>
              <a:rPr lang="en-US" sz="2800" dirty="0" err="1" smtClean="0"/>
              <a:t>atas</a:t>
            </a:r>
            <a:r>
              <a:rPr lang="en-US" sz="2800" dirty="0" smtClean="0"/>
              <a:t> </a:t>
            </a:r>
            <a:r>
              <a:rPr lang="en-US" sz="2800" dirty="0" err="1" smtClean="0"/>
              <a:t>pelanggaran</a:t>
            </a:r>
            <a:r>
              <a:rPr lang="en-US" sz="2800" dirty="0" smtClean="0"/>
              <a:t> </a:t>
            </a:r>
            <a:r>
              <a:rPr lang="en-US" sz="2800" dirty="0" err="1" smtClean="0"/>
              <a:t>ketentuan</a:t>
            </a:r>
            <a:r>
              <a:rPr lang="en-US" sz="2800" dirty="0" smtClean="0"/>
              <a:t> </a:t>
            </a:r>
            <a:r>
              <a:rPr lang="en-US" sz="2800" dirty="0" err="1" smtClean="0"/>
              <a:t>Pasal</a:t>
            </a:r>
            <a:r>
              <a:rPr lang="en-US" sz="2800" dirty="0" smtClean="0"/>
              <a:t> 153?</a:t>
            </a:r>
            <a:endParaRPr lang="en-US" sz="4000" dirty="0" smtClean="0"/>
          </a:p>
        </p:txBody>
      </p:sp>
      <p:sp>
        <p:nvSpPr>
          <p:cNvPr id="4" name="Slide Number Placeholder 3"/>
          <p:cNvSpPr>
            <a:spLocks noGrp="1"/>
          </p:cNvSpPr>
          <p:nvPr>
            <p:ph type="sldNum" sz="quarter" idx="12"/>
          </p:nvPr>
        </p:nvSpPr>
        <p:spPr/>
        <p:txBody>
          <a:bodyPr/>
          <a:lstStyle/>
          <a:p>
            <a:pPr>
              <a:defRPr/>
            </a:pPr>
            <a:fld id="{EBEA5311-A729-4147-8DA6-CFCEC2D35D63}" type="slidenum">
              <a:rPr lang="en-US" smtClean="0"/>
              <a:pPr>
                <a:defRPr/>
              </a:pPr>
              <a:t>19</a:t>
            </a:fld>
            <a:endParaRPr lang="en-US"/>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228600"/>
            <a:ext cx="8229600" cy="1143000"/>
          </a:xfrm>
        </p:spPr>
        <p:txBody>
          <a:bodyPr/>
          <a:lstStyle/>
          <a:p>
            <a:r>
              <a:rPr lang="id-ID" dirty="0" smtClean="0"/>
              <a:t>PENDAHULUAN</a:t>
            </a:r>
            <a:endParaRPr lang="id-ID" dirty="0" smtClean="0"/>
          </a:p>
        </p:txBody>
      </p:sp>
      <p:sp>
        <p:nvSpPr>
          <p:cNvPr id="6147" name="Content Placeholder 2"/>
          <p:cNvSpPr>
            <a:spLocks noGrp="1"/>
          </p:cNvSpPr>
          <p:nvPr>
            <p:ph idx="1"/>
          </p:nvPr>
        </p:nvSpPr>
        <p:spPr>
          <a:xfrm>
            <a:off x="457200" y="1371600"/>
            <a:ext cx="8229600" cy="5105400"/>
          </a:xfrm>
        </p:spPr>
        <p:txBody>
          <a:bodyPr>
            <a:normAutofit/>
          </a:bodyPr>
          <a:lstStyle/>
          <a:p>
            <a:pPr algn="just"/>
            <a:r>
              <a:rPr lang="en-US" sz="2000" dirty="0" err="1" smtClean="0"/>
              <a:t>Berdasarkan</a:t>
            </a:r>
            <a:r>
              <a:rPr lang="en-US" sz="2000" dirty="0" smtClean="0"/>
              <a:t> </a:t>
            </a:r>
            <a:r>
              <a:rPr lang="en-US" sz="2000" dirty="0" err="1" smtClean="0"/>
              <a:t>surat</a:t>
            </a:r>
            <a:r>
              <a:rPr lang="en-US" sz="2000" dirty="0" smtClean="0"/>
              <a:t> </a:t>
            </a:r>
            <a:r>
              <a:rPr lang="en-US" sz="2000" dirty="0" err="1" smtClean="0"/>
              <a:t>dari</a:t>
            </a:r>
            <a:r>
              <a:rPr lang="en-US" sz="2000" dirty="0" smtClean="0"/>
              <a:t> </a:t>
            </a:r>
            <a:r>
              <a:rPr lang="en-US" sz="2000" dirty="0" err="1" smtClean="0"/>
              <a:t>Komisi</a:t>
            </a:r>
            <a:r>
              <a:rPr lang="en-US" sz="2000" dirty="0" smtClean="0"/>
              <a:t> I DPR </a:t>
            </a:r>
            <a:r>
              <a:rPr lang="en-US" sz="2000" dirty="0" err="1" smtClean="0"/>
              <a:t>pada</a:t>
            </a:r>
            <a:r>
              <a:rPr lang="en-US" sz="2000" dirty="0" smtClean="0"/>
              <a:t> </a:t>
            </a:r>
            <a:r>
              <a:rPr lang="en-US" sz="2000" dirty="0" err="1" smtClean="0"/>
              <a:t>pokoknya</a:t>
            </a:r>
            <a:r>
              <a:rPr lang="en-US" sz="2000" dirty="0" smtClean="0"/>
              <a:t> m</a:t>
            </a:r>
            <a:r>
              <a:rPr lang="id-ID" sz="2000" dirty="0" smtClean="0"/>
              <a:t>eminta Badan Legislasi untuk melakukan </a:t>
            </a:r>
            <a:r>
              <a:rPr lang="en-US" sz="2000" dirty="0" err="1" smtClean="0"/>
              <a:t>pengharmonisasian</a:t>
            </a:r>
            <a:r>
              <a:rPr lang="en-US" sz="2000" dirty="0" smtClean="0"/>
              <a:t>, </a:t>
            </a:r>
            <a:r>
              <a:rPr lang="en-US" sz="2000" dirty="0" err="1" smtClean="0"/>
              <a:t>pembulatan</a:t>
            </a:r>
            <a:r>
              <a:rPr lang="en-US" sz="2000" dirty="0" smtClean="0"/>
              <a:t>, </a:t>
            </a:r>
            <a:r>
              <a:rPr lang="en-US" sz="2000" dirty="0" err="1" smtClean="0"/>
              <a:t>dan</a:t>
            </a:r>
            <a:r>
              <a:rPr lang="en-US" sz="2000" dirty="0" smtClean="0"/>
              <a:t> </a:t>
            </a:r>
            <a:r>
              <a:rPr lang="id-ID" sz="2000" dirty="0" smtClean="0"/>
              <a:t>pemantapan</a:t>
            </a:r>
            <a:r>
              <a:rPr lang="en-US" sz="2000" dirty="0" smtClean="0"/>
              <a:t> </a:t>
            </a:r>
            <a:r>
              <a:rPr lang="en-US" sz="2000" dirty="0" err="1" smtClean="0"/>
              <a:t>konsepsi</a:t>
            </a:r>
            <a:r>
              <a:rPr lang="en-US" sz="2000" dirty="0" smtClean="0"/>
              <a:t> </a:t>
            </a:r>
            <a:r>
              <a:rPr lang="en-US" sz="2000" dirty="0" err="1" smtClean="0"/>
              <a:t>Rancangan</a:t>
            </a:r>
            <a:r>
              <a:rPr lang="en-US" sz="2000" dirty="0" smtClean="0"/>
              <a:t> </a:t>
            </a:r>
            <a:r>
              <a:rPr lang="en-US" sz="2000" dirty="0" err="1" smtClean="0"/>
              <a:t>Undang-Undang</a:t>
            </a:r>
            <a:r>
              <a:rPr lang="en-US" sz="2000" dirty="0" smtClean="0"/>
              <a:t> </a:t>
            </a:r>
            <a:r>
              <a:rPr lang="en-US" sz="2000" dirty="0" err="1" smtClean="0"/>
              <a:t>tentang</a:t>
            </a:r>
            <a:r>
              <a:rPr lang="en-US" sz="2000" dirty="0" smtClean="0"/>
              <a:t> </a:t>
            </a:r>
            <a:r>
              <a:rPr lang="en-US" sz="2000" dirty="0" err="1" smtClean="0"/>
              <a:t>Penyiaran</a:t>
            </a:r>
            <a:r>
              <a:rPr lang="id-ID" sz="2000" dirty="0" smtClean="0"/>
              <a:t>. Permintaan tersebut sesuai dengan </a:t>
            </a:r>
            <a:r>
              <a:rPr lang="en-US" sz="2000" dirty="0" err="1" smtClean="0"/>
              <a:t>tugas</a:t>
            </a:r>
            <a:r>
              <a:rPr lang="en-US" sz="2000" dirty="0" smtClean="0"/>
              <a:t> </a:t>
            </a:r>
            <a:r>
              <a:rPr lang="en-US" sz="2000" dirty="0" err="1" smtClean="0"/>
              <a:t>Badan</a:t>
            </a:r>
            <a:r>
              <a:rPr lang="en-US" sz="2000" dirty="0" smtClean="0"/>
              <a:t> </a:t>
            </a:r>
            <a:r>
              <a:rPr lang="en-US" sz="2000" dirty="0" err="1" smtClean="0"/>
              <a:t>Legislasi</a:t>
            </a:r>
            <a:r>
              <a:rPr lang="en-US" sz="2000" dirty="0" smtClean="0"/>
              <a:t> DPR yang </a:t>
            </a:r>
            <a:r>
              <a:rPr lang="en-US" sz="2000" dirty="0" err="1" smtClean="0"/>
              <a:t>diatur</a:t>
            </a:r>
            <a:r>
              <a:rPr lang="en-US" sz="2000" dirty="0" smtClean="0"/>
              <a:t> </a:t>
            </a:r>
            <a:r>
              <a:rPr lang="en-US" sz="2000" dirty="0" err="1" smtClean="0"/>
              <a:t>dalam</a:t>
            </a:r>
            <a:r>
              <a:rPr lang="en-US" sz="2000" dirty="0" smtClean="0"/>
              <a:t> </a:t>
            </a:r>
            <a:r>
              <a:rPr lang="en-US" sz="2000" dirty="0" err="1" smtClean="0"/>
              <a:t>Pasal</a:t>
            </a:r>
            <a:r>
              <a:rPr lang="en-US" sz="2000" dirty="0" smtClean="0"/>
              <a:t> 46 </a:t>
            </a:r>
            <a:r>
              <a:rPr lang="en-US" sz="2000" dirty="0" err="1" smtClean="0"/>
              <a:t>ayat</a:t>
            </a:r>
            <a:r>
              <a:rPr lang="en-US" sz="2000" dirty="0" smtClean="0"/>
              <a:t> (2) </a:t>
            </a:r>
            <a:r>
              <a:rPr lang="en-US" sz="2000" dirty="0" err="1" smtClean="0"/>
              <a:t>Undang-Undang</a:t>
            </a:r>
            <a:r>
              <a:rPr lang="en-US" sz="2000" dirty="0" smtClean="0"/>
              <a:t> </a:t>
            </a:r>
            <a:r>
              <a:rPr lang="en-US" sz="2000" dirty="0" err="1" smtClean="0"/>
              <a:t>Nomor</a:t>
            </a:r>
            <a:r>
              <a:rPr lang="en-US" sz="2000" dirty="0" smtClean="0"/>
              <a:t> 12 </a:t>
            </a:r>
            <a:r>
              <a:rPr lang="en-US" sz="2000" dirty="0" err="1" smtClean="0"/>
              <a:t>Tahun</a:t>
            </a:r>
            <a:r>
              <a:rPr lang="en-US" sz="2000" dirty="0" smtClean="0"/>
              <a:t> 2011 </a:t>
            </a:r>
            <a:r>
              <a:rPr lang="en-US" sz="2000" dirty="0" err="1" smtClean="0"/>
              <a:t>tentang</a:t>
            </a:r>
            <a:r>
              <a:rPr lang="en-US" sz="2000" dirty="0" smtClean="0"/>
              <a:t> </a:t>
            </a:r>
            <a:r>
              <a:rPr lang="en-US" sz="2000" dirty="0" err="1" smtClean="0"/>
              <a:t>Pembentukan</a:t>
            </a:r>
            <a:r>
              <a:rPr lang="en-US" sz="2000" dirty="0" smtClean="0"/>
              <a:t> </a:t>
            </a:r>
            <a:r>
              <a:rPr lang="en-US" sz="2000" dirty="0" err="1" smtClean="0"/>
              <a:t>Peraturan</a:t>
            </a:r>
            <a:r>
              <a:rPr lang="en-US" sz="2000" dirty="0" smtClean="0"/>
              <a:t> </a:t>
            </a:r>
            <a:r>
              <a:rPr lang="en-US" sz="2000" dirty="0" err="1" smtClean="0"/>
              <a:t>Perundang-undangan</a:t>
            </a:r>
            <a:r>
              <a:rPr lang="en-US" sz="2000" i="1" dirty="0" smtClean="0"/>
              <a:t> </a:t>
            </a:r>
            <a:r>
              <a:rPr lang="en-US" sz="2000" i="1" dirty="0" err="1" smtClean="0"/>
              <a:t>juncto</a:t>
            </a:r>
            <a:r>
              <a:rPr lang="en-US" sz="2000" dirty="0" smtClean="0"/>
              <a:t> </a:t>
            </a:r>
            <a:r>
              <a:rPr lang="en-US" sz="2000" dirty="0" err="1" smtClean="0"/>
              <a:t>Pasal</a:t>
            </a:r>
            <a:r>
              <a:rPr lang="en-US" sz="2000" dirty="0" smtClean="0"/>
              <a:t> 105 </a:t>
            </a:r>
            <a:r>
              <a:rPr lang="en-US" sz="2000" dirty="0" err="1" smtClean="0"/>
              <a:t>huruf</a:t>
            </a:r>
            <a:r>
              <a:rPr lang="en-US" sz="2000" dirty="0" smtClean="0"/>
              <a:t> c </a:t>
            </a:r>
            <a:r>
              <a:rPr lang="en-US" sz="2000" dirty="0" err="1" smtClean="0"/>
              <a:t>Undang-Undang</a:t>
            </a:r>
            <a:r>
              <a:rPr lang="en-US" sz="2000" dirty="0" smtClean="0"/>
              <a:t> </a:t>
            </a:r>
            <a:r>
              <a:rPr lang="en-US" sz="2000" dirty="0" err="1" smtClean="0"/>
              <a:t>Nomor</a:t>
            </a:r>
            <a:r>
              <a:rPr lang="en-US" sz="2000" dirty="0" smtClean="0"/>
              <a:t> 17 </a:t>
            </a:r>
            <a:r>
              <a:rPr lang="en-US" sz="2000" dirty="0" err="1" smtClean="0"/>
              <a:t>Tahun</a:t>
            </a:r>
            <a:r>
              <a:rPr lang="en-US" sz="2000" dirty="0" smtClean="0"/>
              <a:t> 2014 </a:t>
            </a:r>
            <a:r>
              <a:rPr lang="en-US" sz="2000" dirty="0" err="1" smtClean="0"/>
              <a:t>tentang</a:t>
            </a:r>
            <a:r>
              <a:rPr lang="en-US" sz="2000" dirty="0" smtClean="0"/>
              <a:t> </a:t>
            </a:r>
            <a:r>
              <a:rPr lang="en-US" sz="2000" dirty="0" err="1" smtClean="0"/>
              <a:t>Majelis</a:t>
            </a:r>
            <a:r>
              <a:rPr lang="en-US" sz="2000" dirty="0" smtClean="0"/>
              <a:t> </a:t>
            </a:r>
            <a:r>
              <a:rPr lang="en-US" sz="2000" dirty="0" err="1" smtClean="0"/>
              <a:t>Permusyawaratan</a:t>
            </a:r>
            <a:r>
              <a:rPr lang="en-US" sz="2000" dirty="0" smtClean="0"/>
              <a:t> Rakyat, </a:t>
            </a:r>
            <a:r>
              <a:rPr lang="en-US" sz="2000" dirty="0" err="1" smtClean="0"/>
              <a:t>Dewan</a:t>
            </a:r>
            <a:r>
              <a:rPr lang="en-US" sz="2000" dirty="0" smtClean="0"/>
              <a:t> </a:t>
            </a:r>
            <a:r>
              <a:rPr lang="en-US" sz="2000" dirty="0" err="1" smtClean="0"/>
              <a:t>Perwakilan</a:t>
            </a:r>
            <a:r>
              <a:rPr lang="en-US" sz="2000" dirty="0" smtClean="0"/>
              <a:t> Rakyat, </a:t>
            </a:r>
            <a:r>
              <a:rPr lang="en-US" sz="2000" dirty="0" err="1" smtClean="0"/>
              <a:t>Dewan</a:t>
            </a:r>
            <a:r>
              <a:rPr lang="en-US" sz="2000" dirty="0" smtClean="0"/>
              <a:t> </a:t>
            </a:r>
            <a:r>
              <a:rPr lang="en-US" sz="2000" dirty="0" err="1" smtClean="0"/>
              <a:t>Perwakilan</a:t>
            </a:r>
            <a:r>
              <a:rPr lang="en-US" sz="2000" dirty="0" smtClean="0"/>
              <a:t> Daerah, </a:t>
            </a:r>
            <a:r>
              <a:rPr lang="en-US" sz="2000" dirty="0" err="1" smtClean="0"/>
              <a:t>dan</a:t>
            </a:r>
            <a:r>
              <a:rPr lang="en-US" sz="2000" dirty="0" smtClean="0"/>
              <a:t> </a:t>
            </a:r>
            <a:r>
              <a:rPr lang="en-US" sz="2000" dirty="0" err="1" smtClean="0"/>
              <a:t>Dewan</a:t>
            </a:r>
            <a:r>
              <a:rPr lang="en-US" sz="2000" dirty="0" smtClean="0"/>
              <a:t> </a:t>
            </a:r>
            <a:r>
              <a:rPr lang="en-US" sz="2000" dirty="0" err="1" smtClean="0"/>
              <a:t>Perwakilan</a:t>
            </a:r>
            <a:r>
              <a:rPr lang="en-US" sz="2000" dirty="0" smtClean="0"/>
              <a:t> Rakyat Daerah, </a:t>
            </a:r>
            <a:r>
              <a:rPr lang="en-US" sz="2000" i="1" dirty="0" err="1" smtClean="0"/>
              <a:t>juncto</a:t>
            </a:r>
            <a:r>
              <a:rPr lang="en-US" sz="2000" dirty="0" smtClean="0"/>
              <a:t> </a:t>
            </a:r>
            <a:r>
              <a:rPr lang="en-US" sz="2000" dirty="0" err="1" smtClean="0"/>
              <a:t>Pasal</a:t>
            </a:r>
            <a:r>
              <a:rPr lang="en-US" sz="2000" dirty="0" smtClean="0"/>
              <a:t> 65 </a:t>
            </a:r>
            <a:r>
              <a:rPr lang="en-US" sz="2000" dirty="0" err="1" smtClean="0"/>
              <a:t>huruf</a:t>
            </a:r>
            <a:r>
              <a:rPr lang="en-US" sz="2000" dirty="0" smtClean="0"/>
              <a:t> c </a:t>
            </a:r>
            <a:r>
              <a:rPr lang="en-US" sz="2000" dirty="0" err="1" smtClean="0"/>
              <a:t>Peraturan</a:t>
            </a:r>
            <a:r>
              <a:rPr lang="en-US" sz="2000" dirty="0" smtClean="0"/>
              <a:t> DPR RI </a:t>
            </a:r>
            <a:r>
              <a:rPr lang="en-US" sz="2000" dirty="0" err="1" smtClean="0"/>
              <a:t>Nomor</a:t>
            </a:r>
            <a:r>
              <a:rPr lang="en-US" sz="2000" dirty="0" smtClean="0"/>
              <a:t> 1 </a:t>
            </a:r>
            <a:r>
              <a:rPr lang="en-US" sz="2000" dirty="0" err="1" smtClean="0"/>
              <a:t>Tahun</a:t>
            </a:r>
            <a:r>
              <a:rPr lang="en-US" sz="2000" dirty="0" smtClean="0"/>
              <a:t> 2014 </a:t>
            </a:r>
            <a:r>
              <a:rPr lang="en-US" sz="2000" dirty="0" err="1" smtClean="0"/>
              <a:t>tentang</a:t>
            </a:r>
            <a:r>
              <a:rPr lang="en-US" sz="2000" dirty="0" smtClean="0"/>
              <a:t> Tata </a:t>
            </a:r>
            <a:r>
              <a:rPr lang="en-US" sz="2000" dirty="0" err="1" smtClean="0"/>
              <a:t>Tertib</a:t>
            </a:r>
            <a:r>
              <a:rPr lang="en-US" sz="2000" dirty="0" smtClean="0"/>
              <a:t>, </a:t>
            </a:r>
            <a:r>
              <a:rPr lang="en-US" sz="2000" i="1" dirty="0" err="1" smtClean="0"/>
              <a:t>juncto</a:t>
            </a:r>
            <a:r>
              <a:rPr lang="en-US" sz="2000" dirty="0" smtClean="0"/>
              <a:t> </a:t>
            </a:r>
            <a:r>
              <a:rPr lang="en-US" sz="2000" dirty="0" err="1" smtClean="0"/>
              <a:t>Pasal</a:t>
            </a:r>
            <a:r>
              <a:rPr lang="en-US" sz="2000" dirty="0" smtClean="0"/>
              <a:t> 22 </a:t>
            </a:r>
            <a:r>
              <a:rPr lang="en-US" sz="2000" dirty="0" err="1" smtClean="0"/>
              <a:t>Peraturan</a:t>
            </a:r>
            <a:r>
              <a:rPr lang="en-US" sz="2000" dirty="0" smtClean="0"/>
              <a:t> DPR RI </a:t>
            </a:r>
            <a:r>
              <a:rPr lang="en-US" sz="2000" dirty="0" err="1" smtClean="0"/>
              <a:t>Nomor</a:t>
            </a:r>
            <a:r>
              <a:rPr lang="en-US" sz="2000" dirty="0" smtClean="0"/>
              <a:t> 2 </a:t>
            </a:r>
            <a:r>
              <a:rPr lang="en-US" sz="2000" dirty="0" err="1" smtClean="0"/>
              <a:t>Tahun</a:t>
            </a:r>
            <a:r>
              <a:rPr lang="en-US" sz="2000" dirty="0" smtClean="0"/>
              <a:t> 2012 </a:t>
            </a:r>
            <a:r>
              <a:rPr lang="en-US" sz="2000" dirty="0" err="1" smtClean="0"/>
              <a:t>tentang</a:t>
            </a:r>
            <a:r>
              <a:rPr lang="en-US" sz="2000" dirty="0" smtClean="0"/>
              <a:t> Tata Cara </a:t>
            </a:r>
            <a:r>
              <a:rPr lang="en-US" sz="2000" dirty="0" err="1" smtClean="0"/>
              <a:t>Mempersiapkan</a:t>
            </a:r>
            <a:r>
              <a:rPr lang="en-US" sz="2000" dirty="0" smtClean="0"/>
              <a:t> </a:t>
            </a:r>
            <a:r>
              <a:rPr lang="en-US" sz="2000" dirty="0" err="1" smtClean="0"/>
              <a:t>Rancangan</a:t>
            </a:r>
            <a:r>
              <a:rPr lang="en-US" sz="2000" dirty="0" smtClean="0"/>
              <a:t> </a:t>
            </a:r>
            <a:r>
              <a:rPr lang="en-US" sz="2000" dirty="0" err="1" smtClean="0"/>
              <a:t>Undang-Undang</a:t>
            </a:r>
            <a:r>
              <a:rPr lang="en-US" sz="2000" dirty="0" smtClean="0"/>
              <a:t>.</a:t>
            </a:r>
            <a:endParaRPr lang="id-ID" sz="2000" dirty="0" smtClean="0"/>
          </a:p>
          <a:p>
            <a:pPr algn="just"/>
            <a:r>
              <a:rPr lang="en-US" sz="2000" dirty="0" err="1" smtClean="0"/>
              <a:t>Rancangan</a:t>
            </a:r>
            <a:r>
              <a:rPr lang="en-US" sz="2000" dirty="0" smtClean="0"/>
              <a:t> </a:t>
            </a:r>
            <a:r>
              <a:rPr lang="en-US" sz="2000" dirty="0" err="1" smtClean="0"/>
              <a:t>Undang-Undang</a:t>
            </a:r>
            <a:r>
              <a:rPr lang="en-US" sz="2000" dirty="0" smtClean="0"/>
              <a:t> </a:t>
            </a:r>
            <a:r>
              <a:rPr lang="en-US" sz="2000" dirty="0" err="1" smtClean="0"/>
              <a:t>tentang</a:t>
            </a:r>
            <a:r>
              <a:rPr lang="en-US" sz="2000" dirty="0" smtClean="0"/>
              <a:t> </a:t>
            </a:r>
            <a:r>
              <a:rPr lang="en-US" sz="2000" dirty="0" err="1" smtClean="0"/>
              <a:t>Penyiaran</a:t>
            </a:r>
            <a:r>
              <a:rPr lang="en-US" sz="2000" dirty="0" smtClean="0"/>
              <a:t> </a:t>
            </a:r>
            <a:r>
              <a:rPr lang="en-US" sz="2000" dirty="0" err="1" smtClean="0"/>
              <a:t>telah</a:t>
            </a:r>
            <a:r>
              <a:rPr lang="en-US" sz="2000" dirty="0" smtClean="0"/>
              <a:t> </a:t>
            </a:r>
            <a:r>
              <a:rPr lang="en-US" sz="2000" dirty="0" err="1" smtClean="0"/>
              <a:t>memenuhi</a:t>
            </a:r>
            <a:r>
              <a:rPr lang="en-US" sz="2000" dirty="0" smtClean="0"/>
              <a:t> </a:t>
            </a:r>
            <a:r>
              <a:rPr lang="en-US" sz="2000" dirty="0" err="1" smtClean="0"/>
              <a:t>syarat</a:t>
            </a:r>
            <a:r>
              <a:rPr lang="en-US" sz="2000" dirty="0" smtClean="0"/>
              <a:t> </a:t>
            </a:r>
            <a:r>
              <a:rPr lang="en-US" sz="2000" dirty="0" err="1" smtClean="0"/>
              <a:t>untuk</a:t>
            </a:r>
            <a:r>
              <a:rPr lang="en-US" sz="2000" dirty="0" smtClean="0"/>
              <a:t> </a:t>
            </a:r>
            <a:r>
              <a:rPr lang="en-US" sz="2000" dirty="0" err="1" smtClean="0"/>
              <a:t>diajukan</a:t>
            </a:r>
            <a:r>
              <a:rPr lang="en-US" sz="2000" dirty="0" smtClean="0"/>
              <a:t>, </a:t>
            </a:r>
            <a:r>
              <a:rPr lang="en-US" sz="2000" dirty="0" err="1" smtClean="0"/>
              <a:t>karena</a:t>
            </a:r>
            <a:r>
              <a:rPr lang="en-US" sz="2000" dirty="0" smtClean="0"/>
              <a:t> RUU </a:t>
            </a:r>
            <a:r>
              <a:rPr lang="en-US" sz="2000" dirty="0" err="1" smtClean="0"/>
              <a:t>tersebut</a:t>
            </a:r>
            <a:r>
              <a:rPr lang="en-US" sz="2000" dirty="0" smtClean="0"/>
              <a:t> </a:t>
            </a:r>
            <a:r>
              <a:rPr lang="en-US" sz="2000" dirty="0" err="1" smtClean="0"/>
              <a:t>termasuk</a:t>
            </a:r>
            <a:r>
              <a:rPr lang="en-US" sz="2000" dirty="0" smtClean="0"/>
              <a:t> </a:t>
            </a:r>
            <a:r>
              <a:rPr lang="en-US" sz="2000" dirty="0" err="1" smtClean="0"/>
              <a:t>dalam</a:t>
            </a:r>
            <a:r>
              <a:rPr lang="en-US" sz="2000" dirty="0" smtClean="0"/>
              <a:t> </a:t>
            </a:r>
            <a:r>
              <a:rPr lang="en-US" sz="2000" dirty="0" err="1" smtClean="0"/>
              <a:t>Prolegnas</a:t>
            </a:r>
            <a:r>
              <a:rPr lang="en-US" sz="2000" dirty="0" smtClean="0"/>
              <a:t> RUU </a:t>
            </a:r>
            <a:r>
              <a:rPr lang="en-US" sz="2000" dirty="0" err="1" smtClean="0"/>
              <a:t>Prioritas</a:t>
            </a:r>
            <a:r>
              <a:rPr lang="en-US" sz="2000" dirty="0" smtClean="0"/>
              <a:t> </a:t>
            </a:r>
            <a:r>
              <a:rPr lang="en-US" sz="2000" dirty="0" err="1" smtClean="0"/>
              <a:t>Tahun</a:t>
            </a:r>
            <a:r>
              <a:rPr lang="en-US" sz="2000" dirty="0" smtClean="0"/>
              <a:t> 2017 </a:t>
            </a:r>
            <a:r>
              <a:rPr lang="en-US" sz="2000" dirty="0" err="1" smtClean="0"/>
              <a:t>nomor</a:t>
            </a:r>
            <a:r>
              <a:rPr lang="en-US" sz="2000" dirty="0" smtClean="0"/>
              <a:t> </a:t>
            </a:r>
            <a:r>
              <a:rPr lang="en-US" sz="2000" dirty="0" err="1" smtClean="0"/>
              <a:t>urut</a:t>
            </a:r>
            <a:r>
              <a:rPr lang="en-US" sz="2000" dirty="0" smtClean="0"/>
              <a:t> 25. Hal </a:t>
            </a:r>
            <a:r>
              <a:rPr lang="en-US" sz="2000" dirty="0" err="1" smtClean="0"/>
              <a:t>ini</a:t>
            </a:r>
            <a:r>
              <a:rPr lang="en-US" sz="2000" dirty="0" smtClean="0"/>
              <a:t> </a:t>
            </a:r>
            <a:r>
              <a:rPr lang="en-US" sz="2000" dirty="0" err="1" smtClean="0"/>
              <a:t>sesuai</a:t>
            </a:r>
            <a:r>
              <a:rPr lang="en-US" sz="2000" dirty="0" smtClean="0"/>
              <a:t> </a:t>
            </a:r>
            <a:r>
              <a:rPr lang="en-US" sz="2000" dirty="0" err="1" smtClean="0"/>
              <a:t>dengan</a:t>
            </a:r>
            <a:r>
              <a:rPr lang="en-US" sz="2000" dirty="0" smtClean="0"/>
              <a:t> </a:t>
            </a:r>
            <a:r>
              <a:rPr lang="en-US" sz="2000" dirty="0" err="1" smtClean="0"/>
              <a:t>ketentuan</a:t>
            </a:r>
            <a:r>
              <a:rPr lang="en-US" sz="2000" dirty="0" smtClean="0"/>
              <a:t> </a:t>
            </a:r>
            <a:r>
              <a:rPr lang="en-US" sz="2000" dirty="0" err="1" smtClean="0"/>
              <a:t>Pasal</a:t>
            </a:r>
            <a:r>
              <a:rPr lang="en-US" sz="2000" dirty="0" smtClean="0"/>
              <a:t> 16 </a:t>
            </a:r>
            <a:r>
              <a:rPr lang="en-US" sz="2000" dirty="0" err="1" smtClean="0"/>
              <a:t>dan</a:t>
            </a:r>
            <a:r>
              <a:rPr lang="en-US" sz="2000" dirty="0" smtClean="0"/>
              <a:t> </a:t>
            </a:r>
            <a:r>
              <a:rPr lang="en-US" sz="2000" dirty="0" err="1" smtClean="0"/>
              <a:t>Pasal</a:t>
            </a:r>
            <a:r>
              <a:rPr lang="en-US" sz="2000" dirty="0" smtClean="0"/>
              <a:t> 46 </a:t>
            </a:r>
            <a:r>
              <a:rPr lang="en-US" sz="2000" dirty="0" err="1" smtClean="0"/>
              <a:t>Undang-Undang</a:t>
            </a:r>
            <a:r>
              <a:rPr lang="en-US" sz="2000" dirty="0" smtClean="0"/>
              <a:t> </a:t>
            </a:r>
            <a:r>
              <a:rPr lang="en-US" sz="2000" dirty="0" err="1" smtClean="0"/>
              <a:t>Nomor</a:t>
            </a:r>
            <a:r>
              <a:rPr lang="en-US" sz="2000" dirty="0" smtClean="0"/>
              <a:t> 12 </a:t>
            </a:r>
            <a:r>
              <a:rPr lang="en-US" sz="2000" dirty="0" err="1" smtClean="0"/>
              <a:t>Tahun</a:t>
            </a:r>
            <a:r>
              <a:rPr lang="en-US" sz="2000" dirty="0" smtClean="0"/>
              <a:t> 2011 </a:t>
            </a:r>
            <a:r>
              <a:rPr lang="en-US" sz="2000" dirty="0" err="1" smtClean="0"/>
              <a:t>tentang</a:t>
            </a:r>
            <a:r>
              <a:rPr lang="en-US" sz="2000" dirty="0" smtClean="0"/>
              <a:t> </a:t>
            </a:r>
            <a:r>
              <a:rPr lang="en-US" sz="2000" dirty="0" err="1" smtClean="0"/>
              <a:t>Pembentukan</a:t>
            </a:r>
            <a:r>
              <a:rPr lang="en-US" sz="2000" dirty="0" smtClean="0"/>
              <a:t> </a:t>
            </a:r>
            <a:r>
              <a:rPr lang="en-US" sz="2000" dirty="0" err="1" smtClean="0"/>
              <a:t>Peraturan</a:t>
            </a:r>
            <a:r>
              <a:rPr lang="en-US" sz="2000" dirty="0" smtClean="0"/>
              <a:t> </a:t>
            </a:r>
            <a:r>
              <a:rPr lang="en-US" sz="2000" dirty="0" err="1" smtClean="0"/>
              <a:t>Perundang-Undangan</a:t>
            </a:r>
            <a:r>
              <a:rPr lang="en-US" sz="2000" dirty="0" smtClean="0"/>
              <a:t>.    </a:t>
            </a:r>
            <a:endParaRPr lang="id-ID" sz="2000" dirty="0" smtClean="0"/>
          </a:p>
          <a:p>
            <a:pPr algn="just">
              <a:buNone/>
            </a:pPr>
            <a:endParaRPr lang="id-ID" sz="2000" dirty="0" smtClean="0"/>
          </a:p>
        </p:txBody>
      </p:sp>
      <p:sp>
        <p:nvSpPr>
          <p:cNvPr id="4" name="Slide Number Placeholder 3"/>
          <p:cNvSpPr>
            <a:spLocks noGrp="1"/>
          </p:cNvSpPr>
          <p:nvPr>
            <p:ph type="sldNum" sz="quarter" idx="12"/>
          </p:nvPr>
        </p:nvSpPr>
        <p:spPr/>
        <p:txBody>
          <a:bodyPr/>
          <a:lstStyle/>
          <a:p>
            <a:pPr>
              <a:defRPr/>
            </a:pPr>
            <a:fld id="{9D3E0F5E-8685-470D-9963-A747E3B9E304}" type="slidenum">
              <a:rPr lang="en-US" smtClean="0"/>
              <a:pPr>
                <a:defRPr/>
              </a:pPr>
              <a:t>2</a:t>
            </a:fld>
            <a:endParaRPr lang="en-US"/>
          </a:p>
        </p:txBody>
      </p:sp>
    </p:spTree>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x-none" b="1" smtClean="0"/>
              <a:t>Asas </a:t>
            </a:r>
            <a:r>
              <a:rPr lang="x-none" b="1" smtClean="0"/>
              <a:t>Pembentukan Peraturan Perundang-undangan</a:t>
            </a:r>
            <a:endParaRPr lang="id-ID" dirty="0"/>
          </a:p>
        </p:txBody>
      </p:sp>
      <p:sp>
        <p:nvSpPr>
          <p:cNvPr id="3" name="Content Placeholder 2"/>
          <p:cNvSpPr>
            <a:spLocks noGrp="1"/>
          </p:cNvSpPr>
          <p:nvPr>
            <p:ph idx="1"/>
          </p:nvPr>
        </p:nvSpPr>
        <p:spPr/>
        <p:txBody>
          <a:bodyPr>
            <a:normAutofit fontScale="92500" lnSpcReduction="20000"/>
          </a:bodyPr>
          <a:lstStyle/>
          <a:p>
            <a:r>
              <a:rPr lang="id-ID" dirty="0" smtClean="0"/>
              <a:t>RUU ini </a:t>
            </a:r>
            <a:r>
              <a:rPr lang="x-none" smtClean="0"/>
              <a:t>secara garis besar telah memenuhi asas-asas pembentukan peraturan perundang-undangan. Namun berdasarkan kajian tersebut di atas RUU ini masih perlu penyempurnaan khususnya dari asas kejelasan rumusan dan asas dapat dilaksanakan. </a:t>
            </a:r>
            <a:r>
              <a:rPr lang="id-ID" dirty="0" smtClean="0"/>
              <a:t>Hal ini agar sesuai dengan </a:t>
            </a:r>
            <a:r>
              <a:rPr lang="x-none" smtClean="0"/>
              <a:t>Pasal 5 huruf a Undang-Undang Nomor 12 Tahun 2011 tentang Pembentukan Peraturan Perundang-undangan </a:t>
            </a:r>
            <a:r>
              <a:rPr lang="x-none" i="1" smtClean="0"/>
              <a:t>juncto</a:t>
            </a:r>
            <a:r>
              <a:rPr lang="x-none" smtClean="0"/>
              <a:t> Pasal 23 huruf a Peraturan DPR RI tentang Tata Cara Mempersiapkan Rancangan </a:t>
            </a:r>
            <a:r>
              <a:rPr lang="x-none" smtClean="0"/>
              <a:t>Undang-Undang</a:t>
            </a:r>
            <a:r>
              <a:rPr lang="x-none" smtClean="0"/>
              <a:t>.</a:t>
            </a:r>
            <a:endParaRPr lang="id-ID" dirty="0" smtClean="0"/>
          </a:p>
        </p:txBody>
      </p:sp>
      <p:sp>
        <p:nvSpPr>
          <p:cNvPr id="4" name="Slide Number Placeholder 3"/>
          <p:cNvSpPr>
            <a:spLocks noGrp="1"/>
          </p:cNvSpPr>
          <p:nvPr>
            <p:ph type="sldNum" sz="quarter" idx="12"/>
          </p:nvPr>
        </p:nvSpPr>
        <p:spPr/>
        <p:txBody>
          <a:bodyPr/>
          <a:lstStyle/>
          <a:p>
            <a:pPr>
              <a:defRPr/>
            </a:pPr>
            <a:fld id="{EBEA5311-A729-4147-8DA6-CFCEC2D35D63}" type="slidenum">
              <a:rPr lang="en-US" smtClean="0"/>
              <a:pPr>
                <a:defRPr/>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b="1" smtClean="0"/>
              <a:t>III. Penutup</a:t>
            </a:r>
            <a:endParaRPr lang="en-US" dirty="0"/>
          </a:p>
        </p:txBody>
      </p:sp>
      <p:sp>
        <p:nvSpPr>
          <p:cNvPr id="3" name="Content Placeholder 2"/>
          <p:cNvSpPr>
            <a:spLocks noGrp="1"/>
          </p:cNvSpPr>
          <p:nvPr>
            <p:ph idx="1"/>
          </p:nvPr>
        </p:nvSpPr>
        <p:spPr/>
        <p:txBody>
          <a:bodyPr>
            <a:normAutofit/>
          </a:bodyPr>
          <a:lstStyle/>
          <a:p>
            <a:pPr indent="19050">
              <a:buNone/>
            </a:pPr>
            <a:r>
              <a:rPr lang="id-ID" dirty="0" smtClean="0"/>
              <a:t>Demikian </a:t>
            </a:r>
            <a:r>
              <a:rPr lang="id-ID" dirty="0" smtClean="0"/>
              <a:t>kajian </a:t>
            </a:r>
            <a:r>
              <a:rPr lang="en-US" dirty="0" err="1" smtClean="0"/>
              <a:t>tim</a:t>
            </a:r>
            <a:r>
              <a:rPr lang="en-US" dirty="0" smtClean="0"/>
              <a:t> </a:t>
            </a:r>
            <a:r>
              <a:rPr lang="en-US" dirty="0" err="1" smtClean="0"/>
              <a:t>ahli</a:t>
            </a:r>
            <a:r>
              <a:rPr lang="en-US" dirty="0" smtClean="0"/>
              <a:t> </a:t>
            </a:r>
            <a:r>
              <a:rPr lang="en-US" dirty="0" err="1" smtClean="0"/>
              <a:t>Badan</a:t>
            </a:r>
            <a:r>
              <a:rPr lang="en-US" dirty="0" smtClean="0"/>
              <a:t> </a:t>
            </a:r>
            <a:r>
              <a:rPr lang="en-US" dirty="0" err="1" smtClean="0"/>
              <a:t>Legislasi</a:t>
            </a:r>
            <a:r>
              <a:rPr lang="en-US" dirty="0" smtClean="0"/>
              <a:t> </a:t>
            </a:r>
            <a:r>
              <a:rPr lang="id-ID" dirty="0" smtClean="0"/>
              <a:t>atas </a:t>
            </a:r>
            <a:r>
              <a:rPr lang="en-US" dirty="0" err="1" smtClean="0"/>
              <a:t>Rancangan</a:t>
            </a:r>
            <a:r>
              <a:rPr lang="en-US" dirty="0" smtClean="0"/>
              <a:t> </a:t>
            </a:r>
            <a:r>
              <a:rPr lang="en-US" dirty="0" err="1" smtClean="0"/>
              <a:t>Undang-Undang</a:t>
            </a:r>
            <a:r>
              <a:rPr lang="en-US" dirty="0" smtClean="0"/>
              <a:t> </a:t>
            </a:r>
            <a:r>
              <a:rPr lang="en-US" dirty="0" err="1" smtClean="0"/>
              <a:t>tentang</a:t>
            </a:r>
            <a:r>
              <a:rPr lang="en-US" dirty="0" smtClean="0"/>
              <a:t> </a:t>
            </a:r>
            <a:r>
              <a:rPr lang="en-US" dirty="0" err="1" smtClean="0"/>
              <a:t>Penyiaran</a:t>
            </a:r>
            <a:r>
              <a:rPr lang="en-US" dirty="0" smtClean="0"/>
              <a:t> </a:t>
            </a:r>
            <a:r>
              <a:rPr lang="en-US" dirty="0" err="1" smtClean="0"/>
              <a:t>dalam</a:t>
            </a:r>
            <a:r>
              <a:rPr lang="en-US" dirty="0" smtClean="0"/>
              <a:t> </a:t>
            </a:r>
            <a:r>
              <a:rPr lang="en-US" dirty="0" err="1" smtClean="0"/>
              <a:t>rangka</a:t>
            </a:r>
            <a:r>
              <a:rPr lang="en-US" dirty="0" smtClean="0"/>
              <a:t> </a:t>
            </a:r>
            <a:r>
              <a:rPr lang="id-ID" dirty="0" smtClean="0"/>
              <a:t>pengharmonisasian, pembulatan, dan pemantapan konsepsi</a:t>
            </a:r>
            <a:r>
              <a:rPr lang="en-US" dirty="0" smtClean="0"/>
              <a:t>. </a:t>
            </a:r>
            <a:r>
              <a:rPr lang="en-US" dirty="0" err="1" smtClean="0"/>
              <a:t>Tentunya</a:t>
            </a:r>
            <a:r>
              <a:rPr lang="en-US" dirty="0" smtClean="0"/>
              <a:t> </a:t>
            </a:r>
            <a:r>
              <a:rPr lang="en-US" dirty="0" err="1" smtClean="0"/>
              <a:t>kajian</a:t>
            </a:r>
            <a:r>
              <a:rPr lang="en-US" dirty="0" smtClean="0"/>
              <a:t> </a:t>
            </a:r>
            <a:r>
              <a:rPr lang="en-US" dirty="0" err="1" smtClean="0"/>
              <a:t>ini</a:t>
            </a:r>
            <a:r>
              <a:rPr lang="en-US" dirty="0" smtClean="0"/>
              <a:t> </a:t>
            </a:r>
            <a:r>
              <a:rPr lang="en-US" dirty="0" err="1" smtClean="0"/>
              <a:t>masih</a:t>
            </a:r>
            <a:r>
              <a:rPr lang="en-US" dirty="0" smtClean="0"/>
              <a:t> </a:t>
            </a:r>
            <a:r>
              <a:rPr lang="en-US" dirty="0" err="1" smtClean="0"/>
              <a:t>memerlukan</a:t>
            </a:r>
            <a:r>
              <a:rPr lang="en-US" dirty="0" smtClean="0"/>
              <a:t> </a:t>
            </a:r>
            <a:r>
              <a:rPr lang="en-US" dirty="0" err="1" smtClean="0"/>
              <a:t>tanggapan</a:t>
            </a:r>
            <a:r>
              <a:rPr lang="en-US" dirty="0" smtClean="0"/>
              <a:t>, </a:t>
            </a:r>
            <a:r>
              <a:rPr lang="en-US" dirty="0" err="1" smtClean="0"/>
              <a:t>dan</a:t>
            </a:r>
            <a:r>
              <a:rPr lang="en-US" dirty="0" smtClean="0"/>
              <a:t>/</a:t>
            </a:r>
            <a:r>
              <a:rPr lang="en-US" dirty="0" err="1" smtClean="0"/>
              <a:t>atau</a:t>
            </a:r>
            <a:r>
              <a:rPr lang="en-US" dirty="0" smtClean="0"/>
              <a:t> saran </a:t>
            </a:r>
            <a:r>
              <a:rPr lang="en-US" dirty="0" err="1" smtClean="0"/>
              <a:t>penyempurnaan</a:t>
            </a:r>
            <a:r>
              <a:rPr lang="en-US" dirty="0" smtClean="0"/>
              <a:t> </a:t>
            </a:r>
            <a:r>
              <a:rPr lang="en-US" dirty="0" err="1" smtClean="0"/>
              <a:t>dari</a:t>
            </a:r>
            <a:r>
              <a:rPr lang="en-US" dirty="0" smtClean="0"/>
              <a:t> </a:t>
            </a:r>
            <a:r>
              <a:rPr lang="en-US" dirty="0" err="1" smtClean="0"/>
              <a:t>Pimpinan</a:t>
            </a:r>
            <a:r>
              <a:rPr lang="en-US" dirty="0" smtClean="0"/>
              <a:t> </a:t>
            </a:r>
            <a:r>
              <a:rPr lang="en-US" dirty="0" err="1" smtClean="0"/>
              <a:t>dan</a:t>
            </a:r>
            <a:r>
              <a:rPr lang="en-US" dirty="0" smtClean="0"/>
              <a:t> </a:t>
            </a:r>
            <a:r>
              <a:rPr lang="en-US" dirty="0" err="1" smtClean="0"/>
              <a:t>anggota</a:t>
            </a:r>
            <a:r>
              <a:rPr lang="en-US" dirty="0" smtClean="0"/>
              <a:t> </a:t>
            </a:r>
            <a:r>
              <a:rPr lang="en-US" dirty="0" err="1" smtClean="0"/>
              <a:t>Badan</a:t>
            </a:r>
            <a:r>
              <a:rPr lang="en-US" dirty="0" smtClean="0"/>
              <a:t> </a:t>
            </a:r>
            <a:r>
              <a:rPr lang="en-US" dirty="0" err="1" smtClean="0"/>
              <a:t>Legislasi</a:t>
            </a:r>
            <a:r>
              <a:rPr lang="en-US" dirty="0" smtClean="0"/>
              <a:t>. </a:t>
            </a:r>
            <a:endParaRPr lang="id-ID" dirty="0" smtClean="0"/>
          </a:p>
          <a:p>
            <a:endParaRPr lang="en-US" dirty="0"/>
          </a:p>
        </p:txBody>
      </p:sp>
      <p:sp>
        <p:nvSpPr>
          <p:cNvPr id="4" name="Slide Number Placeholder 3"/>
          <p:cNvSpPr>
            <a:spLocks noGrp="1"/>
          </p:cNvSpPr>
          <p:nvPr>
            <p:ph type="sldNum" sz="quarter" idx="12"/>
          </p:nvPr>
        </p:nvSpPr>
        <p:spPr/>
        <p:txBody>
          <a:bodyPr/>
          <a:lstStyle/>
          <a:p>
            <a:pPr>
              <a:defRPr/>
            </a:pPr>
            <a:fld id="{EBEA5311-A729-4147-8DA6-CFCEC2D35D63}" type="slidenum">
              <a:rPr lang="en-US" smtClean="0"/>
              <a:pPr>
                <a:defRPr/>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228600"/>
            <a:ext cx="8229600" cy="46038"/>
          </a:xfrm>
        </p:spPr>
        <p:txBody>
          <a:bodyPr>
            <a:normAutofit fontScale="90000"/>
          </a:bodyPr>
          <a:lstStyle/>
          <a:p>
            <a:endParaRPr lang="id-ID" dirty="0"/>
          </a:p>
        </p:txBody>
      </p:sp>
      <p:sp>
        <p:nvSpPr>
          <p:cNvPr id="3" name="Content Placeholder 2"/>
          <p:cNvSpPr>
            <a:spLocks noGrp="1"/>
          </p:cNvSpPr>
          <p:nvPr>
            <p:ph idx="1"/>
          </p:nvPr>
        </p:nvSpPr>
        <p:spPr>
          <a:xfrm>
            <a:off x="457200" y="533400"/>
            <a:ext cx="8229600" cy="5592763"/>
          </a:xfrm>
        </p:spPr>
        <p:txBody>
          <a:bodyPr anchor="ctr"/>
          <a:lstStyle/>
          <a:p>
            <a:pPr algn="ctr">
              <a:buNone/>
            </a:pPr>
            <a:r>
              <a:rPr lang="id-ID" dirty="0" smtClean="0"/>
              <a:t>SEKIAN DAN TERIMA KASIH</a:t>
            </a:r>
            <a:endParaRPr lang="id-ID" dirty="0"/>
          </a:p>
        </p:txBody>
      </p:sp>
      <p:sp>
        <p:nvSpPr>
          <p:cNvPr id="4" name="Slide Number Placeholder 3"/>
          <p:cNvSpPr>
            <a:spLocks noGrp="1"/>
          </p:cNvSpPr>
          <p:nvPr>
            <p:ph type="sldNum" sz="quarter" idx="12"/>
          </p:nvPr>
        </p:nvSpPr>
        <p:spPr/>
        <p:txBody>
          <a:bodyPr/>
          <a:lstStyle/>
          <a:p>
            <a:pPr>
              <a:defRPr/>
            </a:pPr>
            <a:fld id="{EBEA5311-A729-4147-8DA6-CFCEC2D35D63}" type="slidenum">
              <a:rPr lang="en-US" smtClean="0"/>
              <a:pPr>
                <a:defRPr/>
              </a:pPr>
              <a:t>22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274638"/>
            <a:ext cx="8229600" cy="715962"/>
          </a:xfrm>
        </p:spPr>
        <p:txBody>
          <a:bodyPr>
            <a:normAutofit fontScale="90000"/>
          </a:bodyPr>
          <a:lstStyle/>
          <a:p>
            <a:r>
              <a:rPr lang="id-ID" dirty="0" smtClean="0"/>
              <a:t/>
            </a:r>
            <a:br>
              <a:rPr lang="id-ID" dirty="0" smtClean="0"/>
            </a:br>
            <a:r>
              <a:rPr lang="id-ID" b="1" dirty="0" smtClean="0"/>
              <a:t>Hasil Kajian</a:t>
            </a:r>
            <a:endParaRPr lang="id-ID" dirty="0" smtClean="0"/>
          </a:p>
        </p:txBody>
      </p:sp>
      <p:sp>
        <p:nvSpPr>
          <p:cNvPr id="7171" name="Content Placeholder 2"/>
          <p:cNvSpPr>
            <a:spLocks noGrp="1"/>
          </p:cNvSpPr>
          <p:nvPr>
            <p:ph idx="1"/>
          </p:nvPr>
        </p:nvSpPr>
        <p:spPr>
          <a:xfrm>
            <a:off x="457200" y="1752600"/>
            <a:ext cx="8229600" cy="4800600"/>
          </a:xfrm>
        </p:spPr>
        <p:txBody>
          <a:bodyPr>
            <a:normAutofit fontScale="92500" lnSpcReduction="20000"/>
          </a:bodyPr>
          <a:lstStyle/>
          <a:p>
            <a:pPr lvl="0">
              <a:buNone/>
            </a:pPr>
            <a:r>
              <a:rPr lang="x-none" sz="2400" b="1" smtClean="0"/>
              <a:t>Aspek </a:t>
            </a:r>
            <a:r>
              <a:rPr lang="x-none" sz="2400" b="1" smtClean="0"/>
              <a:t>Teknik </a:t>
            </a:r>
            <a:endParaRPr lang="id-ID" sz="2400" dirty="0" smtClean="0"/>
          </a:p>
          <a:p>
            <a:pPr marL="457200" indent="-11113" algn="just">
              <a:buNone/>
            </a:pPr>
            <a:r>
              <a:rPr lang="x-none" sz="2400" smtClean="0"/>
              <a:t>Berdasarkan </a:t>
            </a:r>
            <a:r>
              <a:rPr lang="id-ID" sz="2400" dirty="0" smtClean="0"/>
              <a:t>aspek teknik pembentukan peraturan perundang-undangan, </a:t>
            </a:r>
            <a:r>
              <a:rPr lang="x-none" sz="2400" smtClean="0"/>
              <a:t>Rancangan Undang-Undang tentang Penyiaran masih memerlukan penyempurnaan </a:t>
            </a:r>
            <a:r>
              <a:rPr lang="id-ID" sz="2400" dirty="0" smtClean="0"/>
              <a:t>sebagai berikut</a:t>
            </a:r>
            <a:r>
              <a:rPr lang="x-none" sz="2400" smtClean="0"/>
              <a:t>:</a:t>
            </a:r>
            <a:endParaRPr lang="id-ID" sz="2400" dirty="0" smtClean="0"/>
          </a:p>
          <a:p>
            <a:pPr marL="457200" indent="-457200" algn="just">
              <a:buFont typeface="+mj-lt"/>
              <a:buAutoNum type="arabicPeriod"/>
            </a:pPr>
            <a:r>
              <a:rPr lang="x-none" sz="2400" smtClean="0"/>
              <a:t>Berdasarkan </a:t>
            </a:r>
            <a:r>
              <a:rPr lang="x-none" sz="2400" smtClean="0"/>
              <a:t>Lampiran II UU No. 12/2011 tentang Pembentukan Peraturan Perundang-undangan, konsideran huruf a sampai dengan huruf i, perlu dirumuskan ulang menjadi tiga  bagian, yaitu aspek filosofis, aspek sosiologis, dan </a:t>
            </a:r>
            <a:r>
              <a:rPr lang="x-none" sz="2400" smtClean="0"/>
              <a:t>aspek </a:t>
            </a:r>
            <a:r>
              <a:rPr lang="x-none" sz="2400" smtClean="0"/>
              <a:t>yuridis.</a:t>
            </a:r>
            <a:endParaRPr lang="id-ID" sz="2400" dirty="0" smtClean="0"/>
          </a:p>
          <a:p>
            <a:pPr marL="457200" indent="-457200" algn="just">
              <a:buFont typeface="+mj-lt"/>
              <a:buAutoNum type="arabicPeriod"/>
            </a:pPr>
            <a:r>
              <a:rPr lang="x-none" sz="2400" smtClean="0"/>
              <a:t>Berdasarkan </a:t>
            </a:r>
            <a:r>
              <a:rPr lang="x-none" sz="2400" smtClean="0"/>
              <a:t>Lampiran II UU No. 12/2011 tentang Pembentukan Peraturan Perundang-undangan, diktum mengingat, cukup memuat ketentuan Pasal 20, Pasal 21, Pasal 28F, dan Pasal 33 ayat (5) UUD NRI </a:t>
            </a:r>
            <a:r>
              <a:rPr lang="x-none" sz="2400" smtClean="0"/>
              <a:t>Tahun </a:t>
            </a:r>
            <a:r>
              <a:rPr lang="x-none" sz="2400" smtClean="0"/>
              <a:t>1945.</a:t>
            </a:r>
            <a:endParaRPr lang="id-ID" sz="2400" dirty="0" smtClean="0"/>
          </a:p>
          <a:p>
            <a:pPr marL="457200" indent="-457200" algn="just">
              <a:buFont typeface="+mj-lt"/>
              <a:buAutoNum type="arabicPeriod"/>
            </a:pPr>
            <a:r>
              <a:rPr lang="en-US" sz="2400" dirty="0" err="1" smtClean="0"/>
              <a:t>Pasal</a:t>
            </a:r>
            <a:r>
              <a:rPr lang="en-US" sz="2400" dirty="0" smtClean="0"/>
              <a:t> </a:t>
            </a:r>
            <a:r>
              <a:rPr lang="en-US" sz="2400" dirty="0" smtClean="0"/>
              <a:t>1 </a:t>
            </a:r>
            <a:r>
              <a:rPr lang="en-US" sz="2400" dirty="0" err="1" smtClean="0"/>
              <a:t>angka</a:t>
            </a:r>
            <a:r>
              <a:rPr lang="en-US" sz="2400" dirty="0" smtClean="0"/>
              <a:t> 18, p</a:t>
            </a:r>
            <a:r>
              <a:rPr lang="id-ID" sz="2400" dirty="0" smtClean="0"/>
              <a:t>erbaikan redaksional pada frasa “antarwilayah Siar” menjadi “antarWilayah Siar</a:t>
            </a:r>
            <a:r>
              <a:rPr lang="id-ID" sz="2400" dirty="0" smtClean="0"/>
              <a:t>”.</a:t>
            </a:r>
          </a:p>
          <a:p>
            <a:pPr marL="457200" lvl="0" indent="-457200" algn="just">
              <a:buFont typeface="+mj-lt"/>
              <a:buAutoNum type="arabicPeriod"/>
            </a:pPr>
            <a:r>
              <a:rPr lang="en-US" sz="2400" dirty="0" err="1" smtClean="0"/>
              <a:t>Dalam</a:t>
            </a:r>
            <a:r>
              <a:rPr lang="en-US" sz="2400" dirty="0" smtClean="0"/>
              <a:t> </a:t>
            </a:r>
            <a:r>
              <a:rPr lang="en-US" sz="2400" dirty="0" err="1" smtClean="0"/>
              <a:t>Pasal</a:t>
            </a:r>
            <a:r>
              <a:rPr lang="en-US" sz="2400" dirty="0" smtClean="0"/>
              <a:t> 1 </a:t>
            </a:r>
            <a:r>
              <a:rPr lang="en-US" sz="2400" dirty="0" err="1" smtClean="0"/>
              <a:t>angka</a:t>
            </a:r>
            <a:r>
              <a:rPr lang="en-US" sz="2400" dirty="0" smtClean="0"/>
              <a:t> 22, b</a:t>
            </a:r>
            <a:r>
              <a:rPr lang="x-none" sz="2400" smtClean="0"/>
              <a:t>erdasarkan kaidah penulisan Bahasa Indonesia yang baik dan benar, penulisan “P3” seharusnya </a:t>
            </a:r>
            <a:r>
              <a:rPr lang="id-ID" sz="2400" dirty="0" smtClean="0"/>
              <a:t>“</a:t>
            </a:r>
            <a:r>
              <a:rPr lang="x-none" sz="2400" smtClean="0"/>
              <a:t>P-3”. </a:t>
            </a:r>
            <a:endParaRPr lang="id-ID" sz="2400" dirty="0" smtClean="0"/>
          </a:p>
          <a:p>
            <a:pPr marL="457200" indent="-457200" algn="just">
              <a:buNone/>
            </a:pPr>
            <a:endParaRPr lang="id-ID" sz="2400" dirty="0"/>
          </a:p>
        </p:txBody>
      </p:sp>
      <p:sp>
        <p:nvSpPr>
          <p:cNvPr id="4" name="Slide Number Placeholder 3"/>
          <p:cNvSpPr>
            <a:spLocks noGrp="1"/>
          </p:cNvSpPr>
          <p:nvPr>
            <p:ph type="sldNum" sz="quarter" idx="12"/>
          </p:nvPr>
        </p:nvSpPr>
        <p:spPr/>
        <p:txBody>
          <a:bodyPr/>
          <a:lstStyle/>
          <a:p>
            <a:pPr>
              <a:defRPr/>
            </a:pPr>
            <a:fld id="{880B8A07-8776-4368-8082-841D983D77F4}" type="slidenum">
              <a:rPr lang="en-US" smtClean="0"/>
              <a:pPr>
                <a:defRPr/>
              </a:pPr>
              <a:t>3</a:t>
            </a:fld>
            <a:endParaRPr lang="en-US"/>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8229600" cy="868362"/>
          </a:xfrm>
        </p:spPr>
        <p:txBody>
          <a:bodyPr/>
          <a:lstStyle/>
          <a:p>
            <a:r>
              <a:rPr lang="en-US" dirty="0" err="1" smtClean="0"/>
              <a:t>Aspek</a:t>
            </a:r>
            <a:r>
              <a:rPr lang="en-US" dirty="0" smtClean="0"/>
              <a:t> </a:t>
            </a:r>
            <a:r>
              <a:rPr lang="en-US" dirty="0" err="1" smtClean="0"/>
              <a:t>Tekni</a:t>
            </a:r>
            <a:r>
              <a:rPr lang="id-ID" dirty="0" smtClean="0"/>
              <a:t>k</a:t>
            </a:r>
            <a:r>
              <a:rPr lang="en-US" dirty="0" smtClean="0"/>
              <a:t> </a:t>
            </a:r>
            <a:endParaRPr lang="en-US" dirty="0"/>
          </a:p>
        </p:txBody>
      </p:sp>
      <p:sp>
        <p:nvSpPr>
          <p:cNvPr id="8195" name="Content Placeholder 2"/>
          <p:cNvSpPr>
            <a:spLocks noGrp="1"/>
          </p:cNvSpPr>
          <p:nvPr>
            <p:ph idx="1"/>
          </p:nvPr>
        </p:nvSpPr>
        <p:spPr/>
        <p:txBody>
          <a:bodyPr>
            <a:normAutofit fontScale="92500" lnSpcReduction="20000"/>
          </a:bodyPr>
          <a:lstStyle/>
          <a:p>
            <a:pPr marL="457200" lvl="0" indent="-457200" algn="just">
              <a:buFont typeface="+mj-lt"/>
              <a:buAutoNum type="arabicPeriod" startAt="5"/>
            </a:pPr>
            <a:r>
              <a:rPr lang="en-US" sz="2400" dirty="0" err="1" smtClean="0"/>
              <a:t>Pasal</a:t>
            </a:r>
            <a:r>
              <a:rPr lang="en-US" sz="2400" dirty="0" smtClean="0"/>
              <a:t> </a:t>
            </a:r>
            <a:r>
              <a:rPr lang="en-US" sz="2400" dirty="0" smtClean="0"/>
              <a:t>1 </a:t>
            </a:r>
            <a:r>
              <a:rPr lang="en-US" sz="2400" dirty="0" err="1" smtClean="0"/>
              <a:t>angka</a:t>
            </a:r>
            <a:r>
              <a:rPr lang="en-US" sz="2400" dirty="0" smtClean="0"/>
              <a:t> 24, b</a:t>
            </a:r>
            <a:r>
              <a:rPr lang="x-none" sz="2400" smtClean="0"/>
              <a:t>erdasarkan UU No. 23/2014 tentang Pemda perumusan “Pemerintah” seharusnya “Pemerintah </a:t>
            </a:r>
            <a:r>
              <a:rPr lang="x-none" sz="2400" smtClean="0"/>
              <a:t>Pusat</a:t>
            </a:r>
            <a:r>
              <a:rPr lang="x-none" sz="2400" smtClean="0"/>
              <a:t>”.</a:t>
            </a:r>
            <a:endParaRPr lang="id-ID" sz="2400" dirty="0" smtClean="0"/>
          </a:p>
          <a:p>
            <a:pPr marL="457200" lvl="0" indent="-457200" algn="just">
              <a:buAutoNum type="arabicPeriod" startAt="5"/>
            </a:pPr>
            <a:r>
              <a:rPr lang="x-none" sz="2400" smtClean="0"/>
              <a:t>Berdasarkan </a:t>
            </a:r>
            <a:r>
              <a:rPr lang="x-none" sz="2400" smtClean="0"/>
              <a:t>UU No. 12/2011 tentang Pembentukan Peraturan Perundang-undangan, ketentuan Pasal 2 yang mengatur mengenai “asas”, seharusnya digabungkan dengan bab   yang mengatur mengenai “tujuan, arah, fungsi, dan ruang lingkup</a:t>
            </a:r>
            <a:r>
              <a:rPr lang="x-none" sz="2400" smtClean="0"/>
              <a:t>”.   </a:t>
            </a:r>
            <a:endParaRPr lang="x-none" sz="2400" smtClean="0"/>
          </a:p>
          <a:p>
            <a:pPr marL="457200" lvl="0" indent="-457200" algn="just">
              <a:buAutoNum type="arabicPeriod" startAt="5"/>
            </a:pPr>
            <a:r>
              <a:rPr lang="en-US" sz="2400" dirty="0" err="1" smtClean="0"/>
              <a:t>Ketentuan</a:t>
            </a:r>
            <a:r>
              <a:rPr lang="en-US" sz="2400" dirty="0" smtClean="0"/>
              <a:t> </a:t>
            </a:r>
            <a:r>
              <a:rPr lang="en-US" sz="2400" dirty="0" err="1" smtClean="0"/>
              <a:t>Pasal</a:t>
            </a:r>
            <a:r>
              <a:rPr lang="en-US" sz="2400" dirty="0" smtClean="0"/>
              <a:t> 6 </a:t>
            </a:r>
            <a:r>
              <a:rPr lang="en-US" sz="2400" dirty="0" err="1" smtClean="0"/>
              <a:t>huruf</a:t>
            </a:r>
            <a:r>
              <a:rPr lang="en-US" sz="2400" dirty="0" smtClean="0"/>
              <a:t> g, </a:t>
            </a:r>
            <a:r>
              <a:rPr lang="en-US" sz="2400" dirty="0" err="1" smtClean="0"/>
              <a:t>penulisan</a:t>
            </a:r>
            <a:r>
              <a:rPr lang="en-US" sz="2400" dirty="0" smtClean="0"/>
              <a:t> “P3” </a:t>
            </a:r>
            <a:r>
              <a:rPr lang="en-US" sz="2400" dirty="0" err="1" smtClean="0"/>
              <a:t>seharusnya</a:t>
            </a:r>
            <a:r>
              <a:rPr lang="en-US" sz="2400" dirty="0" smtClean="0"/>
              <a:t> “P-3”.</a:t>
            </a:r>
            <a:endParaRPr lang="id-ID" sz="2400" dirty="0" smtClean="0"/>
          </a:p>
          <a:p>
            <a:pPr marL="457200" lvl="0" indent="-457200" algn="just">
              <a:buAutoNum type="arabicPeriod" startAt="5"/>
            </a:pPr>
            <a:r>
              <a:rPr lang="x-none" sz="2400" smtClean="0"/>
              <a:t>Ketentuan </a:t>
            </a:r>
            <a:r>
              <a:rPr lang="x-none" sz="2400" smtClean="0"/>
              <a:t>Pasal 6 huruf i, penulisan “peran serta masyarakat”, seharusnya “partisipasi masyarakat”. Hal ini sesuai dengan UU No. 12/2011 tentang Pembentukan </a:t>
            </a:r>
            <a:r>
              <a:rPr lang="x-none" sz="2400" smtClean="0"/>
              <a:t>Peraturan </a:t>
            </a:r>
            <a:r>
              <a:rPr lang="x-none" sz="2400" smtClean="0"/>
              <a:t>Perundang-undangan.</a:t>
            </a:r>
            <a:endParaRPr lang="id-ID" sz="2400" dirty="0" smtClean="0"/>
          </a:p>
          <a:p>
            <a:pPr marL="457200" lvl="0" indent="-457200" algn="just">
              <a:buAutoNum type="arabicPeriod" startAt="5"/>
            </a:pPr>
            <a:r>
              <a:rPr lang="id-ID" sz="2400" dirty="0" smtClean="0"/>
              <a:t>Perbaikan </a:t>
            </a:r>
            <a:r>
              <a:rPr lang="id-ID" sz="2400" dirty="0" smtClean="0"/>
              <a:t>redaksional </a:t>
            </a:r>
            <a:r>
              <a:rPr lang="x-none" sz="2400" smtClean="0"/>
              <a:t>dalam Pasal 9 </a:t>
            </a:r>
            <a:r>
              <a:rPr lang="id-ID" sz="2400" dirty="0" smtClean="0"/>
              <a:t>ayat (3), kata “Adaptasi” diubah menjadi “adaptasi</a:t>
            </a:r>
            <a:r>
              <a:rPr lang="id-ID" sz="2400" dirty="0" smtClean="0"/>
              <a:t>”.</a:t>
            </a:r>
          </a:p>
          <a:p>
            <a:pPr marL="457200" lvl="0" indent="-457200" algn="just">
              <a:buAutoNum type="arabicPeriod" startAt="5"/>
            </a:pPr>
            <a:r>
              <a:rPr lang="x-none" sz="2400" smtClean="0"/>
              <a:t>Penulisan </a:t>
            </a:r>
            <a:r>
              <a:rPr lang="x-none" sz="2400" smtClean="0"/>
              <a:t>frasa “</a:t>
            </a:r>
            <a:r>
              <a:rPr lang="id-ID" sz="2400" dirty="0" smtClean="0"/>
              <a:t>undang-undang” dalam Pasal 15,  seharusnya ”Undang-Undang”.</a:t>
            </a:r>
          </a:p>
          <a:p>
            <a:pPr lvl="0">
              <a:buNone/>
            </a:pPr>
            <a:endParaRPr lang="en-US" sz="2400" dirty="0" smtClean="0"/>
          </a:p>
        </p:txBody>
      </p:sp>
      <p:sp>
        <p:nvSpPr>
          <p:cNvPr id="4" name="Slide Number Placeholder 3"/>
          <p:cNvSpPr>
            <a:spLocks noGrp="1"/>
          </p:cNvSpPr>
          <p:nvPr>
            <p:ph type="sldNum" sz="quarter" idx="12"/>
          </p:nvPr>
        </p:nvSpPr>
        <p:spPr/>
        <p:txBody>
          <a:bodyPr/>
          <a:lstStyle/>
          <a:p>
            <a:pPr>
              <a:defRPr/>
            </a:pPr>
            <a:fld id="{5530250C-D033-40FC-9224-8A231C085A86}" type="slidenum">
              <a:rPr lang="en-US" smtClean="0"/>
              <a:pPr>
                <a:defRPr/>
              </a:pPr>
              <a:t>4</a:t>
            </a:fld>
            <a:endParaRPr lang="en-US" dirty="0"/>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err="1" smtClean="0"/>
              <a:t>Aspek</a:t>
            </a:r>
            <a:r>
              <a:rPr lang="en-US" dirty="0" smtClean="0"/>
              <a:t> </a:t>
            </a:r>
            <a:r>
              <a:rPr lang="en-US" dirty="0" err="1" smtClean="0"/>
              <a:t>Tekni</a:t>
            </a:r>
            <a:r>
              <a:rPr lang="id-ID" dirty="0" smtClean="0"/>
              <a:t>k</a:t>
            </a:r>
            <a:r>
              <a:rPr lang="en-US" dirty="0" smtClean="0"/>
              <a:t> </a:t>
            </a:r>
            <a:endParaRPr lang="en-US" dirty="0"/>
          </a:p>
        </p:txBody>
      </p:sp>
      <p:sp>
        <p:nvSpPr>
          <p:cNvPr id="10242" name="Content Placeholder 2"/>
          <p:cNvSpPr>
            <a:spLocks noGrp="1"/>
          </p:cNvSpPr>
          <p:nvPr>
            <p:ph idx="1"/>
          </p:nvPr>
        </p:nvSpPr>
        <p:spPr>
          <a:xfrm>
            <a:off x="457200" y="1295400"/>
            <a:ext cx="8229600" cy="4830763"/>
          </a:xfrm>
        </p:spPr>
        <p:txBody>
          <a:bodyPr>
            <a:normAutofit fontScale="62500" lnSpcReduction="20000"/>
          </a:bodyPr>
          <a:lstStyle/>
          <a:p>
            <a:pPr marL="514350" lvl="0" indent="-514350" algn="just">
              <a:buFont typeface="+mj-lt"/>
              <a:buAutoNum type="arabicPeriod" startAt="11"/>
            </a:pPr>
            <a:r>
              <a:rPr lang="x-none" sz="2900" smtClean="0"/>
              <a:t>Penulisan </a:t>
            </a:r>
            <a:r>
              <a:rPr lang="x-none" sz="2900" smtClean="0"/>
              <a:t>frasa “Pemerintah”</a:t>
            </a:r>
            <a:r>
              <a:rPr lang="en-US" sz="2900" dirty="0" smtClean="0"/>
              <a:t>, </a:t>
            </a:r>
            <a:r>
              <a:rPr lang="en-US" sz="2900" dirty="0" err="1" smtClean="0"/>
              <a:t>antara</a:t>
            </a:r>
            <a:r>
              <a:rPr lang="en-US" sz="2900" dirty="0" smtClean="0"/>
              <a:t> lain</a:t>
            </a:r>
            <a:r>
              <a:rPr lang="x-none" sz="2900" smtClean="0"/>
              <a:t> dalam Pasal 16</a:t>
            </a:r>
            <a:r>
              <a:rPr lang="en-US" sz="2900" dirty="0" smtClean="0"/>
              <a:t> </a:t>
            </a:r>
            <a:r>
              <a:rPr lang="en-US" sz="2900" dirty="0" err="1" smtClean="0"/>
              <a:t>sampai</a:t>
            </a:r>
            <a:r>
              <a:rPr lang="en-US" sz="2900" dirty="0" smtClean="0"/>
              <a:t> </a:t>
            </a:r>
            <a:r>
              <a:rPr lang="en-US" sz="2900" dirty="0" err="1" smtClean="0"/>
              <a:t>dengan</a:t>
            </a:r>
            <a:r>
              <a:rPr lang="en-US" sz="2900" dirty="0" smtClean="0"/>
              <a:t>  </a:t>
            </a:r>
            <a:r>
              <a:rPr lang="en-US" sz="2900" dirty="0" err="1" smtClean="0"/>
              <a:t>Pasal</a:t>
            </a:r>
            <a:r>
              <a:rPr lang="en-US" sz="2900" dirty="0" smtClean="0"/>
              <a:t> 21, </a:t>
            </a:r>
            <a:r>
              <a:rPr lang="x-none" sz="2900" smtClean="0"/>
              <a:t>seharusnya “Pemerintah </a:t>
            </a:r>
            <a:r>
              <a:rPr lang="x-none" sz="2900" smtClean="0"/>
              <a:t>Pusat</a:t>
            </a:r>
            <a:r>
              <a:rPr lang="x-none" sz="2900" smtClean="0"/>
              <a:t>”.</a:t>
            </a:r>
            <a:endParaRPr lang="id-ID" sz="2900" dirty="0" smtClean="0"/>
          </a:p>
          <a:p>
            <a:pPr marL="514350" lvl="0" indent="-514350" algn="just">
              <a:buAutoNum type="arabicPeriod" startAt="11"/>
            </a:pPr>
            <a:r>
              <a:rPr lang="x-none" sz="2900" smtClean="0"/>
              <a:t>Dalam </a:t>
            </a:r>
            <a:r>
              <a:rPr lang="x-none" sz="2900" smtClean="0"/>
              <a:t>ketentuan Pasal 24 a</a:t>
            </a:r>
            <a:r>
              <a:rPr lang="id-ID" sz="2900" dirty="0" smtClean="0"/>
              <a:t>yat (2) penggunaan kata “dapat” tidak sinkron dengan penggunaan kata “wajib” pada ayat (1). Perlu perbaikan rumusan pada ayat (2). Frasa “peraturan pemerintah” pada ayat (2) seharusnya menggunakan huruf besar di awal kata, sehingga menjadi “Peraturan Pemerintah</a:t>
            </a:r>
            <a:r>
              <a:rPr lang="id-ID" sz="2900" dirty="0" smtClean="0"/>
              <a:t>”.</a:t>
            </a:r>
          </a:p>
          <a:p>
            <a:pPr marL="514350" indent="-514350" algn="just">
              <a:buFont typeface="Arial" pitchFamily="34" charset="0"/>
              <a:buAutoNum type="arabicPeriod" startAt="11"/>
            </a:pPr>
            <a:r>
              <a:rPr lang="x-none" sz="2900" smtClean="0"/>
              <a:t>Penulisan frasa “Pemerintah” dalam Pasal </a:t>
            </a:r>
            <a:r>
              <a:rPr lang="en-US" sz="2900" dirty="0" smtClean="0"/>
              <a:t>25, </a:t>
            </a:r>
            <a:r>
              <a:rPr lang="en-US" sz="2900" dirty="0" err="1" smtClean="0"/>
              <a:t>Pasal</a:t>
            </a:r>
            <a:r>
              <a:rPr lang="en-US" sz="2900" dirty="0" smtClean="0"/>
              <a:t> 26</a:t>
            </a:r>
            <a:r>
              <a:rPr lang="x-none" sz="2900" smtClean="0"/>
              <a:t>, </a:t>
            </a:r>
            <a:r>
              <a:rPr lang="en-US" sz="2900" dirty="0" err="1" smtClean="0"/>
              <a:t>Pasal</a:t>
            </a:r>
            <a:r>
              <a:rPr lang="en-US" sz="2900" dirty="0" smtClean="0"/>
              <a:t> 32 </a:t>
            </a:r>
            <a:r>
              <a:rPr lang="en-US" sz="2900" dirty="0" err="1" smtClean="0"/>
              <a:t>ayat</a:t>
            </a:r>
            <a:r>
              <a:rPr lang="en-US" sz="2900" dirty="0" smtClean="0"/>
              <a:t> (2), </a:t>
            </a:r>
            <a:r>
              <a:rPr lang="en-US" sz="2900" dirty="0" err="1" smtClean="0"/>
              <a:t>dan</a:t>
            </a:r>
            <a:r>
              <a:rPr lang="en-US" sz="2900" dirty="0" smtClean="0"/>
              <a:t> </a:t>
            </a:r>
            <a:r>
              <a:rPr lang="en-US" sz="2900" dirty="0" err="1" smtClean="0"/>
              <a:t>Pasal</a:t>
            </a:r>
            <a:r>
              <a:rPr lang="en-US" sz="2900" dirty="0" smtClean="0"/>
              <a:t> 40 </a:t>
            </a:r>
            <a:r>
              <a:rPr lang="x-none" sz="2900" smtClean="0"/>
              <a:t>seharusnya “Pemerintah Pusat”.</a:t>
            </a:r>
            <a:endParaRPr lang="id-ID" sz="2900" dirty="0" smtClean="0"/>
          </a:p>
          <a:p>
            <a:pPr marL="514350" indent="-514350" algn="just">
              <a:buFont typeface="Arial" pitchFamily="34" charset="0"/>
              <a:buAutoNum type="arabicPeriod" startAt="11"/>
            </a:pPr>
            <a:r>
              <a:rPr lang="x-none" sz="2900" smtClean="0"/>
              <a:t>Dalam Pasal 35 ayat (1) huruf a, frasa </a:t>
            </a:r>
            <a:r>
              <a:rPr lang="id-ID" sz="2900" dirty="0" smtClean="0"/>
              <a:t>“kepada” sebaiknya dihapus. </a:t>
            </a:r>
          </a:p>
          <a:p>
            <a:pPr marL="514350" indent="28575" algn="just">
              <a:buNone/>
            </a:pPr>
            <a:r>
              <a:rPr lang="id-ID" sz="2900" dirty="0" smtClean="0"/>
              <a:t>Kata “utk” pada ayat (2) huruf e sebaiknya diganti dengan kata “untuk”.</a:t>
            </a:r>
          </a:p>
          <a:p>
            <a:pPr marL="514350" indent="-514350" algn="just">
              <a:buFont typeface="+mj-lt"/>
              <a:buAutoNum type="arabicPeriod" startAt="15"/>
            </a:pPr>
            <a:r>
              <a:rPr lang="id-ID" sz="2900" dirty="0" smtClean="0"/>
              <a:t>Kata “dan” sebelum frasa “zat adiktif” pada ayat (2) huruf a </a:t>
            </a:r>
            <a:r>
              <a:rPr lang="x-none" sz="2900" smtClean="0"/>
              <a:t>Pasal 61, </a:t>
            </a:r>
            <a:r>
              <a:rPr lang="id-ID" sz="2900" dirty="0" smtClean="0"/>
              <a:t>sebaiknya dihapus.</a:t>
            </a:r>
          </a:p>
          <a:p>
            <a:pPr marL="514350" indent="-514350" algn="just">
              <a:buFont typeface="Arial" pitchFamily="34" charset="0"/>
              <a:buAutoNum type="arabicPeriod" startAt="15"/>
            </a:pPr>
            <a:r>
              <a:rPr lang="x-none" sz="2900" smtClean="0"/>
              <a:t>Pasal 61 ayat (2) huruf k </a:t>
            </a:r>
            <a:r>
              <a:rPr lang="id-ID" sz="2900" dirty="0" smtClean="0"/>
              <a:t>sebaiknya diberi penjelasan apa yang dimaksud sub</a:t>
            </a:r>
            <a:r>
              <a:rPr lang="x-none" sz="2900" smtClean="0"/>
              <a:t>y</a:t>
            </a:r>
            <a:r>
              <a:rPr lang="id-ID" sz="2900" dirty="0" smtClean="0"/>
              <a:t>ektif.</a:t>
            </a:r>
          </a:p>
          <a:p>
            <a:pPr marL="514350" indent="-514350" algn="just">
              <a:buFont typeface="Arial" pitchFamily="34" charset="0"/>
              <a:buAutoNum type="arabicPeriod" startAt="15"/>
            </a:pPr>
            <a:r>
              <a:rPr lang="id-ID" sz="2900" dirty="0" smtClean="0"/>
              <a:t>Pasal 64 a</a:t>
            </a:r>
            <a:r>
              <a:rPr lang="x-none" sz="2900" smtClean="0"/>
              <a:t>yat (1) sebaiknya dirumuskan, “KPI wajib menyampaikan ketentuan SPS kepada Lembaga Penyiaran dan masyarakat umum.”</a:t>
            </a:r>
            <a:endParaRPr lang="id-ID" sz="2900" dirty="0" smtClean="0"/>
          </a:p>
          <a:p>
            <a:pPr marL="514350" indent="-514350" algn="just">
              <a:buFont typeface="Arial" pitchFamily="34" charset="0"/>
              <a:buAutoNum type="arabicPeriod" startAt="15"/>
            </a:pPr>
            <a:r>
              <a:rPr lang="x-none" sz="2900" smtClean="0"/>
              <a:t>Ketentuan Pasal 66 a</a:t>
            </a:r>
            <a:r>
              <a:rPr lang="id-ID" sz="2900" dirty="0" smtClean="0"/>
              <a:t>yat (2)</a:t>
            </a:r>
            <a:r>
              <a:rPr lang="x-none" sz="2900" smtClean="0"/>
              <a:t>,</a:t>
            </a:r>
            <a:r>
              <a:rPr lang="id-ID" sz="2900" dirty="0" smtClean="0"/>
              <a:t> perlu diperbaiki terkait pada sarana apa Lembaga Penyiaran diberikan kesempatan untuk menjelaskan dan menjawab. Apakah pada rapat panel ahli sebagaimana dimaksud pada Pasal 69 atau pada rapat komisioner KPI.</a:t>
            </a:r>
          </a:p>
          <a:p>
            <a:pPr>
              <a:buFont typeface="Arial" charset="0"/>
              <a:buNone/>
            </a:pPr>
            <a:endParaRPr lang="id-ID" dirty="0" smtClean="0"/>
          </a:p>
        </p:txBody>
      </p:sp>
      <p:sp>
        <p:nvSpPr>
          <p:cNvPr id="4" name="Slide Number Placeholder 3"/>
          <p:cNvSpPr>
            <a:spLocks noGrp="1"/>
          </p:cNvSpPr>
          <p:nvPr>
            <p:ph type="sldNum" sz="quarter" idx="12"/>
          </p:nvPr>
        </p:nvSpPr>
        <p:spPr/>
        <p:txBody>
          <a:bodyPr/>
          <a:lstStyle/>
          <a:p>
            <a:pPr>
              <a:defRPr/>
            </a:pPr>
            <a:fld id="{0415F0BE-AAE2-40C6-ADF2-C23E004BD984}" type="slidenum">
              <a:rPr lang="en-US" smtClean="0"/>
              <a:pPr>
                <a:defRPr/>
              </a:pPr>
              <a:t>5</a:t>
            </a:fld>
            <a:endParaRPr lang="en-US"/>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8229600" cy="792162"/>
          </a:xfrm>
        </p:spPr>
        <p:txBody>
          <a:bodyPr/>
          <a:lstStyle/>
          <a:p>
            <a:r>
              <a:rPr lang="en-US" dirty="0" err="1" smtClean="0"/>
              <a:t>Aspek</a:t>
            </a:r>
            <a:r>
              <a:rPr lang="en-US" dirty="0" smtClean="0"/>
              <a:t> </a:t>
            </a:r>
            <a:r>
              <a:rPr lang="en-US" dirty="0" err="1" smtClean="0"/>
              <a:t>Tekni</a:t>
            </a:r>
            <a:r>
              <a:rPr lang="id-ID" dirty="0" smtClean="0"/>
              <a:t>k</a:t>
            </a:r>
            <a:endParaRPr lang="en-US" dirty="0"/>
          </a:p>
        </p:txBody>
      </p:sp>
      <p:sp>
        <p:nvSpPr>
          <p:cNvPr id="10242" name="Content Placeholder 2"/>
          <p:cNvSpPr>
            <a:spLocks noGrp="1"/>
          </p:cNvSpPr>
          <p:nvPr>
            <p:ph idx="1"/>
          </p:nvPr>
        </p:nvSpPr>
        <p:spPr/>
        <p:txBody>
          <a:bodyPr>
            <a:normAutofit fontScale="62500" lnSpcReduction="20000"/>
          </a:bodyPr>
          <a:lstStyle/>
          <a:p>
            <a:pPr marL="514350" lvl="0" indent="-514350" algn="just">
              <a:buFont typeface="+mj-lt"/>
              <a:buAutoNum type="arabicPeriod" startAt="19"/>
            </a:pPr>
            <a:r>
              <a:rPr lang="id-ID" dirty="0" smtClean="0"/>
              <a:t>Pasal </a:t>
            </a:r>
            <a:r>
              <a:rPr lang="id-ID" dirty="0" smtClean="0"/>
              <a:t>79 dan 80 dapat disatukan karena tidak mengatur substansi ketentuan yang </a:t>
            </a:r>
            <a:r>
              <a:rPr lang="id-ID" dirty="0" smtClean="0"/>
              <a:t>berbeda.</a:t>
            </a:r>
            <a:endParaRPr lang="id-ID" dirty="0" smtClean="0"/>
          </a:p>
          <a:p>
            <a:pPr marL="514350" lvl="0" indent="-514350" algn="just">
              <a:buAutoNum type="arabicPeriod" startAt="19"/>
            </a:pPr>
            <a:r>
              <a:rPr lang="x-none" smtClean="0"/>
              <a:t>Pasal </a:t>
            </a:r>
            <a:r>
              <a:rPr lang="x-none" smtClean="0"/>
              <a:t>81 perlu perbaikan redaksi sehingga ayat (1) dan ayat (2) utuh kalimatnya dan jelas norma yang maksud. Kemudian diperjelas pembatasan kepemilikan dan kepemilikan silang itu seperti apa. Harus terukur pembatasannya sehingga memudahkan dalam penerapan aturan ataupun penjatuhan sanksinya. Lembaga Penyiaran Swasta ditulis secara disingkat seperti dalam </a:t>
            </a:r>
            <a:r>
              <a:rPr lang="x-none" smtClean="0"/>
              <a:t>ketentuan </a:t>
            </a:r>
            <a:r>
              <a:rPr lang="x-none" smtClean="0"/>
              <a:t>umum.</a:t>
            </a:r>
            <a:endParaRPr lang="id-ID" dirty="0" smtClean="0"/>
          </a:p>
          <a:p>
            <a:pPr marL="514350" lvl="0" indent="-514350" algn="just">
              <a:buAutoNum type="arabicPeriod" startAt="19"/>
            </a:pPr>
            <a:r>
              <a:rPr lang="x-none" smtClean="0"/>
              <a:t>Pasal </a:t>
            </a:r>
            <a:r>
              <a:rPr lang="x-none" smtClean="0"/>
              <a:t>82 perlu cantolan pasal mana yang dirujuk. Kemudian penetapan oleh Pemerintah tidak tepat, karena definisi Pemerintah dalam ketentuan umum bertentangan dengan UU 23 Tahun 2014. Selain itu penetapan oleh pemerintah tidak menunjukkan kejelasan siapa yang diberikan kewenangan tersebut. Sebaiknya langsung dinyatakan dalam norma Pasal, penetapannya oleh Menkominfo </a:t>
            </a:r>
            <a:r>
              <a:rPr lang="x-none" smtClean="0"/>
              <a:t>atau </a:t>
            </a:r>
            <a:r>
              <a:rPr lang="x-none" smtClean="0"/>
              <a:t>KPI.</a:t>
            </a:r>
            <a:endParaRPr lang="id-ID" dirty="0" smtClean="0"/>
          </a:p>
          <a:p>
            <a:pPr marL="514350" lvl="0" indent="-514350" algn="just">
              <a:buAutoNum type="arabicPeriod" startAt="19"/>
            </a:pPr>
            <a:r>
              <a:rPr lang="x-none" smtClean="0"/>
              <a:t>Pasal </a:t>
            </a:r>
            <a:r>
              <a:rPr lang="x-none" smtClean="0"/>
              <a:t>83 perlu perbaikan redaksi sehingga kalimatnya lebih efesien dan efektif, tidak mengulang frasa “sebagaimana dimaksud”.</a:t>
            </a:r>
            <a:endParaRPr lang="id-ID" dirty="0"/>
          </a:p>
        </p:txBody>
      </p:sp>
      <p:sp>
        <p:nvSpPr>
          <p:cNvPr id="4" name="Slide Number Placeholder 3"/>
          <p:cNvSpPr>
            <a:spLocks noGrp="1"/>
          </p:cNvSpPr>
          <p:nvPr>
            <p:ph type="sldNum" sz="quarter" idx="12"/>
          </p:nvPr>
        </p:nvSpPr>
        <p:spPr/>
        <p:txBody>
          <a:bodyPr/>
          <a:lstStyle/>
          <a:p>
            <a:pPr>
              <a:defRPr/>
            </a:pPr>
            <a:fld id="{0415F0BE-AAE2-40C6-ADF2-C23E004BD984}" type="slidenum">
              <a:rPr lang="en-US" smtClean="0"/>
              <a:pPr>
                <a:defRPr/>
              </a:pPr>
              <a:t>6</a:t>
            </a:fld>
            <a:endParaRPr lang="en-US"/>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err="1" smtClean="0"/>
              <a:t>Aspek</a:t>
            </a:r>
            <a:r>
              <a:rPr lang="en-US" dirty="0" smtClean="0"/>
              <a:t> </a:t>
            </a:r>
            <a:r>
              <a:rPr lang="en-US" dirty="0" err="1" smtClean="0"/>
              <a:t>Tekni</a:t>
            </a:r>
            <a:r>
              <a:rPr lang="id-ID" dirty="0" smtClean="0"/>
              <a:t>k</a:t>
            </a:r>
            <a:endParaRPr lang="en-US" dirty="0"/>
          </a:p>
        </p:txBody>
      </p:sp>
      <p:sp>
        <p:nvSpPr>
          <p:cNvPr id="10242" name="Content Placeholder 2"/>
          <p:cNvSpPr>
            <a:spLocks noGrp="1"/>
          </p:cNvSpPr>
          <p:nvPr>
            <p:ph idx="1"/>
          </p:nvPr>
        </p:nvSpPr>
        <p:spPr/>
        <p:txBody>
          <a:bodyPr>
            <a:normAutofit fontScale="55000" lnSpcReduction="20000"/>
          </a:bodyPr>
          <a:lstStyle/>
          <a:p>
            <a:pPr marL="514350" lvl="0" indent="-514350" algn="just">
              <a:buFont typeface="+mj-lt"/>
              <a:buAutoNum type="arabicPeriod" startAt="23"/>
            </a:pPr>
            <a:r>
              <a:rPr lang="x-none" smtClean="0"/>
              <a:t>Pasal </a:t>
            </a:r>
            <a:r>
              <a:rPr lang="x-none" smtClean="0"/>
              <a:t>84 ayat (2) sebaiknya ditambahkan sanksi administratif berupa denda, sebab kegiatan LPS adalah kegiatan bisnis. Pengenaan sanksi administratif oleh pemerintah tidak tepat, karena definisi pemerintah dalam ketentuan umum bertentangan dengan UU 23 Tahun 2014. Pengenaan sanksi sebaiknya langsung dinyatakan secara tegas dalam norma Pasal oleh Menkominfo atau KPI</a:t>
            </a:r>
            <a:r>
              <a:rPr lang="x-none" smtClean="0"/>
              <a:t>.  </a:t>
            </a:r>
            <a:endParaRPr lang="id-ID" dirty="0" smtClean="0"/>
          </a:p>
          <a:p>
            <a:pPr marL="514350" lvl="0" indent="-514350" algn="just">
              <a:buAutoNum type="arabicPeriod" startAt="23"/>
            </a:pPr>
            <a:r>
              <a:rPr lang="x-none" smtClean="0"/>
              <a:t>Pasal </a:t>
            </a:r>
            <a:r>
              <a:rPr lang="x-none" smtClean="0"/>
              <a:t>85 ketentuan mengenai kepemilikan saham perusahan oleh karyawan perlu dirumuskan dalam beberapa ayat lebih lanjut, baru detailnya dilaksanakan sesuai ketentuan </a:t>
            </a:r>
            <a:r>
              <a:rPr lang="x-none" smtClean="0"/>
              <a:t>peraturan </a:t>
            </a:r>
            <a:r>
              <a:rPr lang="x-none" smtClean="0"/>
              <a:t>perundang-undangan.</a:t>
            </a:r>
            <a:endParaRPr lang="id-ID" dirty="0" smtClean="0"/>
          </a:p>
          <a:p>
            <a:pPr marL="514350" lvl="0" indent="-514350" algn="just">
              <a:buAutoNum type="arabicPeriod" startAt="23"/>
            </a:pPr>
            <a:r>
              <a:rPr lang="x-none" smtClean="0"/>
              <a:t>Pasal </a:t>
            </a:r>
            <a:r>
              <a:rPr lang="x-none" smtClean="0"/>
              <a:t>86 ayat (1) sebaiknya dihapus sebab isinya mengulang dengan ketentuan umum angka 14 dan Pasal 87. </a:t>
            </a:r>
            <a:r>
              <a:rPr lang="id-ID" dirty="0" smtClean="0"/>
              <a:t>Kata “kanal” pada ayat (3) huruf a sebaiknya dihapus, karena kata “kanal” juga bermakna “saluran</a:t>
            </a:r>
            <a:r>
              <a:rPr lang="id-ID" dirty="0" smtClean="0"/>
              <a:t>”.</a:t>
            </a:r>
          </a:p>
          <a:p>
            <a:pPr marL="514350" lvl="0" indent="-514350" algn="just">
              <a:buAutoNum type="arabicPeriod" startAt="23"/>
            </a:pPr>
            <a:r>
              <a:rPr lang="en-US" dirty="0" err="1" smtClean="0"/>
              <a:t>Pasal</a:t>
            </a:r>
            <a:r>
              <a:rPr lang="en-US" dirty="0" smtClean="0"/>
              <a:t> </a:t>
            </a:r>
            <a:r>
              <a:rPr lang="en-US" dirty="0" smtClean="0"/>
              <a:t>88, p</a:t>
            </a:r>
            <a:r>
              <a:rPr lang="x-none" smtClean="0"/>
              <a:t>erlu mengganti frasa terdiri atas menjadi “terdiri dari” karena setara, </a:t>
            </a:r>
            <a:r>
              <a:rPr lang="x-none" smtClean="0"/>
              <a:t>tidak </a:t>
            </a:r>
            <a:r>
              <a:rPr lang="x-none" smtClean="0"/>
              <a:t>hierarkial.</a:t>
            </a:r>
            <a:endParaRPr lang="id-ID" dirty="0" smtClean="0"/>
          </a:p>
          <a:p>
            <a:pPr marL="514350" lvl="0" indent="-514350" algn="just">
              <a:buAutoNum type="arabicPeriod" startAt="23"/>
            </a:pPr>
            <a:r>
              <a:rPr lang="x-none" smtClean="0"/>
              <a:t>Pasal </a:t>
            </a:r>
            <a:r>
              <a:rPr lang="x-none" smtClean="0"/>
              <a:t>89 ayat (2) pengenaan sanksi administratif oleh pemerintah tidak tepat, karena definisi pemerintah dalam ketentuan umum bertentangan dengan UU 23 Tahun 2014. Pengenaan sanksi sebaiknya langsung dinyatakan secara tegas dalam norma Pasal oleh Menkominfo atau KPI. Selain itu perlu ditambahkan sanksi administratif berupa denda, sebab menyangkut kegiatan bisnis.</a:t>
            </a:r>
            <a:endParaRPr lang="id-ID" dirty="0"/>
          </a:p>
        </p:txBody>
      </p:sp>
      <p:sp>
        <p:nvSpPr>
          <p:cNvPr id="4" name="Slide Number Placeholder 3"/>
          <p:cNvSpPr>
            <a:spLocks noGrp="1"/>
          </p:cNvSpPr>
          <p:nvPr>
            <p:ph type="sldNum" sz="quarter" idx="12"/>
          </p:nvPr>
        </p:nvSpPr>
        <p:spPr/>
        <p:txBody>
          <a:bodyPr/>
          <a:lstStyle/>
          <a:p>
            <a:pPr>
              <a:defRPr/>
            </a:pPr>
            <a:fld id="{0415F0BE-AAE2-40C6-ADF2-C23E004BD984}" type="slidenum">
              <a:rPr lang="en-US" smtClean="0"/>
              <a:pPr>
                <a:defRPr/>
              </a:pPr>
              <a:t>7</a:t>
            </a:fld>
            <a:endParaRPr lang="en-US"/>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err="1" smtClean="0"/>
              <a:t>Aspek</a:t>
            </a:r>
            <a:r>
              <a:rPr lang="en-US" dirty="0" smtClean="0"/>
              <a:t> </a:t>
            </a:r>
            <a:r>
              <a:rPr lang="en-US" dirty="0" err="1" smtClean="0"/>
              <a:t>Tekni</a:t>
            </a:r>
            <a:r>
              <a:rPr lang="id-ID" dirty="0" smtClean="0"/>
              <a:t>k</a:t>
            </a:r>
            <a:endParaRPr lang="en-US" dirty="0"/>
          </a:p>
        </p:txBody>
      </p:sp>
      <p:sp>
        <p:nvSpPr>
          <p:cNvPr id="3" name="Content Placeholder 2"/>
          <p:cNvSpPr>
            <a:spLocks noGrp="1"/>
          </p:cNvSpPr>
          <p:nvPr>
            <p:ph idx="1"/>
          </p:nvPr>
        </p:nvSpPr>
        <p:spPr>
          <a:xfrm>
            <a:off x="457200" y="1600200"/>
            <a:ext cx="8229600" cy="4724400"/>
          </a:xfrm>
        </p:spPr>
        <p:txBody>
          <a:bodyPr>
            <a:normAutofit fontScale="77500" lnSpcReduction="20000"/>
          </a:bodyPr>
          <a:lstStyle/>
          <a:p>
            <a:pPr marL="514350" lvl="0" indent="-514350" algn="just">
              <a:buFont typeface="+mj-lt"/>
              <a:buAutoNum type="arabicPeriod" startAt="28"/>
            </a:pPr>
            <a:r>
              <a:rPr lang="x-none" sz="2800" smtClean="0"/>
              <a:t>Pasal </a:t>
            </a:r>
            <a:r>
              <a:rPr lang="x-none" sz="2800" smtClean="0"/>
              <a:t>90 ayat (2) pengenaan sanksi administratif oleh pemerintah tidak tepat, karena definisi pemerintah dalam ketentuan umum bertentangan dengan UU 23 Tahun 2014. Pengenaan sanksi sebaiknya langsung dinyatakan secara tegas dalam norma Pasal oleh Menkominfo atau KPI. Selain itu perlu ditambahkan sanksi administratif berupa denda, sebab menyangkut </a:t>
            </a:r>
            <a:r>
              <a:rPr lang="x-none" sz="2800" smtClean="0"/>
              <a:t>kegiatan </a:t>
            </a:r>
            <a:r>
              <a:rPr lang="x-none" sz="2800" smtClean="0"/>
              <a:t>bisnis.</a:t>
            </a:r>
            <a:endParaRPr lang="id-ID" sz="2800" dirty="0" smtClean="0"/>
          </a:p>
          <a:p>
            <a:pPr marL="514350" lvl="0" indent="-514350" algn="just">
              <a:buAutoNum type="arabicPeriod" startAt="28"/>
            </a:pPr>
            <a:r>
              <a:rPr lang="x-none" sz="2800" smtClean="0"/>
              <a:t>Pasal </a:t>
            </a:r>
            <a:r>
              <a:rPr lang="x-none" sz="2800" smtClean="0"/>
              <a:t>91 huruf c usaha lain yang sah perlu diberikan penjelasan pasal, antara lain </a:t>
            </a:r>
            <a:r>
              <a:rPr lang="x-none" sz="2800" smtClean="0"/>
              <a:t>bentuknya </a:t>
            </a:r>
            <a:r>
              <a:rPr lang="x-none" sz="2800" smtClean="0"/>
              <a:t>apa.</a:t>
            </a:r>
            <a:endParaRPr lang="id-ID" sz="2800" dirty="0" smtClean="0"/>
          </a:p>
          <a:p>
            <a:pPr marL="514350" lvl="0" indent="-514350" algn="just">
              <a:buAutoNum type="arabicPeriod" startAt="28"/>
            </a:pPr>
            <a:r>
              <a:rPr lang="x-none" sz="2800" smtClean="0"/>
              <a:t>Pasal </a:t>
            </a:r>
            <a:r>
              <a:rPr lang="x-none" sz="2800" smtClean="0"/>
              <a:t>92 ayat (2) penjelasan pasal yang dimaksud dengan “</a:t>
            </a:r>
            <a:r>
              <a:rPr lang="id-ID" sz="2800" dirty="0" smtClean="0"/>
              <a:t>membahayakan       kepentingan bangsa dan negara serta mengancam pertahanan</a:t>
            </a:r>
            <a:r>
              <a:rPr lang="id-ID" sz="2800" b="1" dirty="0" smtClean="0"/>
              <a:t> </a:t>
            </a:r>
            <a:r>
              <a:rPr lang="id-ID" sz="2800" dirty="0" smtClean="0"/>
              <a:t>dan keamanan nasional</a:t>
            </a:r>
            <a:r>
              <a:rPr lang="x-none" sz="2800" smtClean="0"/>
              <a:t>”, perlu </a:t>
            </a:r>
            <a:r>
              <a:rPr lang="x-none" sz="2800" smtClean="0"/>
              <a:t>lebih </a:t>
            </a:r>
            <a:r>
              <a:rPr lang="x-none" sz="2800" smtClean="0"/>
              <a:t>terukur </a:t>
            </a:r>
            <a:r>
              <a:rPr lang="x-none" sz="2800" smtClean="0"/>
              <a:t>penjelasannya sehingga tidak menjadi pasal karet dan subjektif </a:t>
            </a:r>
            <a:r>
              <a:rPr lang="x-none" sz="2800" smtClean="0"/>
              <a:t>dalam </a:t>
            </a:r>
            <a:r>
              <a:rPr lang="x-none" sz="2800" smtClean="0"/>
              <a:t>penerapannya.</a:t>
            </a:r>
            <a:endParaRPr lang="id-ID" sz="2800" dirty="0" smtClean="0"/>
          </a:p>
          <a:p>
            <a:pPr marL="514350" lvl="0" indent="-514350" algn="just">
              <a:buAutoNum type="arabicPeriod" startAt="28"/>
            </a:pPr>
            <a:r>
              <a:rPr lang="x-none" sz="2800" smtClean="0"/>
              <a:t>Pasal </a:t>
            </a:r>
            <a:r>
              <a:rPr lang="x-none" sz="2800" smtClean="0"/>
              <a:t>92 ayat (2) dan ayat (4) dapat dijadikan satu ayat, demikian juga ayat (3) dan ayat (5) sehingga penormaan pasalnya </a:t>
            </a:r>
            <a:r>
              <a:rPr lang="x-none" sz="2800" smtClean="0"/>
              <a:t>lebih </a:t>
            </a:r>
            <a:r>
              <a:rPr lang="x-none" sz="2800" smtClean="0"/>
              <a:t>baik.</a:t>
            </a:r>
            <a:endParaRPr lang="id-ID" sz="2800" dirty="0" smtClean="0"/>
          </a:p>
        </p:txBody>
      </p:sp>
      <p:sp>
        <p:nvSpPr>
          <p:cNvPr id="4" name="Slide Number Placeholder 3"/>
          <p:cNvSpPr>
            <a:spLocks noGrp="1"/>
          </p:cNvSpPr>
          <p:nvPr>
            <p:ph type="sldNum" sz="quarter" idx="12"/>
          </p:nvPr>
        </p:nvSpPr>
        <p:spPr/>
        <p:txBody>
          <a:bodyPr/>
          <a:lstStyle/>
          <a:p>
            <a:pPr>
              <a:defRPr/>
            </a:pPr>
            <a:fld id="{EBEA5311-A729-4147-8DA6-CFCEC2D35D63}" type="slidenum">
              <a:rPr lang="en-US" smtClean="0"/>
              <a:pPr>
                <a:defRPr/>
              </a:pPr>
              <a:t>8</a:t>
            </a:fld>
            <a:endParaRPr lang="en-US"/>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err="1" smtClean="0"/>
              <a:t>Aspek</a:t>
            </a:r>
            <a:r>
              <a:rPr lang="en-US" dirty="0" smtClean="0"/>
              <a:t> </a:t>
            </a:r>
            <a:r>
              <a:rPr lang="en-US" dirty="0" err="1" smtClean="0"/>
              <a:t>Tekni</a:t>
            </a:r>
            <a:r>
              <a:rPr lang="id-ID" dirty="0" smtClean="0"/>
              <a:t>k</a:t>
            </a:r>
            <a:endParaRPr lang="en-US" dirty="0"/>
          </a:p>
        </p:txBody>
      </p:sp>
      <p:sp>
        <p:nvSpPr>
          <p:cNvPr id="3" name="Content Placeholder 2"/>
          <p:cNvSpPr>
            <a:spLocks noGrp="1"/>
          </p:cNvSpPr>
          <p:nvPr>
            <p:ph idx="1"/>
          </p:nvPr>
        </p:nvSpPr>
        <p:spPr>
          <a:xfrm>
            <a:off x="457200" y="1447800"/>
            <a:ext cx="8229600" cy="4800600"/>
          </a:xfrm>
        </p:spPr>
        <p:txBody>
          <a:bodyPr>
            <a:noAutofit/>
          </a:bodyPr>
          <a:lstStyle/>
          <a:p>
            <a:pPr lvl="0" algn="just">
              <a:buFont typeface="+mj-lt"/>
              <a:buAutoNum type="arabicPeriod" startAt="32"/>
            </a:pPr>
            <a:r>
              <a:rPr lang="x-none" sz="1800" smtClean="0"/>
              <a:t>Pasal </a:t>
            </a:r>
            <a:r>
              <a:rPr lang="x-none" sz="1800" smtClean="0"/>
              <a:t>100 ayat (1) kata tersebut sebaiknya dihapus, sebab </a:t>
            </a:r>
            <a:r>
              <a:rPr lang="x-none" sz="1800" smtClean="0"/>
              <a:t>sudah </a:t>
            </a:r>
            <a:r>
              <a:rPr lang="x-none" sz="1800" smtClean="0"/>
              <a:t>jelas.</a:t>
            </a:r>
            <a:endParaRPr lang="id-ID" sz="1800" dirty="0" smtClean="0"/>
          </a:p>
          <a:p>
            <a:pPr lvl="0" algn="just">
              <a:buAutoNum type="arabicPeriod" startAt="32"/>
            </a:pPr>
            <a:r>
              <a:rPr lang="x-none" sz="1800" smtClean="0"/>
              <a:t>Pasal </a:t>
            </a:r>
            <a:r>
              <a:rPr lang="x-none" sz="1800" smtClean="0"/>
              <a:t>100 ayat (2) perlu penjelasan </a:t>
            </a:r>
            <a:r>
              <a:rPr lang="x-none" sz="1800" smtClean="0"/>
              <a:t>sumber </a:t>
            </a:r>
            <a:r>
              <a:rPr lang="x-none" sz="1800" smtClean="0"/>
              <a:t>lain?</a:t>
            </a:r>
            <a:endParaRPr lang="id-ID" sz="1800" dirty="0" smtClean="0"/>
          </a:p>
          <a:p>
            <a:pPr lvl="0" algn="just">
              <a:buAutoNum type="arabicPeriod" startAt="32"/>
            </a:pPr>
            <a:r>
              <a:rPr lang="id-ID" sz="1800" dirty="0" smtClean="0"/>
              <a:t>Ketentuan </a:t>
            </a:r>
            <a:r>
              <a:rPr lang="id-ID" sz="1800" dirty="0" smtClean="0"/>
              <a:t>ini tidak sinkron dengan ketentuan pada Pasal 152 dimana Lembaga Penyiaran wajib menyediakan slot iklan layanan masyarakat secara cuma-</a:t>
            </a:r>
            <a:r>
              <a:rPr lang="x-none" sz="1800" smtClean="0"/>
              <a:t>c</a:t>
            </a:r>
            <a:r>
              <a:rPr lang="id-ID" sz="1800" dirty="0" smtClean="0"/>
              <a:t>uma.</a:t>
            </a:r>
          </a:p>
          <a:p>
            <a:pPr lvl="0" algn="just">
              <a:buAutoNum type="arabicPeriod" startAt="32"/>
            </a:pPr>
            <a:r>
              <a:rPr lang="x-none" sz="1800" smtClean="0"/>
              <a:t>Pasal </a:t>
            </a:r>
            <a:r>
              <a:rPr lang="x-none" sz="1800" smtClean="0"/>
              <a:t>101 ayat (1) kata “mendirikan” sebaiknya diganti “</a:t>
            </a:r>
            <a:r>
              <a:rPr lang="x-none" sz="1800" smtClean="0"/>
              <a:t>pendirian</a:t>
            </a:r>
            <a:r>
              <a:rPr lang="x-none" sz="1800" smtClean="0"/>
              <a:t>”.</a:t>
            </a:r>
            <a:endParaRPr lang="id-ID" sz="1800" dirty="0" smtClean="0"/>
          </a:p>
          <a:p>
            <a:pPr lvl="0" algn="just">
              <a:buAutoNum type="arabicPeriod" startAt="32"/>
            </a:pPr>
            <a:r>
              <a:rPr lang="x-none" sz="1800" smtClean="0"/>
              <a:t>Pasal </a:t>
            </a:r>
            <a:r>
              <a:rPr lang="x-none" sz="1800" smtClean="0"/>
              <a:t>102 sebaiknya dijadikan ayat dalam Pasal </a:t>
            </a:r>
            <a:r>
              <a:rPr lang="x-none" sz="1800" smtClean="0"/>
              <a:t>99</a:t>
            </a:r>
            <a:r>
              <a:rPr lang="x-none" sz="1800" smtClean="0"/>
              <a:t>.</a:t>
            </a:r>
          </a:p>
          <a:p>
            <a:pPr algn="just">
              <a:buFont typeface="Arial" pitchFamily="34" charset="0"/>
              <a:buAutoNum type="arabicPeriod" startAt="32"/>
            </a:pPr>
            <a:r>
              <a:rPr lang="x-none" sz="1800" smtClean="0"/>
              <a:t>Pasal 103 ayat (1) perlu diperjelas pelarangan tersebut, mengingat di Indonesia sudah ada CNN Indonesia, National Geografi, dll. Kemudian lembaga penyiaran asing karena disebut berulang-ulang, sesuai ketentuan UU 12/2011 maka perlu didefinisikan dalam ketentuan umum. Ayat (2) sebaiknya diatur dalam UU bagaimana ketentuannya. Jangan dilempar ke peraturan lain. Ayat (3) perlu perbaikan redaksi dan kejelasan bahwa KPI yang menyusun pedoman kegiatan peliputan, sehingga tidak menggunakan kata “dapat”. Ayat (4) pedoman peliputan lembaga penyiaran asing bukan diatur Pemerintah, tetapi diatur dengan peraturan KPI, sinkron dengan Pasal 104. </a:t>
            </a:r>
            <a:r>
              <a:rPr lang="id-ID" sz="1800" dirty="0" smtClean="0"/>
              <a:t>Frasa “diatur dalam oleh Pemerintah” sebaiknya diubah menjadi “diatur dalam Peraturan Pemerintah”.</a:t>
            </a:r>
          </a:p>
          <a:p>
            <a:pPr lvl="0" algn="just">
              <a:buNone/>
            </a:pPr>
            <a:endParaRPr lang="id-ID" sz="1800" dirty="0" smtClean="0"/>
          </a:p>
        </p:txBody>
      </p:sp>
      <p:sp>
        <p:nvSpPr>
          <p:cNvPr id="4" name="Slide Number Placeholder 3"/>
          <p:cNvSpPr>
            <a:spLocks noGrp="1"/>
          </p:cNvSpPr>
          <p:nvPr>
            <p:ph type="sldNum" sz="quarter" idx="12"/>
          </p:nvPr>
        </p:nvSpPr>
        <p:spPr/>
        <p:txBody>
          <a:bodyPr/>
          <a:lstStyle/>
          <a:p>
            <a:pPr>
              <a:defRPr/>
            </a:pPr>
            <a:fld id="{EBEA5311-A729-4147-8DA6-CFCEC2D35D63}" type="slidenum">
              <a:rPr lang="en-US" smtClean="0"/>
              <a:pPr>
                <a:defRPr/>
              </a:pPr>
              <a:t>9</a:t>
            </a:fld>
            <a:endParaRPr lang="en-US"/>
          </a:p>
        </p:txBody>
      </p:sp>
    </p:spTree>
  </p:cSld>
  <p:clrMapOvr>
    <a:masterClrMapping/>
  </p:clrMapOvr>
  <p:transition>
    <p:dissolv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6013</TotalTime>
  <Words>3094</Words>
  <Application>Microsoft Office PowerPoint</Application>
  <PresentationFormat>On-screen Show (4:3)</PresentationFormat>
  <Paragraphs>132</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KAJIAN HARMONISASI RUU PENYIARAN</vt:lpstr>
      <vt:lpstr>PENDAHULUAN</vt:lpstr>
      <vt:lpstr> Hasil Kajian</vt:lpstr>
      <vt:lpstr>Aspek Teknik </vt:lpstr>
      <vt:lpstr>Aspek Teknik </vt:lpstr>
      <vt:lpstr>Aspek Teknik</vt:lpstr>
      <vt:lpstr>Aspek Teknik</vt:lpstr>
      <vt:lpstr>Aspek Teknik</vt:lpstr>
      <vt:lpstr>Aspek Teknik</vt:lpstr>
      <vt:lpstr>Aspek Teknik</vt:lpstr>
      <vt:lpstr>Aspek Teknik</vt:lpstr>
      <vt:lpstr>Aspek Teknik </vt:lpstr>
      <vt:lpstr>Aspek Teknik </vt:lpstr>
      <vt:lpstr>Aspek Teknik </vt:lpstr>
      <vt:lpstr>Aspek Teknik </vt:lpstr>
      <vt:lpstr>Aspek Substansi</vt:lpstr>
      <vt:lpstr>Aspek Substansi (2)</vt:lpstr>
      <vt:lpstr>Aspek Substansi (3)</vt:lpstr>
      <vt:lpstr>Aspek Substantif (4)</vt:lpstr>
      <vt:lpstr>Asas Pembentukan Peraturan Perundang-undangan</vt:lpstr>
      <vt:lpstr>III. Penutup</vt:lpstr>
      <vt:lpstr>Slide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POKOK-POKOK PIKIRAN RUU  JAMINAN SOSIAL  TENAGA KERJA</dc:title>
  <dc:creator>compaq</dc:creator>
  <cp:lastModifiedBy>User</cp:lastModifiedBy>
  <cp:revision>448</cp:revision>
  <cp:lastPrinted>2015-08-26T03:45:05Z</cp:lastPrinted>
  <dcterms:created xsi:type="dcterms:W3CDTF">2006-11-19T09:53:39Z</dcterms:created>
  <dcterms:modified xsi:type="dcterms:W3CDTF">2017-02-14T05:03:28Z</dcterms:modified>
</cp:coreProperties>
</file>