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ags/tag8.xml" ContentType="application/vnd.openxmlformats-officedocument.presentationml.tags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ags/tag12.xml" ContentType="application/vnd.openxmlformats-officedocument.presentationml.tags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ags/tag5.xml" ContentType="application/vnd.openxmlformats-officedocument.presentationml.tags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ags/tag11.xml" ContentType="application/vnd.openxmlformats-officedocument.presentationml.tags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8" r:id="rId2"/>
    <p:sldMasterId id="2147483780" r:id="rId3"/>
    <p:sldMasterId id="2147483792" r:id="rId4"/>
    <p:sldMasterId id="2147483804" r:id="rId5"/>
    <p:sldMasterId id="2147483816" r:id="rId6"/>
  </p:sldMasterIdLst>
  <p:notesMasterIdLst>
    <p:notesMasterId r:id="rId17"/>
  </p:notesMasterIdLst>
  <p:handoutMasterIdLst>
    <p:handoutMasterId r:id="rId18"/>
  </p:handoutMasterIdLst>
  <p:sldIdLst>
    <p:sldId id="256" r:id="rId7"/>
    <p:sldId id="265" r:id="rId8"/>
    <p:sldId id="270" r:id="rId9"/>
    <p:sldId id="277" r:id="rId10"/>
    <p:sldId id="271" r:id="rId11"/>
    <p:sldId id="278" r:id="rId12"/>
    <p:sldId id="274" r:id="rId13"/>
    <p:sldId id="276" r:id="rId14"/>
    <p:sldId id="275" r:id="rId15"/>
    <p:sldId id="269" r:id="rId16"/>
  </p:sldIdLst>
  <p:sldSz cx="9144000" cy="6858000" type="screen4x3"/>
  <p:notesSz cx="7010400" cy="1112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02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5556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5556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CC16A14-B3F8-4BF9-890D-44A6606B3FCA}" type="datetimeFigureOut">
              <a:rPr lang="en-US"/>
              <a:pPr>
                <a:defRPr/>
              </a:pPr>
              <a:t>4/23/2016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566400"/>
            <a:ext cx="3038475" cy="5572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10566400"/>
            <a:ext cx="3038475" cy="5572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2018C4C-7EFF-4FD9-BA01-4D423944F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5556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5556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53EB0BD-168D-4DF4-8711-1F7EA9CE5CC2}" type="datetimeFigureOut">
              <a:rPr lang="en-US"/>
              <a:pPr>
                <a:defRPr/>
              </a:pPr>
              <a:t>4/23/2016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835025"/>
            <a:ext cx="5562600" cy="4171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5284788"/>
            <a:ext cx="5607050" cy="5005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566400"/>
            <a:ext cx="3038475" cy="5572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10566400"/>
            <a:ext cx="3038475" cy="5572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DE14B4-D0E7-4797-874E-6F9174FD0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AC5A3-CBA1-483E-864E-679CDC43C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77D85-8B2D-4771-9FAF-48446EB80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69457-9910-4BE9-B713-C2288656D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61DCD-03B7-479B-BD47-12A517995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3E597-20B0-4A11-BD74-217BA399E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79522-25A7-44D0-9164-35258F517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B3B5F-E74F-40BE-BFBA-85B631A12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55A58-ADD1-40EE-B68C-D2AA2E7A6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17E86-4223-4054-A16F-6B5F1B5DD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9464A-0ABC-4F41-89CB-D0E186815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B9907-F8D6-400D-8752-214D7BDED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31AF0-6B31-4F43-BAA2-25B2806CD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E03E5-16CE-4404-A8E0-B07DAC1B5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9F1D4-2875-4B38-A2A7-18E9B65B1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D1D17-0AB9-401A-902D-4E2658B1E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CBFA9-B54A-447C-80B3-8E8EF52C01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FB56F-026D-4B7B-AAC7-0B6EF9CE6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1181F-6C40-4F43-BB34-152F61F8B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E4A53-AF51-44E6-BB24-B25EFE456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B6A67-16D3-46A8-9E73-C7AFD41F9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46D5F-8CE1-46EC-B13D-B7AFC4EA0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E4475-AC36-4986-B44A-3D09E61F2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DCCE8-2F85-497E-A1BD-9EE2728D9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1E604-26B6-49E8-A56C-BCD25B605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D60BE-0F03-4C58-BDD2-99F29052E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EC850-D0A7-4220-87A8-B871E6683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FCEF1-7AC8-454E-8C9B-8F0650A85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FA746-8830-4CCC-A6B8-898DAF614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551BD-3ADC-4257-AF50-813B1F5EE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0A835-033C-4F2A-8F08-C431FDC66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DE838-114B-4185-B9B5-65D32EA56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F1E6A-2716-4CA4-9C63-FB01C1758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8A400-FED1-42DF-9076-A3DDD438A2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33BF2-C3F6-40C0-A8DE-DE439C02A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06619-9FB9-4E26-851F-62D266F21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D3382-1F4B-4FC2-8941-FC0D5C4F5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A8E05-DF1C-4D1E-9FFB-A5D8CF9585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CD5DD-B210-485B-9CF7-622AF1F8D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2DF38-2A57-448C-AB7E-2CEEB5FE3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BD233-EDEF-4B4A-9D34-6795846AF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38C97-8F2B-48EE-8888-54AF65E09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D187B-263D-4ED1-81E9-3332B2233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5DAFA-3B83-4410-9BFE-60A603F09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1A982-141D-41F2-A078-44C076F87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DF943-A396-4DFE-A275-7DEF44737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BD7F1-143B-4FC0-80B0-B9D5642EE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CBE32-5D89-409C-A567-CA2A62157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8B910-B8DB-410D-A49A-B0F2F6748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B5D88-D772-4937-985B-395A8BE59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D0079-4594-4F54-B4DA-2F32958B3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A8D5E-D391-4556-8656-752EE69A4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D79FA-D94A-442D-B696-3701FF27E6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B9AE8-1588-44B6-B154-59BED2239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8C862-908A-433B-9939-96C4F1611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A0B76-788D-4535-B0CB-F9B61DC16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03165-D89E-42E8-8E2C-C13CE93B4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55327-9994-4C6B-BBA9-06357EA71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AB374-231F-4199-9D76-034EB5B51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83E6F-0C19-4BB9-AAC4-18D93999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AA39D-6DBB-4688-AD01-5ABD09BF3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FA049-D1D9-4E0E-9B85-741FE7ACE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2CD8-FD92-44EB-953A-224EDC02D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9B6AA-F192-46C2-8C21-687B592E8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F2571-F496-46D9-AB2B-DD501917A3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62349-DA22-4254-89A8-966B9DC70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1B2D1-1910-4458-A2CE-88219CF4E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ags" Target="../tags/tag7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ags" Target="../tags/tag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ags" Target="../tags/tag9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ags" Target="../tags/tag1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tags" Target="../tags/tag11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tags" Target="../tags/tag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41EE61E-3D46-42D7-AFFA-7385CB4CE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46" r:id="rId1"/>
    <p:sldLayoutId id="2147484986" r:id="rId2"/>
    <p:sldLayoutId id="2147484987" r:id="rId3"/>
    <p:sldLayoutId id="2147484988" r:id="rId4"/>
    <p:sldLayoutId id="2147484989" r:id="rId5"/>
    <p:sldLayoutId id="2147484990" r:id="rId6"/>
    <p:sldLayoutId id="2147484991" r:id="rId7"/>
    <p:sldLayoutId id="2147484992" r:id="rId8"/>
    <p:sldLayoutId id="2147484993" r:id="rId9"/>
    <p:sldLayoutId id="2147484994" r:id="rId10"/>
    <p:sldLayoutId id="21474849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91FAE7B-66E4-4A65-BF38-E7EEF6EA1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47" r:id="rId1"/>
    <p:sldLayoutId id="2147484996" r:id="rId2"/>
    <p:sldLayoutId id="2147484997" r:id="rId3"/>
    <p:sldLayoutId id="2147484998" r:id="rId4"/>
    <p:sldLayoutId id="2147484999" r:id="rId5"/>
    <p:sldLayoutId id="2147485000" r:id="rId6"/>
    <p:sldLayoutId id="2147485001" r:id="rId7"/>
    <p:sldLayoutId id="2147485002" r:id="rId8"/>
    <p:sldLayoutId id="2147485003" r:id="rId9"/>
    <p:sldLayoutId id="2147485004" r:id="rId10"/>
    <p:sldLayoutId id="214748500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98A1E50-B5B4-486D-B817-5C29029F9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48" r:id="rId1"/>
    <p:sldLayoutId id="2147485006" r:id="rId2"/>
    <p:sldLayoutId id="2147485007" r:id="rId3"/>
    <p:sldLayoutId id="2147485008" r:id="rId4"/>
    <p:sldLayoutId id="2147485009" r:id="rId5"/>
    <p:sldLayoutId id="2147485010" r:id="rId6"/>
    <p:sldLayoutId id="2147485011" r:id="rId7"/>
    <p:sldLayoutId id="2147485012" r:id="rId8"/>
    <p:sldLayoutId id="2147485013" r:id="rId9"/>
    <p:sldLayoutId id="2147485014" r:id="rId10"/>
    <p:sldLayoutId id="2147485015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7769DE0-34E5-49B5-A581-BD653ACE4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49" r:id="rId1"/>
    <p:sldLayoutId id="2147485016" r:id="rId2"/>
    <p:sldLayoutId id="2147485017" r:id="rId3"/>
    <p:sldLayoutId id="2147485018" r:id="rId4"/>
    <p:sldLayoutId id="2147485019" r:id="rId5"/>
    <p:sldLayoutId id="2147485020" r:id="rId6"/>
    <p:sldLayoutId id="2147485021" r:id="rId7"/>
    <p:sldLayoutId id="2147485022" r:id="rId8"/>
    <p:sldLayoutId id="2147485023" r:id="rId9"/>
    <p:sldLayoutId id="2147485024" r:id="rId10"/>
    <p:sldLayoutId id="2147485025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1C39166-E77B-48D0-8699-7186269529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50" r:id="rId1"/>
    <p:sldLayoutId id="2147485026" r:id="rId2"/>
    <p:sldLayoutId id="2147485027" r:id="rId3"/>
    <p:sldLayoutId id="2147485028" r:id="rId4"/>
    <p:sldLayoutId id="2147485029" r:id="rId5"/>
    <p:sldLayoutId id="2147485030" r:id="rId6"/>
    <p:sldLayoutId id="2147485031" r:id="rId7"/>
    <p:sldLayoutId id="2147485032" r:id="rId8"/>
    <p:sldLayoutId id="2147485033" r:id="rId9"/>
    <p:sldLayoutId id="2147485034" r:id="rId10"/>
    <p:sldLayoutId id="214748503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6584EB5-32BA-45B3-B1EA-DE987B0B52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51" r:id="rId1"/>
    <p:sldLayoutId id="2147485036" r:id="rId2"/>
    <p:sldLayoutId id="2147485037" r:id="rId3"/>
    <p:sldLayoutId id="2147485038" r:id="rId4"/>
    <p:sldLayoutId id="2147485039" r:id="rId5"/>
    <p:sldLayoutId id="2147485040" r:id="rId6"/>
    <p:sldLayoutId id="2147485041" r:id="rId7"/>
    <p:sldLayoutId id="2147485042" r:id="rId8"/>
    <p:sldLayoutId id="2147485043" r:id="rId9"/>
    <p:sldLayoutId id="2147485044" r:id="rId10"/>
    <p:sldLayoutId id="214748504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2000"/>
            <a:ext cx="8458200" cy="2667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BAHAN PRESENTASI </a:t>
            </a:r>
            <a:b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 P</a:t>
            </a:r>
            <a:r>
              <a:rPr lang="id-ID" sz="2800" b="1" dirty="0" smtClean="0">
                <a:solidFill>
                  <a:schemeClr val="accent1">
                    <a:lumMod val="50000"/>
                  </a:schemeClr>
                </a:solidFill>
              </a:rPr>
              <a:t>ENGHARMONISASIAN, PEMBULATAN, DAN PEMANTAPAN KONSEPSI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RUU TENTANG PERTEMBAKAUAN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/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990600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extLst>
            <a:ext uri="{91240B29-F687-4F45-9708-019B960494DF}"/>
          </a:extLst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smtClean="0">
                <a:latin typeface="Cambria" pitchFamily="18" charset="0"/>
              </a:rPr>
              <a:t>BADAN LEGISLASI DPR RI</a:t>
            </a:r>
          </a:p>
          <a:p>
            <a:pPr algn="ctr" eaLnBrk="1" hangingPunct="1">
              <a:defRPr/>
            </a:pPr>
            <a:r>
              <a:rPr lang="en-US" sz="2800" dirty="0" smtClean="0">
                <a:latin typeface="Cambria" pitchFamily="18" charset="0"/>
              </a:rPr>
              <a:t>JAKARTA, </a:t>
            </a:r>
            <a:r>
              <a:rPr lang="en-US" sz="2800" dirty="0" smtClean="0">
                <a:latin typeface="Cambria" pitchFamily="18" charset="0"/>
              </a:rPr>
              <a:t>25 APRIL 2016</a:t>
            </a:r>
            <a:endParaRPr lang="en-US" sz="2800" dirty="0" smtClean="0">
              <a:latin typeface="Cambria" pitchFamily="18" charset="0"/>
            </a:endParaRPr>
          </a:p>
        </p:txBody>
      </p:sp>
      <p:sp>
        <p:nvSpPr>
          <p:cNvPr id="1331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CD3FD9-41CF-4BAA-8C9A-72EA3478A6A7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13320" name="Picture 8" descr="Image result for tembaka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3429000"/>
            <a:ext cx="1828800" cy="1866900"/>
          </a:xfrm>
          <a:prstGeom prst="rect">
            <a:avLst/>
          </a:prstGeom>
          <a:noFill/>
        </p:spPr>
      </p:pic>
      <p:pic>
        <p:nvPicPr>
          <p:cNvPr id="13324" name="Picture 12" descr="Image result for tembaka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3429000"/>
            <a:ext cx="1981200" cy="1847851"/>
          </a:xfrm>
          <a:prstGeom prst="rect">
            <a:avLst/>
          </a:prstGeom>
          <a:noFill/>
        </p:spPr>
      </p:pic>
      <p:sp>
        <p:nvSpPr>
          <p:cNvPr id="13328" name="AutoShape 16" descr="Image result for tembaka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30" name="AutoShape 18" descr="Image result for tembaka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332" name="Picture 20" descr="Image result for pohon tembaka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257800"/>
            <a:ext cx="1905000" cy="1600200"/>
          </a:xfrm>
          <a:prstGeom prst="rect">
            <a:avLst/>
          </a:prstGeom>
          <a:noFill/>
        </p:spPr>
      </p:pic>
      <p:pic>
        <p:nvPicPr>
          <p:cNvPr id="13334" name="Picture 22" descr="Image result for pohon tembakau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62600" y="3429000"/>
            <a:ext cx="1828800" cy="1828800"/>
          </a:xfrm>
          <a:prstGeom prst="rect">
            <a:avLst/>
          </a:prstGeom>
          <a:noFill/>
        </p:spPr>
      </p:pic>
      <p:pic>
        <p:nvPicPr>
          <p:cNvPr id="13336" name="Picture 24" descr="Image result for pohon tembakau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5000" y="3429000"/>
            <a:ext cx="1828800" cy="1876628"/>
          </a:xfrm>
          <a:prstGeom prst="rect">
            <a:avLst/>
          </a:prstGeom>
          <a:noFill/>
        </p:spPr>
      </p:pic>
      <p:pic>
        <p:nvPicPr>
          <p:cNvPr id="13340" name="Picture 28" descr="Image result for pohon tembakau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429000"/>
            <a:ext cx="1905000" cy="1905000"/>
          </a:xfrm>
          <a:prstGeom prst="rect">
            <a:avLst/>
          </a:prstGeom>
          <a:noFill/>
        </p:spPr>
      </p:pic>
      <p:pic>
        <p:nvPicPr>
          <p:cNvPr id="13344" name="Picture 32" descr="Image result for pohon tembakau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39000" y="5257800"/>
            <a:ext cx="19050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en-US" sz="5400" smtClean="0">
              <a:latin typeface="Comic Sans MS" pitchFamily="66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sz="5400" smtClean="0">
                <a:latin typeface="Curlz MT" pitchFamily="82" charset="0"/>
              </a:rPr>
              <a:t>SEKIAN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5400" smtClean="0">
                <a:latin typeface="Curlz MT" pitchFamily="82" charset="0"/>
              </a:rPr>
              <a:t>DAN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5400" smtClean="0">
                <a:latin typeface="Curlz MT" pitchFamily="82" charset="0"/>
              </a:rPr>
              <a:t> TERIMA KASIH</a:t>
            </a:r>
          </a:p>
        </p:txBody>
      </p:sp>
      <p:sp>
        <p:nvSpPr>
          <p:cNvPr id="1945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6E4358-4F15-4BE9-A99A-53373322A62E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609600"/>
          </a:xfrm>
        </p:spPr>
        <p:txBody>
          <a:bodyPr/>
          <a:lstStyle/>
          <a:p>
            <a:pPr algn="ctr" eaLnBrk="1" hangingPunct="1"/>
            <a:r>
              <a:rPr lang="en-US" sz="4000" b="1" smtClean="0"/>
              <a:t>Pendahuluan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pPr marL="273050" indent="-273050" algn="just" eaLnBrk="1" hangingPunct="1">
              <a:buFont typeface="Wingdings" pitchFamily="2" charset="2"/>
              <a:buChar char="§"/>
              <a:defRPr/>
            </a:pPr>
            <a:r>
              <a:rPr lang="en-US" sz="2800" dirty="0" err="1" smtClean="0"/>
              <a:t>Proses</a:t>
            </a:r>
            <a:r>
              <a:rPr lang="en-US" sz="2800" dirty="0" smtClean="0"/>
              <a:t> P</a:t>
            </a:r>
            <a:r>
              <a:rPr lang="id-ID" sz="2800" dirty="0" smtClean="0"/>
              <a:t>engharmonisasian,</a:t>
            </a:r>
            <a:r>
              <a:rPr lang="en-US" sz="2800" dirty="0" smtClean="0"/>
              <a:t> </a:t>
            </a:r>
            <a:r>
              <a:rPr lang="id-ID" sz="2800" dirty="0" smtClean="0"/>
              <a:t>pembulatan,</a:t>
            </a:r>
            <a:r>
              <a:rPr lang="en-US" sz="2800" dirty="0" smtClean="0"/>
              <a:t> </a:t>
            </a:r>
            <a:r>
              <a:rPr lang="id-ID" sz="2800" dirty="0" smtClean="0"/>
              <a:t>dan</a:t>
            </a:r>
            <a:r>
              <a:rPr lang="en-US" sz="2800" dirty="0" smtClean="0"/>
              <a:t> </a:t>
            </a:r>
            <a:r>
              <a:rPr lang="id-ID" sz="2800" dirty="0" smtClean="0"/>
              <a:t>pemantapan</a:t>
            </a:r>
            <a:r>
              <a:rPr lang="en-US" sz="2800" dirty="0" smtClean="0"/>
              <a:t> </a:t>
            </a:r>
            <a:r>
              <a:rPr lang="id-ID" sz="2800" dirty="0" smtClean="0"/>
              <a:t>konsepsi</a:t>
            </a:r>
            <a:r>
              <a:rPr lang="en-US" sz="2800" dirty="0" smtClean="0"/>
              <a:t> RUU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Pertembakauan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draft RUU </a:t>
            </a:r>
            <a:r>
              <a:rPr lang="en-US" sz="2800" dirty="0" err="1" smtClean="0"/>
              <a:t>tentang</a:t>
            </a:r>
            <a:r>
              <a:rPr lang="en-US" sz="2800" dirty="0" smtClean="0"/>
              <a:t> </a:t>
            </a:r>
            <a:r>
              <a:rPr lang="en-US" sz="2800" dirty="0" err="1" smtClean="0"/>
              <a:t>Pertembakauan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telah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i="1" dirty="0" err="1" smtClean="0"/>
              <a:t>combine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2 </a:t>
            </a:r>
            <a:r>
              <a:rPr lang="en-US" sz="2800" dirty="0" err="1" smtClean="0"/>
              <a:t>usulan</a:t>
            </a:r>
            <a:r>
              <a:rPr lang="en-US" sz="2800" dirty="0" smtClean="0"/>
              <a:t> (</a:t>
            </a:r>
            <a:r>
              <a:rPr lang="en-US" sz="2800" dirty="0" err="1" smtClean="0"/>
              <a:t>Nasdem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Lintas</a:t>
            </a:r>
            <a:r>
              <a:rPr lang="en-US" sz="2800" dirty="0" smtClean="0"/>
              <a:t> </a:t>
            </a:r>
            <a:r>
              <a:rPr lang="en-US" sz="2800" dirty="0" err="1" smtClean="0"/>
              <a:t>Fraksi</a:t>
            </a:r>
            <a:r>
              <a:rPr lang="en-US" sz="2800" dirty="0" smtClean="0"/>
              <a:t>), </a:t>
            </a:r>
            <a:r>
              <a:rPr lang="en-US" sz="2800" dirty="0" err="1" smtClean="0"/>
              <a:t>masukan</a:t>
            </a:r>
            <a:r>
              <a:rPr lang="en-US" sz="2800" dirty="0" smtClean="0"/>
              <a:t> </a:t>
            </a:r>
            <a:r>
              <a:rPr lang="en-US" sz="2800" dirty="0" err="1" smtClean="0"/>
              <a:t>Pimpinan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Anggota</a:t>
            </a:r>
            <a:r>
              <a:rPr lang="en-US" sz="2800" dirty="0" smtClean="0"/>
              <a:t> </a:t>
            </a:r>
            <a:r>
              <a:rPr lang="en-US" sz="2800" dirty="0" err="1" smtClean="0"/>
              <a:t>Baleg</a:t>
            </a:r>
            <a:r>
              <a:rPr lang="en-US" sz="2800" dirty="0" smtClean="0"/>
              <a:t>, </a:t>
            </a:r>
            <a:r>
              <a:rPr lang="en-US" sz="2800" dirty="0" err="1" smtClean="0"/>
              <a:t>hasil</a:t>
            </a:r>
            <a:r>
              <a:rPr lang="en-US" sz="2800" dirty="0" smtClean="0"/>
              <a:t> RDPU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GAPPRI, GAPRINDO, KOMNAS PT,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pakar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dilakukanlah</a:t>
            </a:r>
            <a:r>
              <a:rPr lang="en-US" sz="2800" dirty="0" smtClean="0"/>
              <a:t> </a:t>
            </a:r>
            <a:r>
              <a:rPr lang="en-US" sz="2800" dirty="0" err="1" smtClean="0"/>
              <a:t>penyempurnaan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perbaikan</a:t>
            </a:r>
            <a:r>
              <a:rPr lang="en-US" sz="2800" dirty="0" smtClean="0"/>
              <a:t> </a:t>
            </a:r>
            <a:r>
              <a:rPr lang="en-US" sz="2800" dirty="0" err="1" smtClean="0"/>
              <a:t>rumusan</a:t>
            </a:r>
            <a:r>
              <a:rPr lang="en-US" sz="2800" dirty="0" smtClean="0"/>
              <a:t> draft RUU </a:t>
            </a:r>
            <a:r>
              <a:rPr lang="en-US" sz="2800" dirty="0" err="1" smtClean="0"/>
              <a:t>Pertembakauan</a:t>
            </a:r>
            <a:r>
              <a:rPr lang="en-US" sz="2800" dirty="0" smtClean="0"/>
              <a:t>. </a:t>
            </a:r>
            <a:endParaRPr lang="en-US" sz="2300" dirty="0" smtClean="0"/>
          </a:p>
          <a:p>
            <a:pPr marL="0" indent="0" algn="just" eaLnBrk="1" hangingPunct="1">
              <a:buFont typeface="Wingdings" pitchFamily="2" charset="2"/>
              <a:buChar char="§"/>
              <a:defRPr/>
            </a:pPr>
            <a:endParaRPr lang="en-US" sz="2300" dirty="0" smtClean="0"/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81609B-5CD3-4BE1-812D-7C887AE047BD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76200"/>
            <a:ext cx="8226425" cy="6397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SUMMARY MATERI RUU PERTEMBAKAUAN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3E597-20B0-4A11-BD74-217BA399EB3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799" y="838200"/>
          <a:ext cx="8377240" cy="6151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1"/>
                <a:gridCol w="5791200"/>
                <a:gridCol w="1976439"/>
              </a:tblGrid>
              <a:tr h="7716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j-lt"/>
                          <a:ea typeface="Calibri"/>
                          <a:cs typeface="Times New Roman"/>
                        </a:rPr>
                        <a:t>No.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+mj-lt"/>
                          <a:ea typeface="Calibri"/>
                          <a:cs typeface="Times New Roman"/>
                        </a:rPr>
                        <a:t>POIN KRUSIAL</a:t>
                      </a:r>
                      <a:endParaRPr lang="en-US" sz="16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endParaRPr lang="en-US" sz="16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32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Definisi</a:t>
                      </a:r>
                      <a:r>
                        <a:rPr lang="en-US" sz="2000" b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Pertembakauan</a:t>
                      </a:r>
                      <a:r>
                        <a:rPr lang="en-US" sz="2000" b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b="1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Rokok</a:t>
                      </a:r>
                      <a:r>
                        <a:rPr lang="en-US" sz="2000" b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b="1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Kretek</a:t>
                      </a:r>
                      <a:r>
                        <a:rPr lang="en-US" sz="2000" b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b="1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Warisan</a:t>
                      </a:r>
                      <a:r>
                        <a:rPr lang="en-US" sz="2000" b="1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Budaya</a:t>
                      </a:r>
                      <a:r>
                        <a:rPr lang="en-US" sz="2000" b="1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2000" b="1" baseline="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Industri</a:t>
                      </a:r>
                      <a:r>
                        <a:rPr lang="en-US" sz="2000" b="1" baseline="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Hasil</a:t>
                      </a:r>
                      <a:r>
                        <a:rPr lang="en-US" sz="2000" b="1" baseline="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Tembakau</a:t>
                      </a:r>
                      <a:r>
                        <a:rPr lang="en-US" sz="2000" b="1" baseline="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2000" b="1" baseline="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Menteri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1 </a:t>
                      </a:r>
                      <a:r>
                        <a:rPr lang="en-US" sz="20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angka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1, </a:t>
                      </a:r>
                      <a:r>
                        <a:rPr lang="en-US" sz="20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angka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3, </a:t>
                      </a:r>
                      <a:r>
                        <a:rPr lang="en-US" sz="20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angka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4,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angka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5,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angka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7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angka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18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99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Book Antiqua" pitchFamily="18" charset="0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Book Antiqua" pitchFamily="18" charset="0"/>
                          <a:ea typeface="Calibri"/>
                          <a:cs typeface="Arial"/>
                        </a:rPr>
                        <a:t>Ruang</a:t>
                      </a:r>
                      <a:r>
                        <a:rPr lang="en-US" sz="2000" b="1" dirty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000" b="1" dirty="0" err="1">
                          <a:latin typeface="Book Antiqua" pitchFamily="18" charset="0"/>
                          <a:ea typeface="Calibri"/>
                          <a:cs typeface="Arial"/>
                        </a:rPr>
                        <a:t>lingkup</a:t>
                      </a:r>
                      <a:r>
                        <a:rPr lang="en-US" sz="2000" b="1" dirty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000" b="1" dirty="0" err="1">
                          <a:latin typeface="Book Antiqua" pitchFamily="18" charset="0"/>
                          <a:ea typeface="Calibri"/>
                          <a:cs typeface="Arial"/>
                        </a:rPr>
                        <a:t>pengelolaan</a:t>
                      </a:r>
                      <a:r>
                        <a:rPr lang="en-US" sz="2000" b="1" dirty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id-ID" sz="2000" b="1" dirty="0">
                          <a:latin typeface="Book Antiqua" pitchFamily="18" charset="0"/>
                          <a:ea typeface="Calibri"/>
                          <a:cs typeface="Arial"/>
                        </a:rPr>
                        <a:t>P</a:t>
                      </a:r>
                      <a:r>
                        <a:rPr lang="en-US" sz="2000" b="1" dirty="0" err="1">
                          <a:latin typeface="Book Antiqua" pitchFamily="18" charset="0"/>
                          <a:ea typeface="Calibri"/>
                          <a:cs typeface="Arial"/>
                        </a:rPr>
                        <a:t>ertembakauan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000" dirty="0" err="1">
                          <a:latin typeface="Book Antiqua" pitchFamily="18" charset="0"/>
                          <a:ea typeface="Calibri"/>
                          <a:cs typeface="Arial"/>
                        </a:rPr>
                        <a:t>meliputi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Arial"/>
                        </a:rPr>
                        <a:t>: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2000" dirty="0" err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produksi</a:t>
                      </a:r>
                      <a:r>
                        <a:rPr lang="en-US" sz="20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200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Distribusi</a:t>
                      </a:r>
                      <a:r>
                        <a:rPr lang="en-US" sz="200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200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tata</a:t>
                      </a:r>
                      <a:r>
                        <a:rPr lang="en-US" sz="200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niaga</a:t>
                      </a:r>
                      <a:r>
                        <a:rPr lang="en-US" sz="200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;</a:t>
                      </a:r>
                      <a:endParaRPr lang="en-US" sz="20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200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Industri</a:t>
                      </a:r>
                      <a:r>
                        <a:rPr lang="en-US" sz="2000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Hasil</a:t>
                      </a:r>
                      <a:r>
                        <a:rPr lang="en-US" sz="2000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Tembakau</a:t>
                      </a:r>
                      <a:r>
                        <a:rPr lang="en-US" sz="2000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;</a:t>
                      </a:r>
                      <a:endParaRPr lang="en-US" sz="20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2000" dirty="0" err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harga</a:t>
                      </a:r>
                      <a:r>
                        <a:rPr lang="en-US" sz="20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US" sz="20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cukai</a:t>
                      </a:r>
                      <a:r>
                        <a:rPr lang="en-US" sz="20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en-US" sz="2000" dirty="0" err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dan</a:t>
                      </a:r>
                      <a:endParaRPr lang="en-US" sz="20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2000" dirty="0" err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pengendalian</a:t>
                      </a:r>
                      <a:r>
                        <a:rPr lang="en-US" sz="20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konsumsi</a:t>
                      </a:r>
                      <a:r>
                        <a:rPr lang="en-US" sz="20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Produk</a:t>
                      </a:r>
                      <a:r>
                        <a:rPr lang="en-US" sz="20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Book Antiqua" pitchFamily="18" charset="0"/>
                          <a:ea typeface="Times New Roman"/>
                          <a:cs typeface="Times New Roman"/>
                        </a:rPr>
                        <a:t>Tembakau</a:t>
                      </a:r>
                      <a:r>
                        <a:rPr lang="en-US" sz="2000" dirty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Book Antiqua" pitchFamily="18" charset="0"/>
                          <a:ea typeface="Calibri"/>
                          <a:cs typeface="Times New Roman"/>
                        </a:rPr>
                        <a:t>Pasal 4</a:t>
                      </a:r>
                    </a:p>
                  </a:txBody>
                  <a:tcPr marL="68580" marR="68580" marT="0" marB="0"/>
                </a:tc>
              </a:tr>
              <a:tr h="12493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Book Antiqua" pitchFamily="18" charset="0"/>
                          <a:ea typeface="Calibri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5750" algn="l"/>
                        </a:tabLst>
                      </a:pPr>
                      <a:r>
                        <a:rPr lang="en-US" sz="2000" b="1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Rencana</a:t>
                      </a:r>
                      <a:r>
                        <a:rPr lang="en-US" sz="2000" b="1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Induk</a:t>
                      </a:r>
                      <a:r>
                        <a:rPr lang="en-US" sz="2000" b="1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pembangunan</a:t>
                      </a:r>
                      <a:r>
                        <a:rPr lang="en-US" sz="2000" b="1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IHT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disesuaikan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dengan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rencana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induk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pembangunan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industri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nasional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serta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diwujudkan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melalui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kebijakan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IHT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nasional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5 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smp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7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76200"/>
            <a:ext cx="8226425" cy="639762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b="1" dirty="0" err="1" smtClean="0"/>
              <a:t>Lanjutan</a:t>
            </a:r>
            <a:r>
              <a:rPr lang="en-US" sz="2400" b="1" dirty="0" smtClean="0"/>
              <a:t> Summary…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3E597-20B0-4A11-BD74-217BA399EB3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28600" y="838200"/>
          <a:ext cx="8453439" cy="5752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324600"/>
                <a:gridCol w="1519239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j-lt"/>
                          <a:ea typeface="Calibri"/>
                          <a:cs typeface="Times New Roman"/>
                        </a:rPr>
                        <a:t>No.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+mj-lt"/>
                          <a:ea typeface="Calibri"/>
                          <a:cs typeface="Times New Roman"/>
                        </a:rPr>
                        <a:t>POIN KRUSIAL</a:t>
                      </a:r>
                      <a:endParaRPr lang="en-US" sz="16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endParaRPr lang="en-US" sz="16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315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5750" algn="l"/>
                        </a:tabLst>
                      </a:pPr>
                      <a:r>
                        <a:rPr lang="en-US" sz="1600" b="1" dirty="0" err="1" smtClean="0">
                          <a:latin typeface="+mj-lt"/>
                          <a:ea typeface="Calibri"/>
                          <a:cs typeface="Times New Roman"/>
                        </a:rPr>
                        <a:t>Budidaya</a:t>
                      </a:r>
                      <a:r>
                        <a:rPr lang="en-US" sz="1600" b="1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err="1" smtClean="0">
                          <a:latin typeface="+mj-lt"/>
                          <a:ea typeface="Calibri"/>
                          <a:cs typeface="Times New Roman"/>
                        </a:rPr>
                        <a:t>Tembakau</a:t>
                      </a:r>
                      <a:r>
                        <a:rPr lang="en-US" sz="1600" b="1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sebagai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hak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perorangan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badan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hukum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 Indonesia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bukan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perusahaan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penanaman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 modal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asing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ketentuan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dalam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budidaya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budidaya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tembakau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terintegrasi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600" b="0" dirty="0" err="1" smtClean="0">
                          <a:latin typeface="+mj-lt"/>
                          <a:ea typeface="Calibri"/>
                          <a:cs typeface="Times New Roman"/>
                        </a:rPr>
                        <a:t>penentuan</a:t>
                      </a:r>
                      <a:r>
                        <a:rPr lang="en-US" sz="1600" b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dirty="0" err="1">
                          <a:latin typeface="+mj-lt"/>
                          <a:ea typeface="Calibri"/>
                          <a:cs typeface="Times New Roman"/>
                        </a:rPr>
                        <a:t>luas</a:t>
                      </a:r>
                      <a:r>
                        <a:rPr lang="id-ID" sz="1600" b="0" dirty="0">
                          <a:latin typeface="+mj-lt"/>
                          <a:ea typeface="Calibri"/>
                          <a:cs typeface="Times New Roman"/>
                        </a:rPr>
                        <a:t> dan wilayah</a:t>
                      </a:r>
                      <a:r>
                        <a:rPr lang="en-US" sz="1600" b="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dirty="0" err="1">
                          <a:latin typeface="+mj-lt"/>
                          <a:ea typeface="Calibri"/>
                          <a:cs typeface="Times New Roman"/>
                        </a:rPr>
                        <a:t>tanam</a:t>
                      </a:r>
                      <a:r>
                        <a:rPr lang="en-US" sz="1600" b="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dirty="0" err="1">
                          <a:latin typeface="+mj-lt"/>
                          <a:ea typeface="Calibri"/>
                          <a:cs typeface="Times New Roman"/>
                        </a:rPr>
                        <a:t>tembakau</a:t>
                      </a:r>
                      <a:r>
                        <a:rPr lang="en-US" sz="1600" b="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+mj-lt"/>
                          <a:ea typeface="Calibri"/>
                          <a:cs typeface="Times New Roman"/>
                        </a:rPr>
                        <a:t>oleh</a:t>
                      </a: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+mj-lt"/>
                          <a:ea typeface="Calibri"/>
                          <a:cs typeface="Times New Roman"/>
                        </a:rPr>
                        <a:t>Pemerintah</a:t>
                      </a:r>
                      <a:r>
                        <a:rPr lang="id-ID" sz="1600" dirty="0">
                          <a:latin typeface="+mj-lt"/>
                          <a:ea typeface="Calibri"/>
                          <a:cs typeface="Times New Roman"/>
                        </a:rPr>
                        <a:t> dan/atau </a:t>
                      </a:r>
                      <a:r>
                        <a:rPr lang="en-US" sz="1600" dirty="0" err="1">
                          <a:latin typeface="+mj-lt"/>
                          <a:ea typeface="Calibri"/>
                          <a:cs typeface="Times New Roman"/>
                        </a:rPr>
                        <a:t>Pemerintah</a:t>
                      </a: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 Daerah </a:t>
                      </a:r>
                      <a:r>
                        <a:rPr lang="en-US" sz="1600" dirty="0" err="1">
                          <a:latin typeface="+mj-lt"/>
                          <a:ea typeface="Calibri"/>
                          <a:cs typeface="Times New Roman"/>
                        </a:rPr>
                        <a:t>berdasarkan</a:t>
                      </a: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+mj-lt"/>
                          <a:ea typeface="Calibri"/>
                          <a:cs typeface="Times New Roman"/>
                        </a:rPr>
                        <a:t>usulan</a:t>
                      </a: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+mj-lt"/>
                          <a:ea typeface="Calibri"/>
                          <a:cs typeface="Times New Roman"/>
                        </a:rPr>
                        <a:t>petani</a:t>
                      </a: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+mj-lt"/>
                          <a:ea typeface="Calibri"/>
                          <a:cs typeface="Times New Roman"/>
                        </a:rPr>
                        <a:t>tembakau</a:t>
                      </a: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latin typeface="+mj-lt"/>
                          <a:ea typeface="Calibri"/>
                          <a:cs typeface="Times New Roman"/>
                        </a:rPr>
                        <a:t>kebutuhan</a:t>
                      </a: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+mj-lt"/>
                          <a:ea typeface="Calibri"/>
                          <a:cs typeface="Times New Roman"/>
                        </a:rPr>
                        <a:t>industri</a:t>
                      </a: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600" dirty="0" err="1"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+mj-lt"/>
                          <a:ea typeface="Calibri"/>
                          <a:cs typeface="Times New Roman"/>
                        </a:rPr>
                        <a:t>kebutuhan</a:t>
                      </a: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latin typeface="+mj-lt"/>
                          <a:ea typeface="Calibri"/>
                          <a:cs typeface="Times New Roman"/>
                        </a:rPr>
                        <a:t>ekspor</a:t>
                      </a: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penetapan</a:t>
                      </a: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jenis</a:t>
                      </a: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varietas</a:t>
                      </a: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6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dibudidayakan</a:t>
                      </a: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6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standarisasi</a:t>
                      </a: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produksi</a:t>
                      </a: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6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serta</a:t>
                      </a: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penyediaan</a:t>
                      </a: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sarpras</a:t>
                      </a: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pertanian</a:t>
                      </a: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8 </a:t>
                      </a:r>
                      <a:r>
                        <a:rPr lang="en-US" sz="1600" dirty="0" err="1" smtClean="0">
                          <a:latin typeface="+mj-lt"/>
                          <a:ea typeface="Calibri"/>
                          <a:cs typeface="Times New Roman"/>
                        </a:rPr>
                        <a:t>smp</a:t>
                      </a: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15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98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+mj-lt"/>
                          <a:ea typeface="Calibri"/>
                          <a:cs typeface="Arial"/>
                        </a:rPr>
                        <a:t>Fasilitasi</a:t>
                      </a:r>
                      <a:r>
                        <a:rPr lang="en-US" sz="1600" b="1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1" dirty="0" err="1">
                          <a:latin typeface="+mj-lt"/>
                          <a:ea typeface="Calibri"/>
                          <a:cs typeface="Arial"/>
                        </a:rPr>
                        <a:t>dan</a:t>
                      </a:r>
                      <a:r>
                        <a:rPr lang="en-US" sz="1600" b="1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1" dirty="0" err="1">
                          <a:latin typeface="+mj-lt"/>
                          <a:ea typeface="Calibri"/>
                          <a:cs typeface="Arial"/>
                        </a:rPr>
                        <a:t>pola</a:t>
                      </a:r>
                      <a:r>
                        <a:rPr lang="en-US" sz="1600" b="1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1" dirty="0" err="1">
                          <a:latin typeface="+mj-lt"/>
                          <a:ea typeface="Calibri"/>
                          <a:cs typeface="Arial"/>
                        </a:rPr>
                        <a:t>kemitraan</a:t>
                      </a:r>
                      <a:r>
                        <a:rPr lang="en-US" sz="1600" b="1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1" dirty="0" err="1">
                          <a:latin typeface="+mj-lt"/>
                          <a:ea typeface="Calibri"/>
                          <a:cs typeface="Arial"/>
                        </a:rPr>
                        <a:t>antara</a:t>
                      </a:r>
                      <a:r>
                        <a:rPr lang="en-US" sz="1600" b="1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1" dirty="0" err="1">
                          <a:latin typeface="+mj-lt"/>
                          <a:ea typeface="Calibri"/>
                          <a:cs typeface="Arial"/>
                        </a:rPr>
                        <a:t>petani</a:t>
                      </a:r>
                      <a:r>
                        <a:rPr lang="en-US" sz="1600" b="1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1" dirty="0" err="1">
                          <a:latin typeface="+mj-lt"/>
                          <a:ea typeface="Calibri"/>
                          <a:cs typeface="Arial"/>
                        </a:rPr>
                        <a:t>dan</a:t>
                      </a:r>
                      <a:r>
                        <a:rPr lang="en-US" sz="1600" b="1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1" dirty="0" err="1">
                          <a:latin typeface="+mj-lt"/>
                          <a:ea typeface="Calibri"/>
                          <a:cs typeface="Arial"/>
                        </a:rPr>
                        <a:t>Pelaku</a:t>
                      </a:r>
                      <a:r>
                        <a:rPr lang="en-US" sz="1600" b="1" dirty="0">
                          <a:latin typeface="+mj-lt"/>
                          <a:ea typeface="Calibri"/>
                          <a:cs typeface="Arial"/>
                        </a:rPr>
                        <a:t> Usaha.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16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03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dirty="0" err="1" smtClean="0">
                          <a:latin typeface="+mj-lt"/>
                          <a:ea typeface="Calibri"/>
                          <a:cs typeface="Arial"/>
                        </a:rPr>
                        <a:t>Distribusi</a:t>
                      </a:r>
                      <a:r>
                        <a:rPr lang="en-US" sz="1600" b="1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1" u="none" dirty="0" err="1" smtClean="0">
                          <a:latin typeface="+mj-lt"/>
                          <a:ea typeface="Calibri"/>
                          <a:cs typeface="Arial"/>
                        </a:rPr>
                        <a:t>dan</a:t>
                      </a:r>
                      <a:r>
                        <a:rPr lang="en-US" sz="1600" b="1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1" u="none" dirty="0" err="1" smtClean="0">
                          <a:latin typeface="+mj-lt"/>
                          <a:ea typeface="Calibri"/>
                          <a:cs typeface="Arial"/>
                        </a:rPr>
                        <a:t>tata</a:t>
                      </a:r>
                      <a:r>
                        <a:rPr lang="en-US" sz="1600" b="1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1" u="none" dirty="0" err="1" smtClean="0">
                          <a:latin typeface="+mj-lt"/>
                          <a:ea typeface="Calibri"/>
                          <a:cs typeface="Arial"/>
                        </a:rPr>
                        <a:t>niaga</a:t>
                      </a:r>
                      <a:r>
                        <a:rPr lang="en-US" sz="1600" b="1" u="none" dirty="0" smtClean="0">
                          <a:latin typeface="+mj-lt"/>
                          <a:ea typeface="Calibri"/>
                          <a:cs typeface="Arial"/>
                        </a:rPr>
                        <a:t>: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wajib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menjaga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keaslian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tembakau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dan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mencantumkan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waktu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produksi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, 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pemerintah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membantu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penyerapan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panen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petani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oleh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pelaku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usaha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pasar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khusus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tembakau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600" b="0" u="none" dirty="0" err="1" smtClean="0">
                          <a:latin typeface="+mj-lt"/>
                          <a:ea typeface="Calibri"/>
                          <a:cs typeface="Arial"/>
                        </a:rPr>
                        <a:t>penetapan</a:t>
                      </a:r>
                      <a:r>
                        <a:rPr lang="en-US" sz="1600" b="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>
                          <a:latin typeface="+mj-lt"/>
                          <a:ea typeface="Calibri"/>
                          <a:cs typeface="Arial"/>
                        </a:rPr>
                        <a:t>harga</a:t>
                      </a:r>
                      <a:r>
                        <a:rPr lang="en-US" sz="1600" b="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>
                          <a:latin typeface="+mj-lt"/>
                          <a:ea typeface="Calibri"/>
                          <a:cs typeface="Arial"/>
                        </a:rPr>
                        <a:t>dasar</a:t>
                      </a:r>
                      <a:r>
                        <a:rPr lang="en-US" sz="1600" b="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b="0" u="none" dirty="0" err="1">
                          <a:latin typeface="+mj-lt"/>
                          <a:ea typeface="Calibri"/>
                          <a:cs typeface="Arial"/>
                        </a:rPr>
                        <a:t>tembakau</a:t>
                      </a:r>
                      <a:r>
                        <a:rPr lang="en-US" sz="1600" b="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id-ID" sz="1600" u="none" dirty="0">
                          <a:latin typeface="+mj-lt"/>
                          <a:ea typeface="Calibri"/>
                          <a:cs typeface="Arial"/>
                        </a:rPr>
                        <a:t>di tingka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t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petani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tembakau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secara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tripartit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, yang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dihitung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berdasarkan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biaya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variabel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waktu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kerja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dan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prakiraan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keuntungan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yang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diperoleh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petani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dalam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1 </a:t>
                      </a:r>
                      <a:r>
                        <a:rPr lang="en-US" sz="1600" u="none" dirty="0" err="1" smtClean="0">
                          <a:latin typeface="+mj-lt"/>
                          <a:ea typeface="Calibri"/>
                          <a:cs typeface="Arial"/>
                        </a:rPr>
                        <a:t>musim</a:t>
                      </a:r>
                      <a:r>
                        <a:rPr lang="en-US" sz="160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tanam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serta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ditetapkan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paling lama 2 </a:t>
                      </a:r>
                      <a:r>
                        <a:rPr lang="en-US" sz="1600" u="none" dirty="0" err="1" smtClean="0">
                          <a:latin typeface="+mj-lt"/>
                          <a:ea typeface="Calibri"/>
                          <a:cs typeface="Arial"/>
                        </a:rPr>
                        <a:t>minggu</a:t>
                      </a:r>
                      <a:r>
                        <a:rPr lang="en-US" sz="1600" u="none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terhitung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sejak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musim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tanam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>
                          <a:latin typeface="+mj-lt"/>
                          <a:ea typeface="Calibri"/>
                          <a:cs typeface="Arial"/>
                        </a:rPr>
                        <a:t>tembakau</a:t>
                      </a:r>
                      <a:r>
                        <a:rPr lang="en-US" sz="1600" u="none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dirty="0" err="1" smtClean="0">
                          <a:latin typeface="+mj-lt"/>
                          <a:ea typeface="Calibri"/>
                          <a:cs typeface="Arial"/>
                        </a:rPr>
                        <a:t>dimulai</a:t>
                      </a:r>
                      <a:r>
                        <a:rPr lang="en-US" sz="1600" u="none" dirty="0" smtClean="0">
                          <a:latin typeface="+mj-lt"/>
                          <a:ea typeface="Calibri"/>
                          <a:cs typeface="Arial"/>
                        </a:rPr>
                        <a:t>,</a:t>
                      </a:r>
                      <a:r>
                        <a:rPr lang="en-US" sz="1600" u="none" baseline="0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baseline="0" dirty="0" err="1" smtClean="0">
                          <a:latin typeface="+mj-lt"/>
                          <a:ea typeface="Calibri"/>
                          <a:cs typeface="Arial"/>
                        </a:rPr>
                        <a:t>serta</a:t>
                      </a:r>
                      <a:r>
                        <a:rPr lang="en-US" sz="1600" u="none" baseline="0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baseline="0" dirty="0" err="1" smtClean="0">
                          <a:latin typeface="+mj-lt"/>
                          <a:ea typeface="Calibri"/>
                          <a:cs typeface="Arial"/>
                        </a:rPr>
                        <a:t>mewujudkan</a:t>
                      </a:r>
                      <a:r>
                        <a:rPr lang="en-US" sz="1600" u="none" baseline="0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baseline="0" dirty="0" err="1" smtClean="0">
                          <a:latin typeface="+mj-lt"/>
                          <a:ea typeface="Calibri"/>
                          <a:cs typeface="Arial"/>
                        </a:rPr>
                        <a:t>tata</a:t>
                      </a:r>
                      <a:r>
                        <a:rPr lang="en-US" sz="1600" u="none" baseline="0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baseline="0" dirty="0" err="1" smtClean="0">
                          <a:latin typeface="+mj-lt"/>
                          <a:ea typeface="Calibri"/>
                          <a:cs typeface="Arial"/>
                        </a:rPr>
                        <a:t>niaga</a:t>
                      </a:r>
                      <a:r>
                        <a:rPr lang="en-US" sz="1600" u="none" baseline="0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baseline="0" dirty="0" err="1" smtClean="0">
                          <a:latin typeface="+mj-lt"/>
                          <a:ea typeface="Calibri"/>
                          <a:cs typeface="Arial"/>
                        </a:rPr>
                        <a:t>tembakau</a:t>
                      </a:r>
                      <a:r>
                        <a:rPr lang="en-US" sz="1600" u="none" baseline="0" dirty="0" smtClean="0">
                          <a:latin typeface="+mj-lt"/>
                          <a:ea typeface="Calibri"/>
                          <a:cs typeface="Arial"/>
                        </a:rPr>
                        <a:t> yang </a:t>
                      </a:r>
                      <a:r>
                        <a:rPr lang="en-US" sz="1600" u="none" baseline="0" dirty="0" err="1" smtClean="0">
                          <a:latin typeface="+mj-lt"/>
                          <a:ea typeface="Calibri"/>
                          <a:cs typeface="Arial"/>
                        </a:rPr>
                        <a:t>sehat</a:t>
                      </a:r>
                      <a:r>
                        <a:rPr lang="en-US" sz="1600" u="none" baseline="0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baseline="0" dirty="0" err="1" smtClean="0">
                          <a:latin typeface="+mj-lt"/>
                          <a:ea typeface="Calibri"/>
                          <a:cs typeface="Arial"/>
                        </a:rPr>
                        <a:t>dan</a:t>
                      </a:r>
                      <a:r>
                        <a:rPr lang="en-US" sz="1600" u="none" baseline="0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600" u="none" baseline="0" dirty="0" err="1" smtClean="0">
                          <a:latin typeface="+mj-lt"/>
                          <a:ea typeface="Calibri"/>
                          <a:cs typeface="Arial"/>
                        </a:rPr>
                        <a:t>terbuka</a:t>
                      </a:r>
                      <a:r>
                        <a:rPr lang="en-US" sz="1600" u="none" baseline="0" dirty="0" smtClean="0">
                          <a:latin typeface="+mj-lt"/>
                          <a:ea typeface="Calibri"/>
                          <a:cs typeface="Arial"/>
                        </a:rPr>
                        <a:t>.</a:t>
                      </a:r>
                      <a:endParaRPr lang="en-US" sz="1600" u="none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17</a:t>
                      </a: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smp</a:t>
                      </a: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22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411162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Lanjutan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Summary…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3E597-20B0-4A11-BD74-217BA399EB3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798" y="762001"/>
          <a:ext cx="8610601" cy="5897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2"/>
                <a:gridCol w="6477000"/>
                <a:gridCol w="1523999"/>
              </a:tblGrid>
              <a:tr h="4088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j-lt"/>
                          <a:ea typeface="Calibri"/>
                          <a:cs typeface="Times New Roman"/>
                        </a:rPr>
                        <a:t>No.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j-lt"/>
                          <a:ea typeface="Calibri"/>
                          <a:cs typeface="Times New Roman"/>
                        </a:rPr>
                        <a:t>POIN KRUSIAL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395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7.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Industri</a:t>
                      </a:r>
                      <a:r>
                        <a:rPr lang="en-US" sz="1800" b="1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Hasil</a:t>
                      </a:r>
                      <a:r>
                        <a:rPr lang="en-US" sz="1800" b="1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Tembakau</a:t>
                      </a:r>
                      <a:r>
                        <a:rPr lang="en-US" sz="1800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800" baseline="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klaster</a:t>
                      </a:r>
                      <a:r>
                        <a:rPr lang="en-US" sz="1800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IHT, IHT </a:t>
                      </a:r>
                      <a:r>
                        <a:rPr lang="en-US" sz="1800" baseline="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merupakan</a:t>
                      </a:r>
                      <a:r>
                        <a:rPr lang="en-US" sz="1800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industri</a:t>
                      </a:r>
                      <a:r>
                        <a:rPr lang="en-US" sz="1800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padat</a:t>
                      </a:r>
                      <a:r>
                        <a:rPr lang="en-US" sz="1800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karya</a:t>
                      </a:r>
                      <a:r>
                        <a:rPr lang="en-US" sz="1800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800" baseline="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pengembangan</a:t>
                      </a:r>
                      <a:r>
                        <a:rPr lang="en-US" sz="1800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kawasan</a:t>
                      </a:r>
                      <a:r>
                        <a:rPr lang="en-US" sz="1800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IHT </a:t>
                      </a:r>
                      <a:r>
                        <a:rPr lang="en-US" sz="1800" baseline="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terpadu</a:t>
                      </a:r>
                      <a:r>
                        <a:rPr lang="en-US" sz="1800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800" baseline="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proses</a:t>
                      </a:r>
                      <a:r>
                        <a:rPr lang="en-US" sz="1800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produksi</a:t>
                      </a:r>
                      <a:r>
                        <a:rPr lang="en-US" sz="1800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800" baseline="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serta</a:t>
                      </a:r>
                      <a:r>
                        <a:rPr lang="en-US" sz="1800" baseline="0" dirty="0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Book Antiqua" pitchFamily="18" charset="0"/>
                          <a:ea typeface="Times New Roman"/>
                          <a:cs typeface="Times New Roman"/>
                        </a:rPr>
                        <a:t>perizinan</a:t>
                      </a:r>
                      <a:endParaRPr lang="en-US" sz="1800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88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23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smp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27</a:t>
                      </a:r>
                      <a:endParaRPr lang="en-US" sz="18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05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j-lt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b="1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Penggunaan</a:t>
                      </a:r>
                      <a:r>
                        <a:rPr lang="es-ES" sz="1800" b="1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b="1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tembakau</a:t>
                      </a:r>
                      <a:r>
                        <a:rPr lang="es-ES" sz="1800" b="1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b="1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lokal</a:t>
                      </a:r>
                      <a:r>
                        <a:rPr lang="es-ES" sz="1800" b="1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dan </a:t>
                      </a:r>
                      <a:r>
                        <a:rPr lang="es-ES" sz="1800" b="1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impor</a:t>
                      </a:r>
                      <a:r>
                        <a:rPr lang="es-ES" sz="1800" b="1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:</a:t>
                      </a:r>
                      <a:endParaRPr lang="en-US" sz="1800" u="none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Pelaku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Usaha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wajib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menggunakan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tembakau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dalam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negeri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paling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sedikit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80% </a:t>
                      </a:r>
                      <a:r>
                        <a:rPr lang="es-ES" sz="1800" u="none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dan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tembakau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impor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paling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banyak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20% </a:t>
                      </a:r>
                      <a:r>
                        <a:rPr lang="es-ES" sz="1800" u="none" dirty="0" err="1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dari</a:t>
                      </a:r>
                      <a:r>
                        <a:rPr lang="es-ES" sz="1800" u="none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keseluruhan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kapasitas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produksi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Produk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Tembakau</a:t>
                      </a:r>
                      <a:r>
                        <a:rPr lang="es-ES" sz="1800" u="none" dirty="0">
                          <a:latin typeface="Book Antiqua" pitchFamily="18" charset="0"/>
                          <a:ea typeface="Times New Roman"/>
                          <a:cs typeface="Arial"/>
                        </a:rPr>
                        <a:t> yang </a:t>
                      </a:r>
                      <a:r>
                        <a:rPr lang="es-ES" sz="1800" u="none" dirty="0" err="1">
                          <a:latin typeface="Book Antiqua" pitchFamily="18" charset="0"/>
                          <a:ea typeface="Times New Roman"/>
                          <a:cs typeface="Arial"/>
                        </a:rPr>
                        <a:t>dihasilkan</a:t>
                      </a:r>
                      <a:r>
                        <a:rPr lang="es-ES" sz="1800" u="none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Pelaku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Usaha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yang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tidak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menggunakan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tembakau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sesuai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proporsi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ketentuan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Pasal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28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dikenai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bea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masuk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progresif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.</a:t>
                      </a:r>
                      <a:endParaRPr lang="en-US" sz="1800" u="none" kern="1200" dirty="0" smtClean="0">
                        <a:solidFill>
                          <a:schemeClr val="dk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u="none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88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8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28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smp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29</a:t>
                      </a:r>
                      <a:endParaRPr lang="en-US" sz="18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395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9.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Pemeriksaan</a:t>
                      </a:r>
                      <a:r>
                        <a:rPr lang="en-US" sz="1800" b="1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informasi</a:t>
                      </a:r>
                      <a:r>
                        <a:rPr lang="en-US" sz="1800" b="1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kandungan</a:t>
                      </a:r>
                      <a:r>
                        <a:rPr lang="en-U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kadar</a:t>
                      </a:r>
                      <a:r>
                        <a:rPr lang="en-U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tar </a:t>
                      </a:r>
                      <a:r>
                        <a:rPr lang="en-U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nikotin</a:t>
                      </a:r>
                      <a:r>
                        <a:rPr lang="en-U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serta</a:t>
                      </a:r>
                      <a:r>
                        <a:rPr lang="en-U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pengecualiannya</a:t>
                      </a:r>
                      <a:endParaRPr lang="en-US" sz="1800" u="none" kern="1200" dirty="0" smtClean="0">
                        <a:solidFill>
                          <a:schemeClr val="dk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u="none" dirty="0"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88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 30</a:t>
                      </a:r>
                      <a:endParaRPr lang="en-US" sz="18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4768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Calibri"/>
                          <a:cs typeface="Times New Roman"/>
                        </a:rPr>
                        <a:t>10.</a:t>
                      </a: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93065" algn="l"/>
                        </a:tabLst>
                      </a:pPr>
                      <a:r>
                        <a:rPr lang="en-US" sz="1800" b="1" dirty="0" err="1">
                          <a:latin typeface="Book Antiqua" pitchFamily="18" charset="0"/>
                          <a:ea typeface="Calibri"/>
                          <a:cs typeface="Arial"/>
                        </a:rPr>
                        <a:t>Produk</a:t>
                      </a:r>
                      <a:r>
                        <a:rPr lang="en-US" sz="1800" b="1" dirty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b="1" dirty="0" err="1">
                          <a:latin typeface="Book Antiqua" pitchFamily="18" charset="0"/>
                          <a:ea typeface="Calibri"/>
                          <a:cs typeface="Arial"/>
                        </a:rPr>
                        <a:t>tembakau</a:t>
                      </a:r>
                      <a:r>
                        <a:rPr lang="en-US" sz="1800" b="1" dirty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pt-BR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berupa: </a:t>
                      </a:r>
                      <a:r>
                        <a:rPr lang="en-US" sz="1800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r</a:t>
                      </a:r>
                      <a:r>
                        <a:rPr lang="pt-BR" sz="1800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okok (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sigaret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putih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mesin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;</a:t>
                      </a:r>
                      <a:r>
                        <a:rPr lang="en-US" sz="1800" baseline="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sigaret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putih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tangan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;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dan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sigaret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putih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tangan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 filter)</a:t>
                      </a:r>
                      <a:r>
                        <a:rPr lang="pt-BR" sz="1800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;  kretek (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kretek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mesin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;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kretek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tangan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;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kretek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tangan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 filter;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dan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kretek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klembak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err="1" smtClean="0">
                          <a:latin typeface="Book Antiqua" pitchFamily="18" charset="0"/>
                          <a:ea typeface="Calibri"/>
                          <a:cs typeface="Arial"/>
                        </a:rPr>
                        <a:t>menyan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)</a:t>
                      </a:r>
                      <a:r>
                        <a:rPr lang="pt-BR" sz="1800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; cerutu; </a:t>
                      </a:r>
                      <a:r>
                        <a:rPr lang="en-US" sz="1800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r</a:t>
                      </a:r>
                      <a:r>
                        <a:rPr lang="pt-BR" sz="1800" dirty="0">
                          <a:latin typeface="Book Antiqua" pitchFamily="18" charset="0"/>
                          <a:ea typeface="Times New Roman"/>
                          <a:cs typeface="Arial"/>
                        </a:rPr>
                        <a:t>okok daun</a:t>
                      </a:r>
                      <a:r>
                        <a:rPr lang="pt-BR" sz="1800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; tembakau </a:t>
                      </a:r>
                      <a:r>
                        <a:rPr lang="pt-BR" sz="1800" dirty="0">
                          <a:latin typeface="Book Antiqua" pitchFamily="18" charset="0"/>
                          <a:ea typeface="Times New Roman"/>
                          <a:cs typeface="Arial"/>
                        </a:rPr>
                        <a:t>iris; </a:t>
                      </a:r>
                      <a:r>
                        <a:rPr lang="pt-BR" sz="1800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dan hasil </a:t>
                      </a:r>
                      <a:r>
                        <a:rPr lang="pt-BR" sz="1800" dirty="0">
                          <a:latin typeface="Book Antiqua" pitchFamily="18" charset="0"/>
                          <a:ea typeface="Times New Roman"/>
                          <a:cs typeface="Arial"/>
                        </a:rPr>
                        <a:t>olahan tembakau lainnya</a:t>
                      </a:r>
                      <a:r>
                        <a:rPr lang="pt-BR" sz="1800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.</a:t>
                      </a:r>
                    </a:p>
                    <a:p>
                      <a:pPr marL="0" marR="0" lvl="1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93065" algn="l"/>
                        </a:tabLst>
                      </a:pPr>
                      <a:endParaRPr lang="pt-BR" sz="1800" dirty="0" smtClean="0">
                        <a:latin typeface="Book Antiqua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-889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8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32</a:t>
                      </a:r>
                      <a:endParaRPr lang="en-US" sz="18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411162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Lanjutan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Summary…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3E597-20B0-4A11-BD74-217BA399EB3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28600" y="609600"/>
          <a:ext cx="8610601" cy="5692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324602"/>
                <a:gridCol w="1676399"/>
              </a:tblGrid>
              <a:tr h="2058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Calibri"/>
                          <a:cs typeface="Times New Roman"/>
                        </a:rPr>
                        <a:t>No.</a:t>
                      </a:r>
                      <a:endParaRPr lang="en-US" sz="13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Calibri"/>
                          <a:cs typeface="Times New Roman"/>
                        </a:rPr>
                        <a:t>POIN KRUSIAL</a:t>
                      </a:r>
                      <a:endParaRPr lang="en-US" sz="13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endParaRPr lang="en-US" sz="13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779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11.</a:t>
                      </a:r>
                      <a:endParaRPr lang="en-US" sz="18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n-US" sz="1800" b="1" dirty="0" err="1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Pengemasan</a:t>
                      </a:r>
                      <a:r>
                        <a:rPr lang="en-US" sz="1800" b="1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dan</a:t>
                      </a:r>
                      <a:r>
                        <a:rPr lang="en-US" sz="1800" b="1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pelabelan</a:t>
                      </a:r>
                      <a:r>
                        <a:rPr lang="en-US" sz="1800" b="1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: </a:t>
                      </a:r>
                      <a:r>
                        <a:rPr lang="en-US" sz="1800" b="1" dirty="0" err="1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penggunaan</a:t>
                      </a:r>
                      <a:r>
                        <a:rPr lang="en-US" sz="1800" b="1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bahasa</a:t>
                      </a:r>
                      <a:r>
                        <a:rPr lang="en-US" sz="1800" b="1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 Indonesia, </a:t>
                      </a:r>
                      <a:r>
                        <a:rPr lang="en-US" sz="1800" b="1" dirty="0" err="1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dan</a:t>
                      </a:r>
                      <a:r>
                        <a:rPr lang="en-US" sz="1800" b="1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800" b="1" dirty="0" err="1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ketentuan</a:t>
                      </a:r>
                      <a:r>
                        <a:rPr lang="en-US" sz="1800" b="1" dirty="0" smtClean="0">
                          <a:latin typeface="Book Antiqua" pitchFamily="18" charset="0"/>
                          <a:ea typeface="Times New Roman"/>
                          <a:cs typeface="Arial"/>
                        </a:rPr>
                        <a:t> label</a:t>
                      </a:r>
                      <a:endParaRPr lang="es-ES" sz="1800" dirty="0" smtClean="0">
                        <a:latin typeface="Book Antiqua" pitchFamily="18" charset="0"/>
                        <a:ea typeface="Times New Roman"/>
                        <a:cs typeface="Arial"/>
                      </a:endParaRPr>
                    </a:p>
                    <a:p>
                      <a:pPr marL="176213" marR="0" lvl="2" indent="-16192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 Narrow"/>
                        <a:buNone/>
                        <a:tabLst>
                          <a:tab pos="633413" algn="l"/>
                        </a:tabLst>
                      </a:pPr>
                      <a:endParaRPr lang="en-US" sz="1800" dirty="0">
                        <a:latin typeface="Book Antiqua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8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33 </a:t>
                      </a:r>
                      <a:r>
                        <a:rPr lang="en-US" sz="18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8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8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34</a:t>
                      </a:r>
                      <a:endParaRPr lang="en-US" sz="18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5722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12.</a:t>
                      </a:r>
                      <a:endParaRPr lang="en-US" sz="18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1" u="none" dirty="0">
                          <a:latin typeface="Book Antiqua" pitchFamily="18" charset="0"/>
                          <a:ea typeface="Calibri"/>
                          <a:cs typeface="Arial"/>
                        </a:rPr>
                        <a:t>Kepemilikan Usaha </a:t>
                      </a:r>
                      <a:r>
                        <a:rPr lang="pt-BR" sz="1800" b="1" u="none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produk tembakau </a:t>
                      </a:r>
                      <a:r>
                        <a:rPr lang="pt-BR" sz="1800" b="0" u="none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oleh industri kecil, menengah, dan besar</a:t>
                      </a:r>
                      <a:r>
                        <a:rPr lang="pt-BR" sz="1800" b="0" u="none" baseline="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, perlindungan dan pendampingan terhadap industri keceil menengah, </a:t>
                      </a:r>
                      <a:r>
                        <a:rPr lang="pt-BR" sz="1800" b="0" u="none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pembatasan </a:t>
                      </a:r>
                      <a:r>
                        <a:rPr lang="pt-BR" sz="1800" b="0" u="none" dirty="0">
                          <a:latin typeface="Book Antiqua" pitchFamily="18" charset="0"/>
                          <a:ea typeface="Calibri"/>
                          <a:cs typeface="Arial"/>
                        </a:rPr>
                        <a:t>kepemilikan </a:t>
                      </a:r>
                      <a:r>
                        <a:rPr lang="pt-BR" sz="1800" b="0" u="none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asing </a:t>
                      </a:r>
                      <a:r>
                        <a:rPr lang="pt-BR" sz="1800" b="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maksimal </a:t>
                      </a:r>
                      <a:r>
                        <a:rPr lang="pt-BR" sz="1800" b="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30%</a:t>
                      </a:r>
                      <a:r>
                        <a:rPr lang="pt-BR" sz="1800" b="0" u="none" kern="1200" baseline="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Calibri"/>
                          <a:cs typeface="Arial"/>
                        </a:rPr>
                        <a:t> dalam industri besar.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u="none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dirty="0" err="1">
                          <a:latin typeface="Book Antiqua" pitchFamily="18" charset="0"/>
                          <a:ea typeface="Calibri"/>
                          <a:cs typeface="Arial"/>
                        </a:rPr>
                        <a:t>Pasal</a:t>
                      </a:r>
                      <a:r>
                        <a:rPr lang="es-ES" sz="1800" dirty="0">
                          <a:latin typeface="Book Antiqua" pitchFamily="18" charset="0"/>
                          <a:ea typeface="Calibri"/>
                          <a:cs typeface="Arial"/>
                        </a:rPr>
                        <a:t> </a:t>
                      </a:r>
                      <a:r>
                        <a:rPr lang="es-ES" sz="1800" dirty="0" smtClean="0">
                          <a:latin typeface="Book Antiqua" pitchFamily="18" charset="0"/>
                          <a:ea typeface="Calibri"/>
                          <a:cs typeface="Arial"/>
                        </a:rPr>
                        <a:t>36</a:t>
                      </a:r>
                      <a:endParaRPr lang="en-US" sz="18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311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13.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Book Antiqua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es-ES" sz="1800" b="1" u="none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Penetapan</a:t>
                      </a:r>
                      <a:r>
                        <a:rPr lang="es-ES" sz="1800" b="1" u="none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b="1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harga</a:t>
                      </a:r>
                      <a:r>
                        <a:rPr lang="es-ES" sz="1800" b="1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dan </a:t>
                      </a:r>
                      <a:r>
                        <a:rPr lang="es-ES" sz="1800" b="1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cukai</a:t>
                      </a:r>
                      <a:r>
                        <a:rPr lang="es-ES" sz="1800" b="1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b="1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Produk</a:t>
                      </a:r>
                      <a:r>
                        <a:rPr lang="es-ES" sz="1800" b="1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b="1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Tembakau</a:t>
                      </a:r>
                      <a:r>
                        <a:rPr lang="es-ES" sz="1800" b="1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: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Penetapan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harga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dan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Cukai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Produk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Tembakau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berupa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Kretek</a:t>
                      </a:r>
                      <a:r>
                        <a:rPr lang="es-ES" sz="1800" u="non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yang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diproduksi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industri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kecil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ditentukan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lebih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rendah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dari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hasil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produksi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industri menengah dan industri besar;</a:t>
                      </a:r>
                      <a:r>
                        <a:rPr lang="it-IT" sz="1800" u="none" strike="noStrike" kern="1200" baseline="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Penetapan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harga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dan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Cukai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Produk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Tembakau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impor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dan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hasil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olahan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tembakau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impor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ditentukan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paling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sedikit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3 (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tiga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)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kali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lebih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besar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dibanding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harga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dan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Cukai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Produk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Tembakau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dalam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negeri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Serta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Penetapan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tarif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bea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masuk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tembakau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impor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sebagaimana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dimaksud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pada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ayat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(1)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huruf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c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ditentukan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paling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sedikit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60% (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enam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puluh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u="none" strike="noStrike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persen</a:t>
                      </a:r>
                      <a:r>
                        <a:rPr lang="es-ES" sz="1800" u="none" strike="noStrike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+mn-ea"/>
                          <a:cs typeface="+mn-cs"/>
                        </a:rPr>
                        <a:t>).</a:t>
                      </a:r>
                      <a:endParaRPr lang="en-US" sz="1800" u="none" strike="noStrike" kern="1200" dirty="0" smtClean="0">
                        <a:solidFill>
                          <a:schemeClr val="dk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u="none" strike="noStrike" kern="1200" dirty="0" smtClean="0">
                        <a:solidFill>
                          <a:schemeClr val="dk1"/>
                        </a:solidFill>
                        <a:latin typeface="Book Antiqua" pitchFamily="18" charset="0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800" b="0" u="none" kern="1200" dirty="0">
                        <a:solidFill>
                          <a:schemeClr val="dk1"/>
                        </a:solidFill>
                        <a:latin typeface="Book Antiqua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8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Pasal</a:t>
                      </a:r>
                      <a:r>
                        <a:rPr lang="es-ES" sz="18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s-ES" sz="1800" b="0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37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Book Antiqua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411162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Lanjutan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Summary…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3E597-20B0-4A11-BD74-217BA399EB3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798" y="685800"/>
          <a:ext cx="8610601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2"/>
                <a:gridCol w="6400800"/>
                <a:gridCol w="1676399"/>
              </a:tblGrid>
              <a:tr h="2450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Calibri"/>
                          <a:cs typeface="Times New Roman"/>
                        </a:rPr>
                        <a:t>No.</a:t>
                      </a:r>
                      <a:endParaRPr lang="en-US" sz="13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Calibri"/>
                          <a:cs typeface="Times New Roman"/>
                        </a:rPr>
                        <a:t>POIN KRUSIAL</a:t>
                      </a:r>
                      <a:endParaRPr lang="en-US" sz="13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endParaRPr lang="en-US" sz="13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775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14.</a:t>
                      </a:r>
                      <a:endParaRPr lang="en-US" sz="2000" b="0" kern="1200" dirty="0" err="1">
                        <a:solidFill>
                          <a:schemeClr val="dk1"/>
                        </a:solidFill>
                        <a:latin typeface="Book Antiqua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Alokasi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dan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besaran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dana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bagi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hasil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cukai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hasil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tembakau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:</a:t>
                      </a:r>
                    </a:p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419100" algn="l"/>
                        </a:tabLst>
                      </a:pPr>
                      <a:r>
                        <a:rPr lang="en-US" sz="2000" b="0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Dana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bagi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hasil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cukai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digunakan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untuk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id-ID" sz="2000" b="0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kepentingan </a:t>
                      </a:r>
                      <a:r>
                        <a:rPr lang="id-ID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pertanian tembakau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id-ID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meliputi:</a:t>
                      </a:r>
                      <a:endParaRPr lang="en-US" sz="2000" b="0" kern="1200" dirty="0">
                        <a:solidFill>
                          <a:schemeClr val="dk1"/>
                        </a:solidFill>
                        <a:latin typeface="Book Antiqua" pitchFamily="18" charset="0"/>
                        <a:ea typeface="Times New Roman"/>
                        <a:cs typeface="Arial"/>
                      </a:endParaRPr>
                    </a:p>
                    <a:p>
                      <a:pPr marL="176213" marR="0" lvl="0" indent="-176213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 Narrow"/>
                        <a:buAutoNum type="alphaLcPeriod"/>
                        <a:tabLst>
                          <a:tab pos="176213" algn="l"/>
                          <a:tab pos="392113" algn="l"/>
                        </a:tabLst>
                      </a:pP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pengembangan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infrastruktur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pertanian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;</a:t>
                      </a:r>
                    </a:p>
                    <a:p>
                      <a:pPr marL="176213" marR="0" lvl="0" indent="-176213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 Narrow"/>
                        <a:buAutoNum type="alphaLcPeriod"/>
                        <a:tabLst>
                          <a:tab pos="176213" algn="l"/>
                          <a:tab pos="392113" algn="l"/>
                        </a:tabLst>
                      </a:pP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pembudidayaan</a:t>
                      </a:r>
                      <a:r>
                        <a:rPr lang="id-ID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pertanian tembakau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; </a:t>
                      </a:r>
                    </a:p>
                    <a:p>
                      <a:pPr marL="176213" marR="0" lvl="0" indent="-176213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 Narrow"/>
                        <a:buAutoNum type="alphaLcPeriod"/>
                        <a:tabLst>
                          <a:tab pos="176213" algn="l"/>
                          <a:tab pos="392113" algn="l"/>
                        </a:tabLst>
                      </a:pP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peningkatan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mutu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produk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pertanian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tembakau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;</a:t>
                      </a:r>
                    </a:p>
                    <a:p>
                      <a:pPr marL="176213" marR="0" lvl="0" indent="-176213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 Narrow"/>
                        <a:buAutoNum type="alphaLcPeriod"/>
                        <a:tabLst>
                          <a:tab pos="176213" algn="l"/>
                          <a:tab pos="392113" algn="l"/>
                        </a:tabLst>
                      </a:pPr>
                      <a:r>
                        <a:rPr lang="id-ID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penelitian dan pengembangan tembakau; dan/ atau</a:t>
                      </a:r>
                      <a:endParaRPr lang="en-US" sz="2000" b="0" kern="1200" dirty="0">
                        <a:solidFill>
                          <a:schemeClr val="dk1"/>
                        </a:solidFill>
                        <a:latin typeface="Book Antiqua" pitchFamily="18" charset="0"/>
                        <a:ea typeface="Times New Roman"/>
                        <a:cs typeface="Arial"/>
                      </a:endParaRPr>
                    </a:p>
                    <a:p>
                      <a:pPr marL="176213" marR="0" lvl="0" indent="-176213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 Narrow"/>
                        <a:buAutoNum type="alphaLcPeriod"/>
                        <a:tabLst>
                          <a:tab pos="176213" algn="l"/>
                          <a:tab pos="392113" algn="l"/>
                        </a:tabLst>
                      </a:pPr>
                      <a:r>
                        <a:rPr lang="id-ID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permodalan pertanian tembakau.</a:t>
                      </a:r>
                      <a:endParaRPr lang="en-US" sz="2000" b="0" kern="1200" dirty="0">
                        <a:solidFill>
                          <a:schemeClr val="dk1"/>
                        </a:solidFill>
                        <a:latin typeface="Book Antiqua" pitchFamily="18" charset="0"/>
                        <a:ea typeface="Times New Roman"/>
                        <a:cs typeface="Arial"/>
                      </a:endParaRPr>
                    </a:p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419100" algn="l"/>
                        </a:tabLst>
                      </a:pP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Selain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itu</a:t>
                      </a:r>
                      <a:r>
                        <a:rPr lang="en-US" sz="2000" b="0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dana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bagi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hasil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cukai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hasil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tembakau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dialokasikan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untuk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peningkatan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kualitas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lingkungan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Pasal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38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dan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err="1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Pasal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b="0" kern="1200" dirty="0" smtClean="0">
                          <a:solidFill>
                            <a:schemeClr val="dk1"/>
                          </a:solidFill>
                          <a:latin typeface="Book Antiqua" pitchFamily="18" charset="0"/>
                          <a:ea typeface="Times New Roman"/>
                          <a:cs typeface="Arial"/>
                        </a:rPr>
                        <a:t>39</a:t>
                      </a:r>
                      <a:endParaRPr lang="en-US" sz="2000" b="0" kern="1200" dirty="0">
                        <a:solidFill>
                          <a:schemeClr val="dk1"/>
                        </a:solidFill>
                        <a:latin typeface="Book Antiqua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26376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15.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Pengendalian</a:t>
                      </a:r>
                      <a:r>
                        <a:rPr lang="en-US" sz="2000" b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konsumsi</a:t>
                      </a:r>
                      <a:r>
                        <a:rPr lang="en-US" sz="2000" b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produk</a:t>
                      </a:r>
                      <a:r>
                        <a:rPr lang="en-US" sz="2000" b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tembakau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terutama</a:t>
                      </a:r>
                      <a:r>
                        <a:rPr lang="en-US" sz="2000" b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terkait</a:t>
                      </a:r>
                      <a:r>
                        <a:rPr lang="en-US" sz="2000" b="1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kesehatan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meliputi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n-US" sz="20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penjualan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iklan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promosi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, sponsor,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penerapan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kawasan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tanpa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asap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rokok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40 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s/d </a:t>
                      </a:r>
                      <a:r>
                        <a:rPr lang="en-US" sz="2000" dirty="0" err="1">
                          <a:latin typeface="Book Antiqua" pitchFamily="18" charset="0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2000" dirty="0">
                          <a:latin typeface="Book Antiqu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smtClean="0">
                          <a:latin typeface="Book Antiqua" pitchFamily="18" charset="0"/>
                          <a:ea typeface="Calibri"/>
                          <a:cs typeface="Times New Roman"/>
                        </a:rPr>
                        <a:t>50</a:t>
                      </a:r>
                      <a:endParaRPr lang="en-US" sz="200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411162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Lanjutan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Summary…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3E597-20B0-4A11-BD74-217BA399EB3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28601" y="685801"/>
          <a:ext cx="8686799" cy="56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6248400"/>
                <a:gridCol w="1981199"/>
              </a:tblGrid>
              <a:tr h="2353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 Narrow"/>
                          <a:ea typeface="Calibri"/>
                          <a:cs typeface="Times New Roman"/>
                        </a:rPr>
                        <a:t>No.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 Narrow"/>
                          <a:ea typeface="Calibri"/>
                          <a:cs typeface="Times New Roman"/>
                        </a:rPr>
                        <a:t>POIN KRUSIAL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 Narrow"/>
                          <a:ea typeface="Calibri"/>
                          <a:cs typeface="Times New Roman"/>
                        </a:rPr>
                        <a:t>PASAL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1818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16.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+mj-lt"/>
                          <a:ea typeface="Calibri"/>
                          <a:cs typeface="Times New Roman"/>
                        </a:rPr>
                        <a:t>Penelitian</a:t>
                      </a:r>
                      <a:r>
                        <a:rPr lang="en-US" sz="1400" b="1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b="1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latin typeface="+mj-lt"/>
                          <a:ea typeface="Calibri"/>
                          <a:cs typeface="Times New Roman"/>
                        </a:rPr>
                        <a:t>pengembangan</a:t>
                      </a:r>
                      <a:r>
                        <a:rPr lang="en-US" sz="1400" b="1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latin typeface="+mj-lt"/>
                          <a:ea typeface="Calibri"/>
                          <a:cs typeface="Times New Roman"/>
                        </a:rPr>
                        <a:t>dalam</a:t>
                      </a:r>
                      <a:r>
                        <a:rPr lang="en-US" sz="1400" b="1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latin typeface="+mj-lt"/>
                          <a:ea typeface="Calibri"/>
                          <a:cs typeface="Times New Roman"/>
                        </a:rPr>
                        <a:t>pengelolaan</a:t>
                      </a:r>
                      <a:r>
                        <a:rPr lang="en-US" sz="1400" b="1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d-ID" sz="1400" b="1" dirty="0">
                          <a:latin typeface="+mj-lt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n-US" sz="1400" b="1" dirty="0" err="1">
                          <a:latin typeface="+mj-lt"/>
                          <a:ea typeface="Calibri"/>
                          <a:cs typeface="Times New Roman"/>
                        </a:rPr>
                        <a:t>ertembakauan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diperlukan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untuk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meningkatkan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kualitas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hasil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tembakau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agar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berdaya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saing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tinggi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meliputi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176213" marR="0" lvl="0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produksi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Tembakau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;</a:t>
                      </a:r>
                    </a:p>
                    <a:p>
                      <a:pPr marL="176213" marR="0" lvl="0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industri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pengolahan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Tembakau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;</a:t>
                      </a:r>
                    </a:p>
                    <a:p>
                      <a:pPr marL="176213" marR="0" lvl="0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pola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kemitraan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petani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dan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Pelaku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Usaha;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76213" marR="0" lvl="0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pengendalian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dampak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konsumsi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Produk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Tembakau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; </a:t>
                      </a:r>
                      <a:endParaRPr lang="en-US" sz="1400" dirty="0" smtClean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76213" marR="0" lvl="0" indent="-17621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/>
                        <a:defRPr/>
                      </a:pP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pelindungan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kekayaan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hayati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tembakau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asli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Indonesia;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atau</a:t>
                      </a:r>
                      <a:endParaRPr lang="en-US" sz="1400" b="1" kern="1200" dirty="0" smtClean="0">
                        <a:solidFill>
                          <a:schemeClr val="dk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76213" marR="0" lvl="0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400" dirty="0" err="1" smtClean="0">
                          <a:latin typeface="+mj-lt"/>
                          <a:ea typeface="Calibri"/>
                          <a:cs typeface="Times New Roman"/>
                        </a:rPr>
                        <a:t>pemanfaatan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Tembakau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untuk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kepentingan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lainnya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176213" marR="0" lvl="0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52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54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677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17.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+mj-lt"/>
                          <a:ea typeface="Calibri"/>
                          <a:cs typeface="Arial"/>
                        </a:rPr>
                        <a:t>Pelestarian</a:t>
                      </a:r>
                      <a:r>
                        <a:rPr lang="en-US" sz="1400" b="1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b="1" dirty="0" err="1">
                          <a:latin typeface="+mj-lt"/>
                          <a:ea typeface="Calibri"/>
                          <a:cs typeface="Arial"/>
                        </a:rPr>
                        <a:t>Kretek</a:t>
                      </a:r>
                      <a:r>
                        <a:rPr lang="en-US" sz="1400" b="1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b="1" dirty="0" err="1">
                          <a:latin typeface="+mj-lt"/>
                          <a:ea typeface="Calibri"/>
                          <a:cs typeface="Arial"/>
                        </a:rPr>
                        <a:t>sebagai</a:t>
                      </a:r>
                      <a:r>
                        <a:rPr lang="en-US" sz="1400" b="1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b="1" dirty="0" err="1">
                          <a:latin typeface="+mj-lt"/>
                          <a:ea typeface="Calibri"/>
                          <a:cs typeface="Arial"/>
                        </a:rPr>
                        <a:t>Warisan</a:t>
                      </a:r>
                      <a:r>
                        <a:rPr lang="en-US" sz="1400" b="1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b="1" dirty="0" err="1">
                          <a:latin typeface="+mj-lt"/>
                          <a:ea typeface="Calibri"/>
                          <a:cs typeface="Arial"/>
                        </a:rPr>
                        <a:t>Budaya</a:t>
                      </a:r>
                      <a:r>
                        <a:rPr lang="en-US" sz="1400" b="1" dirty="0">
                          <a:latin typeface="+mj-lt"/>
                          <a:ea typeface="Calibri"/>
                          <a:cs typeface="Arial"/>
                        </a:rPr>
                        <a:t> Indonesia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meliputi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: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76213" marR="0" lvl="1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63830" algn="l"/>
                        </a:tabLst>
                      </a:pP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perlindungan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paten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dan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hak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cipta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Kretek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;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76213" marR="0" lvl="1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63830" algn="l"/>
                        </a:tabLst>
                      </a:pP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pembentukan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komunitas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Kretek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; </a:t>
                      </a:r>
                      <a:endParaRPr lang="en-US" sz="1400" dirty="0" smtClean="0">
                        <a:latin typeface="+mj-lt"/>
                        <a:ea typeface="Calibri"/>
                        <a:cs typeface="Arial"/>
                      </a:endParaRPr>
                    </a:p>
                    <a:p>
                      <a:pPr marL="176213" marR="0" lvl="1" indent="-176213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eriod"/>
                        <a:tabLst>
                          <a:tab pos="163830" algn="l"/>
                        </a:tabLst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kreativitas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tradisi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seni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dalam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pembuatan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Kretek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76213" marR="0" lvl="1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  <a:tabLst>
                          <a:tab pos="163830" algn="l"/>
                        </a:tabLst>
                      </a:pP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promosi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muhibah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Kretek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Indonesia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176213" marR="0" lvl="1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63830" algn="l"/>
                        </a:tabLst>
                      </a:pP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55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608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18.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+mj-lt"/>
                          <a:ea typeface="Calibri"/>
                          <a:cs typeface="Times New Roman"/>
                        </a:rPr>
                        <a:t>Limitasi</a:t>
                      </a:r>
                      <a:r>
                        <a:rPr lang="en-US" sz="1400" b="1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latin typeface="+mj-lt"/>
                          <a:ea typeface="Calibri"/>
                          <a:cs typeface="Times New Roman"/>
                        </a:rPr>
                        <a:t>waktu</a:t>
                      </a:r>
                      <a:r>
                        <a:rPr lang="en-US" sz="1400" b="1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 smtClean="0">
                          <a:latin typeface="+mj-lt"/>
                          <a:ea typeface="Calibri"/>
                          <a:cs typeface="Times New Roman"/>
                        </a:rPr>
                        <a:t>pelaksanaan</a:t>
                      </a:r>
                      <a:r>
                        <a:rPr lang="en-US" sz="1400" b="1" dirty="0" smtClean="0">
                          <a:latin typeface="+mj-lt"/>
                          <a:ea typeface="Calibri"/>
                          <a:cs typeface="Times New Roman"/>
                        </a:rPr>
                        <a:t> 2 </a:t>
                      </a:r>
                      <a:r>
                        <a:rPr lang="en-US" sz="1400" b="1" dirty="0" err="1" smtClean="0">
                          <a:latin typeface="+mj-lt"/>
                          <a:ea typeface="Calibri"/>
                          <a:cs typeface="Times New Roman"/>
                        </a:rPr>
                        <a:t>tahun</a:t>
                      </a:r>
                      <a:r>
                        <a:rPr lang="en-US" sz="1400" b="1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 smtClean="0">
                          <a:latin typeface="+mj-lt"/>
                          <a:ea typeface="Calibri"/>
                          <a:cs typeface="Times New Roman"/>
                        </a:rPr>
                        <a:t>setelah</a:t>
                      </a:r>
                      <a:r>
                        <a:rPr lang="en-US" sz="1400" b="1" dirty="0" smtClean="0">
                          <a:latin typeface="+mj-lt"/>
                          <a:ea typeface="Calibri"/>
                          <a:cs typeface="Times New Roman"/>
                        </a:rPr>
                        <a:t> UU </a:t>
                      </a:r>
                      <a:r>
                        <a:rPr lang="en-US" sz="1400" b="1" dirty="0" err="1" smtClean="0">
                          <a:latin typeface="+mj-lt"/>
                          <a:ea typeface="Calibri"/>
                          <a:cs typeface="Times New Roman"/>
                        </a:rPr>
                        <a:t>ini</a:t>
                      </a:r>
                      <a:r>
                        <a:rPr lang="en-US" sz="1400" b="1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 smtClean="0">
                          <a:latin typeface="+mj-lt"/>
                          <a:ea typeface="Calibri"/>
                          <a:cs typeface="Times New Roman"/>
                        </a:rPr>
                        <a:t>disahkan</a:t>
                      </a:r>
                      <a:r>
                        <a:rPr lang="en-US" sz="1400" b="1" dirty="0" smtClean="0">
                          <a:latin typeface="+mj-lt"/>
                          <a:ea typeface="Calibri"/>
                          <a:cs typeface="Times New Roman"/>
                        </a:rPr>
                        <a:t>: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76213" marR="0" lvl="0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400" dirty="0" err="1" smtClean="0">
                          <a:latin typeface="+mj-lt"/>
                          <a:ea typeface="MS Mincho"/>
                          <a:cs typeface="Arial"/>
                        </a:rPr>
                        <a:t>Pembentukan</a:t>
                      </a:r>
                      <a:r>
                        <a:rPr lang="en-US" sz="1400" dirty="0" smtClean="0">
                          <a:latin typeface="+mj-lt"/>
                          <a:ea typeface="MS Mincho"/>
                          <a:cs typeface="Arial"/>
                        </a:rPr>
                        <a:t> </a:t>
                      </a:r>
                      <a:r>
                        <a:rPr lang="en-US" sz="1400" dirty="0" err="1" smtClean="0">
                          <a:latin typeface="+mj-lt"/>
                          <a:ea typeface="MS Mincho"/>
                          <a:cs typeface="Arial"/>
                        </a:rPr>
                        <a:t>peraturan</a:t>
                      </a:r>
                      <a:r>
                        <a:rPr lang="en-US" sz="1400" dirty="0" smtClean="0">
                          <a:latin typeface="+mj-lt"/>
                          <a:ea typeface="MS Mincho"/>
                          <a:cs typeface="Arial"/>
                        </a:rPr>
                        <a:t> </a:t>
                      </a:r>
                      <a:r>
                        <a:rPr lang="en-US" sz="1400" dirty="0" err="1" smtClean="0">
                          <a:latin typeface="+mj-lt"/>
                          <a:ea typeface="MS Mincho"/>
                          <a:cs typeface="Arial"/>
                        </a:rPr>
                        <a:t>pelaksanaan</a:t>
                      </a:r>
                      <a:r>
                        <a:rPr lang="en-US" sz="1400" dirty="0" smtClean="0">
                          <a:latin typeface="+mj-lt"/>
                          <a:ea typeface="MS Mincho"/>
                          <a:cs typeface="Arial"/>
                        </a:rPr>
                        <a:t> UU</a:t>
                      </a:r>
                    </a:p>
                    <a:p>
                      <a:pPr marL="176213" marR="0" lvl="0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400" dirty="0" err="1" smtClean="0">
                          <a:latin typeface="+mj-lt"/>
                          <a:ea typeface="MS Mincho"/>
                          <a:cs typeface="Arial"/>
                        </a:rPr>
                        <a:t>Penetapan</a:t>
                      </a:r>
                      <a:r>
                        <a:rPr lang="en-US" sz="1400" dirty="0" smtClean="0">
                          <a:latin typeface="+mj-lt"/>
                          <a:ea typeface="MS Mincho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MS Mincho"/>
                          <a:cs typeface="Arial"/>
                        </a:rPr>
                        <a:t>penggunaan</a:t>
                      </a:r>
                      <a:r>
                        <a:rPr lang="en-US" sz="1400" dirty="0">
                          <a:latin typeface="+mj-lt"/>
                          <a:ea typeface="MS Mincho"/>
                          <a:cs typeface="Arial"/>
                        </a:rPr>
                        <a:t> </a:t>
                      </a:r>
                      <a:r>
                        <a:rPr lang="id-ID" sz="1400" dirty="0">
                          <a:latin typeface="+mj-lt"/>
                          <a:ea typeface="MS Mincho"/>
                          <a:cs typeface="Arial"/>
                        </a:rPr>
                        <a:t>tembakau dalam negeri paling sedikit 80% </a:t>
                      </a:r>
                      <a:r>
                        <a:rPr lang="id-ID" sz="1400" dirty="0" smtClean="0">
                          <a:latin typeface="+mj-lt"/>
                          <a:ea typeface="MS Mincho"/>
                          <a:cs typeface="Arial"/>
                        </a:rPr>
                        <a:t>dan </a:t>
                      </a:r>
                      <a:r>
                        <a:rPr lang="id-ID" sz="1400" dirty="0">
                          <a:latin typeface="+mj-lt"/>
                          <a:ea typeface="MS Mincho"/>
                          <a:cs typeface="Arial"/>
                        </a:rPr>
                        <a:t>tembakau impor paling banyak 20% </a:t>
                      </a:r>
                      <a:r>
                        <a:rPr lang="id-ID" sz="1400" dirty="0" smtClean="0">
                          <a:latin typeface="+mj-lt"/>
                          <a:ea typeface="MS Mincho"/>
                          <a:cs typeface="Arial"/>
                        </a:rPr>
                        <a:t>dari </a:t>
                      </a:r>
                      <a:r>
                        <a:rPr lang="id-ID" sz="1400" dirty="0">
                          <a:latin typeface="+mj-lt"/>
                          <a:ea typeface="MS Mincho"/>
                          <a:cs typeface="Arial"/>
                        </a:rPr>
                        <a:t>keseluruhan kapasitas produksi Produk Tembakau yang </a:t>
                      </a:r>
                      <a:r>
                        <a:rPr lang="id-ID" sz="1400" dirty="0" smtClean="0">
                          <a:latin typeface="+mj-lt"/>
                          <a:ea typeface="MS Mincho"/>
                          <a:cs typeface="Arial"/>
                        </a:rPr>
                        <a:t>dihasilkan</a:t>
                      </a:r>
                      <a:r>
                        <a:rPr lang="en-US" sz="1400" dirty="0" smtClean="0">
                          <a:latin typeface="+mj-lt"/>
                          <a:ea typeface="MS Mincho"/>
                          <a:cs typeface="Arial"/>
                        </a:rPr>
                        <a:t>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76213" marR="0" lvl="0" indent="-1762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400" dirty="0" err="1">
                          <a:latin typeface="+mj-lt"/>
                          <a:ea typeface="MS Mincho"/>
                          <a:cs typeface="Arial"/>
                        </a:rPr>
                        <a:t>Pembatasan</a:t>
                      </a:r>
                      <a:r>
                        <a:rPr lang="en-US" sz="1400" dirty="0">
                          <a:latin typeface="+mj-lt"/>
                          <a:ea typeface="MS Mincho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MS Mincho"/>
                          <a:cs typeface="Arial"/>
                        </a:rPr>
                        <a:t>kepemilikan</a:t>
                      </a:r>
                      <a:r>
                        <a:rPr lang="en-US" sz="1400" dirty="0">
                          <a:latin typeface="+mj-lt"/>
                          <a:ea typeface="MS Mincho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MS Mincho"/>
                          <a:cs typeface="Arial"/>
                        </a:rPr>
                        <a:t>usaha</a:t>
                      </a:r>
                      <a:r>
                        <a:rPr lang="en-US" sz="1400" dirty="0">
                          <a:latin typeface="+mj-lt"/>
                          <a:ea typeface="MS Mincho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MS Mincho"/>
                          <a:cs typeface="Arial"/>
                        </a:rPr>
                        <a:t>industri</a:t>
                      </a:r>
                      <a:r>
                        <a:rPr lang="en-US" sz="1400" dirty="0">
                          <a:latin typeface="+mj-lt"/>
                          <a:ea typeface="MS Mincho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MS Mincho"/>
                          <a:cs typeface="Arial"/>
                        </a:rPr>
                        <a:t>Produk</a:t>
                      </a:r>
                      <a:r>
                        <a:rPr lang="en-US" sz="1400" dirty="0">
                          <a:latin typeface="+mj-lt"/>
                          <a:ea typeface="MS Mincho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MS Mincho"/>
                          <a:cs typeface="Arial"/>
                        </a:rPr>
                        <a:t>Tembakau</a:t>
                      </a:r>
                      <a:r>
                        <a:rPr lang="en-US" sz="1400" dirty="0">
                          <a:latin typeface="+mj-lt"/>
                          <a:ea typeface="MS Mincho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MS Mincho"/>
                          <a:cs typeface="Arial"/>
                        </a:rPr>
                        <a:t>oleh</a:t>
                      </a:r>
                      <a:r>
                        <a:rPr lang="en-US" sz="1400" dirty="0">
                          <a:latin typeface="+mj-lt"/>
                          <a:ea typeface="MS Mincho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MS Mincho"/>
                          <a:cs typeface="Arial"/>
                        </a:rPr>
                        <a:t>penanam</a:t>
                      </a:r>
                      <a:r>
                        <a:rPr lang="en-US" sz="1400" dirty="0">
                          <a:latin typeface="+mj-lt"/>
                          <a:ea typeface="MS Mincho"/>
                          <a:cs typeface="Arial"/>
                        </a:rPr>
                        <a:t> modal </a:t>
                      </a:r>
                      <a:r>
                        <a:rPr lang="en-US" sz="1400" dirty="0" err="1">
                          <a:latin typeface="+mj-lt"/>
                          <a:ea typeface="MS Mincho"/>
                          <a:cs typeface="Arial"/>
                        </a:rPr>
                        <a:t>asing</a:t>
                      </a:r>
                      <a:r>
                        <a:rPr lang="en-US" sz="1400" dirty="0">
                          <a:latin typeface="+mj-lt"/>
                          <a:ea typeface="MS Mincho"/>
                          <a:cs typeface="Arial"/>
                        </a:rPr>
                        <a:t> paling </a:t>
                      </a:r>
                      <a:r>
                        <a:rPr lang="en-US" sz="1400" dirty="0" err="1">
                          <a:latin typeface="+mj-lt"/>
                          <a:ea typeface="MS Mincho"/>
                          <a:cs typeface="Arial"/>
                        </a:rPr>
                        <a:t>banyak</a:t>
                      </a:r>
                      <a:r>
                        <a:rPr lang="en-US" sz="1400" dirty="0">
                          <a:latin typeface="+mj-lt"/>
                          <a:ea typeface="MS Mincho"/>
                          <a:cs typeface="Arial"/>
                        </a:rPr>
                        <a:t> </a:t>
                      </a:r>
                      <a:r>
                        <a:rPr lang="en-US" sz="1400" dirty="0" smtClean="0">
                          <a:latin typeface="+mj-lt"/>
                          <a:ea typeface="MS Mincho"/>
                          <a:cs typeface="Arial"/>
                        </a:rPr>
                        <a:t>30%.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64 </a:t>
                      </a:r>
                      <a:r>
                        <a:rPr lang="en-US" sz="1400" dirty="0" err="1" smtClean="0">
                          <a:latin typeface="+mj-lt"/>
                          <a:ea typeface="Calibri"/>
                          <a:cs typeface="Times New Roman"/>
                        </a:rPr>
                        <a:t>smp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66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411162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Lanjutan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Summary…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3E597-20B0-4A11-BD74-217BA399EB3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798" y="685800"/>
          <a:ext cx="8610601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2"/>
                <a:gridCol w="6096000"/>
                <a:gridCol w="2057399"/>
              </a:tblGrid>
              <a:tr h="2652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j-lt"/>
                          <a:ea typeface="Calibri"/>
                          <a:cs typeface="Times New Roman"/>
                        </a:rPr>
                        <a:t>No.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j-lt"/>
                          <a:ea typeface="Calibri"/>
                          <a:cs typeface="Times New Roman"/>
                        </a:rPr>
                        <a:t>POIN KRUSIAL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2195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19.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dirty="0">
                          <a:latin typeface="+mj-lt"/>
                          <a:ea typeface="Calibri"/>
                          <a:cs typeface="Times New Roman"/>
                        </a:rPr>
                        <a:t>Sanksi administratif: 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Petani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Pelaku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Usaha yang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menjaga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keaslian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tembakau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mencantumkan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waktu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produksi</a:t>
                      </a:r>
                      <a:r>
                        <a:rPr lang="en-US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 smtClean="0">
                        <a:latin typeface="+mj-lt"/>
                        <a:ea typeface="Calibri"/>
                        <a:cs typeface="Arial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 smtClean="0">
                          <a:latin typeface="+mj-lt"/>
                          <a:ea typeface="Calibri"/>
                          <a:cs typeface="Arial"/>
                        </a:rPr>
                        <a:t>Pelaku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usaha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yang </a:t>
                      </a:r>
                      <a:r>
                        <a:rPr lang="id-ID" sz="1400" dirty="0">
                          <a:latin typeface="+mj-lt"/>
                          <a:ea typeface="Calibri"/>
                          <a:cs typeface="Arial"/>
                        </a:rPr>
                        <a:t>melanggar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ketentuan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Pasal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Arial"/>
                        </a:rPr>
                        <a:t>27 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(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daftar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edar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 smtClean="0">
                          <a:latin typeface="+mj-lt"/>
                          <a:ea typeface="Calibri"/>
                          <a:cs typeface="Arial"/>
                        </a:rPr>
                        <a:t>produk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Arial"/>
                        </a:rPr>
                        <a:t>)</a:t>
                      </a:r>
                      <a:r>
                        <a:rPr lang="en-US" sz="1400" baseline="0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 smtClean="0">
                          <a:latin typeface="+mj-lt"/>
                          <a:ea typeface="Calibri"/>
                          <a:cs typeface="Arial"/>
                        </a:rPr>
                        <a:t>dan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Pasal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Arial"/>
                        </a:rPr>
                        <a:t>30(</a:t>
                      </a:r>
                      <a:r>
                        <a:rPr lang="en-US" sz="1400" dirty="0" err="1" smtClean="0">
                          <a:latin typeface="+mj-lt"/>
                          <a:ea typeface="Calibri"/>
                          <a:cs typeface="Arial"/>
                        </a:rPr>
                        <a:t>pemeriksaan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kadar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tar-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nikotin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).  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Pelaku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Usaha yang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mela</a:t>
                      </a:r>
                      <a:r>
                        <a:rPr lang="id-ID" sz="1400" dirty="0">
                          <a:latin typeface="+mj-lt"/>
                          <a:ea typeface="Calibri"/>
                          <a:cs typeface="Arial"/>
                        </a:rPr>
                        <a:t>nggar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ketentuan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Pasal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Arial"/>
                        </a:rPr>
                        <a:t>33 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(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penggunaan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bahasa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Indonesia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dalam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label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Arial"/>
                        </a:rPr>
                        <a:t>)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dan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Pasal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Arial"/>
                        </a:rPr>
                        <a:t>34 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(label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kesehatan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).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Pengelola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tempat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yang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melanggar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Pasal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Arial"/>
                        </a:rPr>
                        <a:t>50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ayat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Arial"/>
                        </a:rPr>
                        <a:t>(1) yang </a:t>
                      </a:r>
                      <a:r>
                        <a:rPr lang="en-US" sz="1400" dirty="0" err="1" smtClean="0">
                          <a:latin typeface="+mj-lt"/>
                          <a:ea typeface="Calibri"/>
                          <a:cs typeface="Arial"/>
                        </a:rPr>
                        <a:t>tidak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menyediakan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tempat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khusus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mengkonsumsi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Arial"/>
                        </a:rPr>
                        <a:t>Produk</a:t>
                      </a:r>
                      <a:r>
                        <a:rPr lang="en-US" sz="1400" dirty="0">
                          <a:latin typeface="+mj-lt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err="1" smtClean="0">
                          <a:latin typeface="+mj-lt"/>
                          <a:ea typeface="Calibri"/>
                          <a:cs typeface="Arial"/>
                        </a:rPr>
                        <a:t>Tembakau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Arial"/>
                        </a:rPr>
                        <a:t>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 err="1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s-E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1400" dirty="0" smtClean="0">
                          <a:latin typeface="+mj-lt"/>
                          <a:ea typeface="Calibri"/>
                          <a:cs typeface="Times New Roman"/>
                        </a:rPr>
                        <a:t>17 </a:t>
                      </a:r>
                      <a:r>
                        <a:rPr lang="es-ES" sz="1400" dirty="0" err="1" smtClean="0">
                          <a:latin typeface="+mj-lt"/>
                          <a:ea typeface="Calibri"/>
                          <a:cs typeface="Times New Roman"/>
                        </a:rPr>
                        <a:t>ayat</a:t>
                      </a:r>
                      <a:r>
                        <a:rPr lang="es-ES" sz="1400" dirty="0" smtClean="0">
                          <a:latin typeface="+mj-lt"/>
                          <a:ea typeface="Calibri"/>
                          <a:cs typeface="Times New Roman"/>
                        </a:rPr>
                        <a:t> (3), </a:t>
                      </a:r>
                      <a:r>
                        <a:rPr lang="es-ES" sz="1400" dirty="0" err="1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s-E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1400" dirty="0" smtClean="0">
                          <a:latin typeface="+mj-lt"/>
                          <a:ea typeface="Calibri"/>
                          <a:cs typeface="Times New Roman"/>
                        </a:rPr>
                        <a:t>31, </a:t>
                      </a:r>
                      <a:r>
                        <a:rPr lang="es-ES" sz="1400" dirty="0" err="1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s-E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1400" dirty="0" smtClean="0">
                          <a:latin typeface="+mj-lt"/>
                          <a:ea typeface="Calibri"/>
                          <a:cs typeface="Times New Roman"/>
                        </a:rPr>
                        <a:t>35, dan </a:t>
                      </a:r>
                      <a:r>
                        <a:rPr lang="es-ES" sz="1400" dirty="0" err="1" smtClean="0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s-ES" sz="1400" dirty="0" smtClean="0">
                          <a:latin typeface="+mj-lt"/>
                          <a:ea typeface="Calibri"/>
                          <a:cs typeface="Times New Roman"/>
                        </a:rPr>
                        <a:t> 51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637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20.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Calibri"/>
                          <a:cs typeface="Times New Roman"/>
                        </a:rPr>
                        <a:t>Ketentuan Pidana:</a:t>
                      </a:r>
                      <a:endParaRPr lang="en-US" sz="140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s-ES" sz="1400">
                          <a:latin typeface="+mj-lt"/>
                          <a:ea typeface="Calibri"/>
                          <a:cs typeface="Times New Roman"/>
                        </a:rPr>
                        <a:t>melakukan usaha </a:t>
                      </a:r>
                      <a:r>
                        <a:rPr lang="en-US" sz="1400">
                          <a:latin typeface="+mj-lt"/>
                          <a:ea typeface="Calibri"/>
                          <a:cs typeface="Times New Roman"/>
                        </a:rPr>
                        <a:t>tanpa izin usaha.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s-ES" sz="1400">
                          <a:latin typeface="+mj-lt"/>
                          <a:ea typeface="Calibri"/>
                          <a:cs typeface="Times New Roman"/>
                        </a:rPr>
                        <a:t>menjual rokok dan produk sejenisnya kepada anak dibawah usia 18 tahun dan ibu hamil.</a:t>
                      </a:r>
                      <a:endParaRPr lang="en-US" sz="140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>
                          <a:latin typeface="+mj-lt"/>
                          <a:ea typeface="Calibri"/>
                          <a:cs typeface="Times New Roman"/>
                        </a:rPr>
                        <a:t>menjual rokok dan produk sejenisnya dengan menggunakan mesin layan diri, secara online, jasa perorangan</a:t>
                      </a:r>
                      <a:r>
                        <a:rPr lang="id-ID" sz="1400">
                          <a:latin typeface="+mj-lt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400">
                          <a:latin typeface="+mj-lt"/>
                          <a:ea typeface="Calibri"/>
                          <a:cs typeface="Times New Roman"/>
                        </a:rPr>
                        <a:t> dan pada jasa pengiriman kepada anak di bawah usia 18 tahun.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nl-NL" sz="1400">
                          <a:latin typeface="+mj-lt"/>
                          <a:ea typeface="Calibri"/>
                          <a:cs typeface="Times New Roman"/>
                        </a:rPr>
                        <a:t>membuat iklan dan promosi (rokok).</a:t>
                      </a:r>
                      <a:endParaRPr lang="en-US" sz="140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>
                          <a:latin typeface="+mj-lt"/>
                          <a:ea typeface="Calibri"/>
                          <a:cs typeface="Times New Roman"/>
                        </a:rPr>
                        <a:t>Pelaku Usaha yang tidak mencantumkan peringatan kesehatan pada setiap iklan dan promosi Produk Tembakau.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>
                          <a:latin typeface="+mj-lt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id-ID" sz="1400">
                          <a:latin typeface="+mj-lt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400">
                          <a:latin typeface="+mj-lt"/>
                          <a:ea typeface="Calibri"/>
                          <a:cs typeface="Times New Roman"/>
                        </a:rPr>
                        <a:t>gaja memanfaatkan anak di bawah usia 18 tahun dalam </a:t>
                      </a:r>
                      <a:r>
                        <a:rPr lang="id-ID" sz="1400">
                          <a:latin typeface="+mj-lt"/>
                          <a:ea typeface="Calibri"/>
                          <a:cs typeface="Times New Roman"/>
                        </a:rPr>
                        <a:t>Iklan dan </a:t>
                      </a:r>
                      <a:r>
                        <a:rPr lang="en-US" sz="1400">
                          <a:latin typeface="+mj-lt"/>
                          <a:ea typeface="Calibri"/>
                          <a:cs typeface="Times New Roman"/>
                        </a:rPr>
                        <a:t>Promosi </a:t>
                      </a:r>
                      <a:r>
                        <a:rPr lang="id-ID" sz="1400">
                          <a:latin typeface="+mj-lt"/>
                          <a:ea typeface="Calibri"/>
                          <a:cs typeface="Times New Roman"/>
                        </a:rPr>
                        <a:t>Produk T</a:t>
                      </a:r>
                      <a:r>
                        <a:rPr lang="en-US" sz="1400">
                          <a:latin typeface="+mj-lt"/>
                          <a:ea typeface="Calibri"/>
                          <a:cs typeface="Times New Roman"/>
                        </a:rPr>
                        <a:t>embakau</a:t>
                      </a: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en-US" sz="1400">
                          <a:latin typeface="+mj-lt"/>
                          <a:ea typeface="Calibri"/>
                          <a:cs typeface="Times New Roman"/>
                        </a:rPr>
                        <a:t>sengaja menjadi </a:t>
                      </a:r>
                      <a:r>
                        <a:rPr lang="id-ID" sz="1400">
                          <a:latin typeface="+mj-lt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1400">
                          <a:latin typeface="+mj-lt"/>
                          <a:ea typeface="Calibri"/>
                          <a:cs typeface="Times New Roman"/>
                        </a:rPr>
                        <a:t>ponsor untuk kegiatan yang ditujukan untuk anak di bawah usia 18 tahun.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56 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s/d </a:t>
                      </a:r>
                      <a:r>
                        <a:rPr lang="en-US" sz="1400" dirty="0" err="1">
                          <a:latin typeface="+mj-lt"/>
                          <a:ea typeface="Calibri"/>
                          <a:cs typeface="Times New Roman"/>
                        </a:rPr>
                        <a:t>Pasal</a:t>
                      </a:r>
                      <a:r>
                        <a:rPr lang="en-US" sz="140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latin typeface="+mj-lt"/>
                          <a:ea typeface="Calibri"/>
                          <a:cs typeface="Times New Roman"/>
                        </a:rPr>
                        <a:t>63</a:t>
                      </a:r>
                      <a:endParaRPr lang="en-U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heme/theme1.xml><?xml version="1.0" encoding="utf-8"?>
<a:theme xmlns:a="http://schemas.openxmlformats.org/drawingml/2006/main" name="ind_0003_slide">
  <a:themeElements>
    <a:clrScheme name="Office Theme 2">
      <a:dk1>
        <a:srgbClr val="000000"/>
      </a:dk1>
      <a:lt1>
        <a:srgbClr val="CCFFCC"/>
      </a:lt1>
      <a:dk2>
        <a:srgbClr val="000000"/>
      </a:dk2>
      <a:lt2>
        <a:srgbClr val="B2B2B2"/>
      </a:lt2>
      <a:accent1>
        <a:srgbClr val="7A991F"/>
      </a:accent1>
      <a:accent2>
        <a:srgbClr val="007CA6"/>
      </a:accent2>
      <a:accent3>
        <a:srgbClr val="E2FFE2"/>
      </a:accent3>
      <a:accent4>
        <a:srgbClr val="000000"/>
      </a:accent4>
      <a:accent5>
        <a:srgbClr val="BECAAB"/>
      </a:accent5>
      <a:accent6>
        <a:srgbClr val="007096"/>
      </a:accent6>
      <a:hlink>
        <a:srgbClr val="198019"/>
      </a:hlink>
      <a:folHlink>
        <a:srgbClr val="2E5B99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CCFFCC"/>
        </a:lt1>
        <a:dk2>
          <a:srgbClr val="000000"/>
        </a:dk2>
        <a:lt2>
          <a:srgbClr val="B2B2B2"/>
        </a:lt2>
        <a:accent1>
          <a:srgbClr val="24B224"/>
        </a:accent1>
        <a:accent2>
          <a:srgbClr val="009954"/>
        </a:accent2>
        <a:accent3>
          <a:srgbClr val="E2FFE2"/>
        </a:accent3>
        <a:accent4>
          <a:srgbClr val="000000"/>
        </a:accent4>
        <a:accent5>
          <a:srgbClr val="ACD5AC"/>
        </a:accent5>
        <a:accent6>
          <a:srgbClr val="008A4B"/>
        </a:accent6>
        <a:hlink>
          <a:srgbClr val="198019"/>
        </a:hlink>
        <a:folHlink>
          <a:srgbClr val="0073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CCFFCC"/>
        </a:lt1>
        <a:dk2>
          <a:srgbClr val="000000"/>
        </a:dk2>
        <a:lt2>
          <a:srgbClr val="B2B2B2"/>
        </a:lt2>
        <a:accent1>
          <a:srgbClr val="7A991F"/>
        </a:accent1>
        <a:accent2>
          <a:srgbClr val="007CA6"/>
        </a:accent2>
        <a:accent3>
          <a:srgbClr val="E2FFE2"/>
        </a:accent3>
        <a:accent4>
          <a:srgbClr val="000000"/>
        </a:accent4>
        <a:accent5>
          <a:srgbClr val="BECAAB"/>
        </a:accent5>
        <a:accent6>
          <a:srgbClr val="007096"/>
        </a:accent6>
        <a:hlink>
          <a:srgbClr val="198019"/>
        </a:hlink>
        <a:folHlink>
          <a:srgbClr val="2E5B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CCFFCC"/>
        </a:lt1>
        <a:dk2>
          <a:srgbClr val="000000"/>
        </a:dk2>
        <a:lt2>
          <a:srgbClr val="B2B2B2"/>
        </a:lt2>
        <a:accent1>
          <a:srgbClr val="BF6930"/>
        </a:accent1>
        <a:accent2>
          <a:srgbClr val="1F991F"/>
        </a:accent2>
        <a:accent3>
          <a:srgbClr val="E2FFE2"/>
        </a:accent3>
        <a:accent4>
          <a:srgbClr val="000000"/>
        </a:accent4>
        <a:accent5>
          <a:srgbClr val="DCB9AD"/>
        </a:accent5>
        <a:accent6>
          <a:srgbClr val="1B8A1B"/>
        </a:accent6>
        <a:hlink>
          <a:srgbClr val="A73D73"/>
        </a:hlink>
        <a:folHlink>
          <a:srgbClr val="7C3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CCFFCC"/>
        </a:lt1>
        <a:dk2>
          <a:srgbClr val="000000"/>
        </a:dk2>
        <a:lt2>
          <a:srgbClr val="B2B2B2"/>
        </a:lt2>
        <a:accent1>
          <a:srgbClr val="B28F00"/>
        </a:accent1>
        <a:accent2>
          <a:srgbClr val="CC5252"/>
        </a:accent2>
        <a:accent3>
          <a:srgbClr val="E2FFE2"/>
        </a:accent3>
        <a:accent4>
          <a:srgbClr val="000000"/>
        </a:accent4>
        <a:accent5>
          <a:srgbClr val="D5C6AA"/>
        </a:accent5>
        <a:accent6>
          <a:srgbClr val="B94949"/>
        </a:accent6>
        <a:hlink>
          <a:srgbClr val="5B4BA6"/>
        </a:hlink>
        <a:folHlink>
          <a:srgbClr val="1980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24B224"/>
        </a:accent1>
        <a:accent2>
          <a:srgbClr val="009954"/>
        </a:accent2>
        <a:accent3>
          <a:srgbClr val="FFFFFF"/>
        </a:accent3>
        <a:accent4>
          <a:srgbClr val="000000"/>
        </a:accent4>
        <a:accent5>
          <a:srgbClr val="ACD5AC"/>
        </a:accent5>
        <a:accent6>
          <a:srgbClr val="008A4B"/>
        </a:accent6>
        <a:hlink>
          <a:srgbClr val="198019"/>
        </a:hlink>
        <a:folHlink>
          <a:srgbClr val="0073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A991F"/>
        </a:accent1>
        <a:accent2>
          <a:srgbClr val="007CA6"/>
        </a:accent2>
        <a:accent3>
          <a:srgbClr val="FFFFFF"/>
        </a:accent3>
        <a:accent4>
          <a:srgbClr val="000000"/>
        </a:accent4>
        <a:accent5>
          <a:srgbClr val="BECAAB"/>
        </a:accent5>
        <a:accent6>
          <a:srgbClr val="007096"/>
        </a:accent6>
        <a:hlink>
          <a:srgbClr val="198019"/>
        </a:hlink>
        <a:folHlink>
          <a:srgbClr val="2E5B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F6930"/>
        </a:accent1>
        <a:accent2>
          <a:srgbClr val="1F991F"/>
        </a:accent2>
        <a:accent3>
          <a:srgbClr val="FFFFFF"/>
        </a:accent3>
        <a:accent4>
          <a:srgbClr val="000000"/>
        </a:accent4>
        <a:accent5>
          <a:srgbClr val="DCB9AD"/>
        </a:accent5>
        <a:accent6>
          <a:srgbClr val="1B8A1B"/>
        </a:accent6>
        <a:hlink>
          <a:srgbClr val="A73D73"/>
        </a:hlink>
        <a:folHlink>
          <a:srgbClr val="7C3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8F00"/>
        </a:accent1>
        <a:accent2>
          <a:srgbClr val="CC5252"/>
        </a:accent2>
        <a:accent3>
          <a:srgbClr val="FFFFFF"/>
        </a:accent3>
        <a:accent4>
          <a:srgbClr val="000000"/>
        </a:accent4>
        <a:accent5>
          <a:srgbClr val="D5C6AA"/>
        </a:accent5>
        <a:accent6>
          <a:srgbClr val="B94949"/>
        </a:accent6>
        <a:hlink>
          <a:srgbClr val="5B4BA6"/>
        </a:hlink>
        <a:folHlink>
          <a:srgbClr val="19801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CCFFCC"/>
      </a:lt1>
      <a:dk2>
        <a:srgbClr val="000000"/>
      </a:dk2>
      <a:lt2>
        <a:srgbClr val="B2B2B2"/>
      </a:lt2>
      <a:accent1>
        <a:srgbClr val="7A991F"/>
      </a:accent1>
      <a:accent2>
        <a:srgbClr val="007CA6"/>
      </a:accent2>
      <a:accent3>
        <a:srgbClr val="E2FFE2"/>
      </a:accent3>
      <a:accent4>
        <a:srgbClr val="000000"/>
      </a:accent4>
      <a:accent5>
        <a:srgbClr val="BECAAB"/>
      </a:accent5>
      <a:accent6>
        <a:srgbClr val="007096"/>
      </a:accent6>
      <a:hlink>
        <a:srgbClr val="198019"/>
      </a:hlink>
      <a:folHlink>
        <a:srgbClr val="2E5B99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FFCC"/>
        </a:lt1>
        <a:dk2>
          <a:srgbClr val="000000"/>
        </a:dk2>
        <a:lt2>
          <a:srgbClr val="B2B2B2"/>
        </a:lt2>
        <a:accent1>
          <a:srgbClr val="24B224"/>
        </a:accent1>
        <a:accent2>
          <a:srgbClr val="009954"/>
        </a:accent2>
        <a:accent3>
          <a:srgbClr val="E2FFE2"/>
        </a:accent3>
        <a:accent4>
          <a:srgbClr val="000000"/>
        </a:accent4>
        <a:accent5>
          <a:srgbClr val="ACD5AC"/>
        </a:accent5>
        <a:accent6>
          <a:srgbClr val="008A4B"/>
        </a:accent6>
        <a:hlink>
          <a:srgbClr val="198019"/>
        </a:hlink>
        <a:folHlink>
          <a:srgbClr val="0073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FFCC"/>
        </a:lt1>
        <a:dk2>
          <a:srgbClr val="000000"/>
        </a:dk2>
        <a:lt2>
          <a:srgbClr val="B2B2B2"/>
        </a:lt2>
        <a:accent1>
          <a:srgbClr val="7A991F"/>
        </a:accent1>
        <a:accent2>
          <a:srgbClr val="007CA6"/>
        </a:accent2>
        <a:accent3>
          <a:srgbClr val="E2FFE2"/>
        </a:accent3>
        <a:accent4>
          <a:srgbClr val="000000"/>
        </a:accent4>
        <a:accent5>
          <a:srgbClr val="BECAAB"/>
        </a:accent5>
        <a:accent6>
          <a:srgbClr val="007096"/>
        </a:accent6>
        <a:hlink>
          <a:srgbClr val="198019"/>
        </a:hlink>
        <a:folHlink>
          <a:srgbClr val="2E5B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FFCC"/>
        </a:lt1>
        <a:dk2>
          <a:srgbClr val="000000"/>
        </a:dk2>
        <a:lt2>
          <a:srgbClr val="B2B2B2"/>
        </a:lt2>
        <a:accent1>
          <a:srgbClr val="BF6930"/>
        </a:accent1>
        <a:accent2>
          <a:srgbClr val="1F991F"/>
        </a:accent2>
        <a:accent3>
          <a:srgbClr val="E2FFE2"/>
        </a:accent3>
        <a:accent4>
          <a:srgbClr val="000000"/>
        </a:accent4>
        <a:accent5>
          <a:srgbClr val="DCB9AD"/>
        </a:accent5>
        <a:accent6>
          <a:srgbClr val="1B8A1B"/>
        </a:accent6>
        <a:hlink>
          <a:srgbClr val="A73D73"/>
        </a:hlink>
        <a:folHlink>
          <a:srgbClr val="7C3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FFCC"/>
        </a:lt1>
        <a:dk2>
          <a:srgbClr val="000000"/>
        </a:dk2>
        <a:lt2>
          <a:srgbClr val="B2B2B2"/>
        </a:lt2>
        <a:accent1>
          <a:srgbClr val="B28F00"/>
        </a:accent1>
        <a:accent2>
          <a:srgbClr val="CC5252"/>
        </a:accent2>
        <a:accent3>
          <a:srgbClr val="E2FFE2"/>
        </a:accent3>
        <a:accent4>
          <a:srgbClr val="000000"/>
        </a:accent4>
        <a:accent5>
          <a:srgbClr val="D5C6AA"/>
        </a:accent5>
        <a:accent6>
          <a:srgbClr val="B94949"/>
        </a:accent6>
        <a:hlink>
          <a:srgbClr val="5B4BA6"/>
        </a:hlink>
        <a:folHlink>
          <a:srgbClr val="1980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24B224"/>
        </a:accent1>
        <a:accent2>
          <a:srgbClr val="009954"/>
        </a:accent2>
        <a:accent3>
          <a:srgbClr val="FFFFFF"/>
        </a:accent3>
        <a:accent4>
          <a:srgbClr val="000000"/>
        </a:accent4>
        <a:accent5>
          <a:srgbClr val="ACD5AC"/>
        </a:accent5>
        <a:accent6>
          <a:srgbClr val="008A4B"/>
        </a:accent6>
        <a:hlink>
          <a:srgbClr val="198019"/>
        </a:hlink>
        <a:folHlink>
          <a:srgbClr val="0073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A991F"/>
        </a:accent1>
        <a:accent2>
          <a:srgbClr val="007CA6"/>
        </a:accent2>
        <a:accent3>
          <a:srgbClr val="FFFFFF"/>
        </a:accent3>
        <a:accent4>
          <a:srgbClr val="000000"/>
        </a:accent4>
        <a:accent5>
          <a:srgbClr val="BECAAB"/>
        </a:accent5>
        <a:accent6>
          <a:srgbClr val="007096"/>
        </a:accent6>
        <a:hlink>
          <a:srgbClr val="198019"/>
        </a:hlink>
        <a:folHlink>
          <a:srgbClr val="2E5B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F6930"/>
        </a:accent1>
        <a:accent2>
          <a:srgbClr val="1F991F"/>
        </a:accent2>
        <a:accent3>
          <a:srgbClr val="FFFFFF"/>
        </a:accent3>
        <a:accent4>
          <a:srgbClr val="000000"/>
        </a:accent4>
        <a:accent5>
          <a:srgbClr val="DCB9AD"/>
        </a:accent5>
        <a:accent6>
          <a:srgbClr val="1B8A1B"/>
        </a:accent6>
        <a:hlink>
          <a:srgbClr val="A73D73"/>
        </a:hlink>
        <a:folHlink>
          <a:srgbClr val="7C3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8F00"/>
        </a:accent1>
        <a:accent2>
          <a:srgbClr val="CC5252"/>
        </a:accent2>
        <a:accent3>
          <a:srgbClr val="FFFFFF"/>
        </a:accent3>
        <a:accent4>
          <a:srgbClr val="000000"/>
        </a:accent4>
        <a:accent5>
          <a:srgbClr val="D5C6AA"/>
        </a:accent5>
        <a:accent6>
          <a:srgbClr val="B94949"/>
        </a:accent6>
        <a:hlink>
          <a:srgbClr val="5B4BA6"/>
        </a:hlink>
        <a:folHlink>
          <a:srgbClr val="19801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d_2174_slide">
  <a:themeElements>
    <a:clrScheme name="Office Theme 2">
      <a:dk1>
        <a:srgbClr val="000000"/>
      </a:dk1>
      <a:lt1>
        <a:srgbClr val="FFFF66"/>
      </a:lt1>
      <a:dk2>
        <a:srgbClr val="000000"/>
      </a:dk2>
      <a:lt2>
        <a:srgbClr val="CCCCCC"/>
      </a:lt2>
      <a:accent1>
        <a:srgbClr val="947600"/>
      </a:accent1>
      <a:accent2>
        <a:srgbClr val="567300"/>
      </a:accent2>
      <a:accent3>
        <a:srgbClr val="FFFFB8"/>
      </a:accent3>
      <a:accent4>
        <a:srgbClr val="000000"/>
      </a:accent4>
      <a:accent5>
        <a:srgbClr val="C8BDAA"/>
      </a:accent5>
      <a:accent6>
        <a:srgbClr val="4D6800"/>
      </a:accent6>
      <a:hlink>
        <a:srgbClr val="616100"/>
      </a:hlink>
      <a:folHlink>
        <a:srgbClr val="1F661F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66"/>
        </a:lt1>
        <a:dk2>
          <a:srgbClr val="000000"/>
        </a:dk2>
        <a:lt2>
          <a:srgbClr val="CCCCCC"/>
        </a:lt2>
        <a:accent1>
          <a:srgbClr val="8C8C00"/>
        </a:accent1>
        <a:accent2>
          <a:srgbClr val="7A7A00"/>
        </a:accent2>
        <a:accent3>
          <a:srgbClr val="FFFFB8"/>
        </a:accent3>
        <a:accent4>
          <a:srgbClr val="000000"/>
        </a:accent4>
        <a:accent5>
          <a:srgbClr val="C5C5AA"/>
        </a:accent5>
        <a:accent6>
          <a:srgbClr val="6E6E00"/>
        </a:accent6>
        <a:hlink>
          <a:srgbClr val="666600"/>
        </a:hlink>
        <a:folHlink>
          <a:srgbClr val="59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66"/>
        </a:lt1>
        <a:dk2>
          <a:srgbClr val="000000"/>
        </a:dk2>
        <a:lt2>
          <a:srgbClr val="CCCCCC"/>
        </a:lt2>
        <a:accent1>
          <a:srgbClr val="947600"/>
        </a:accent1>
        <a:accent2>
          <a:srgbClr val="567300"/>
        </a:accent2>
        <a:accent3>
          <a:srgbClr val="FFFFB8"/>
        </a:accent3>
        <a:accent4>
          <a:srgbClr val="000000"/>
        </a:accent4>
        <a:accent5>
          <a:srgbClr val="C8BDAA"/>
        </a:accent5>
        <a:accent6>
          <a:srgbClr val="4D6800"/>
        </a:accent6>
        <a:hlink>
          <a:srgbClr val="616100"/>
        </a:hlink>
        <a:folHlink>
          <a:srgbClr val="1F661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66"/>
        </a:lt1>
        <a:dk2>
          <a:srgbClr val="000000"/>
        </a:dk2>
        <a:lt2>
          <a:srgbClr val="CCCCCC"/>
        </a:lt2>
        <a:accent1>
          <a:srgbClr val="2D5680"/>
        </a:accent1>
        <a:accent2>
          <a:srgbClr val="666600"/>
        </a:accent2>
        <a:accent3>
          <a:srgbClr val="FFFFB8"/>
        </a:accent3>
        <a:accent4>
          <a:srgbClr val="000000"/>
        </a:accent4>
        <a:accent5>
          <a:srgbClr val="ADB4C0"/>
        </a:accent5>
        <a:accent6>
          <a:srgbClr val="5C5C00"/>
        </a:accent6>
        <a:hlink>
          <a:srgbClr val="73283B"/>
        </a:hlink>
        <a:folHlink>
          <a:srgbClr val="562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66"/>
        </a:lt1>
        <a:dk2>
          <a:srgbClr val="000000"/>
        </a:dk2>
        <a:lt2>
          <a:srgbClr val="CCCCCC"/>
        </a:lt2>
        <a:accent1>
          <a:srgbClr val="8C4D23"/>
        </a:accent1>
        <a:accent2>
          <a:srgbClr val="225D73"/>
        </a:accent2>
        <a:accent3>
          <a:srgbClr val="FFFFB8"/>
        </a:accent3>
        <a:accent4>
          <a:srgbClr val="000000"/>
        </a:accent4>
        <a:accent5>
          <a:srgbClr val="C5B2AC"/>
        </a:accent5>
        <a:accent6>
          <a:srgbClr val="1E5368"/>
        </a:accent6>
        <a:hlink>
          <a:srgbClr val="5B376E"/>
        </a:hlink>
        <a:folHlink>
          <a:srgbClr val="595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8C00"/>
        </a:accent1>
        <a:accent2>
          <a:srgbClr val="7A7A00"/>
        </a:accent2>
        <a:accent3>
          <a:srgbClr val="FFFFFF"/>
        </a:accent3>
        <a:accent4>
          <a:srgbClr val="000000"/>
        </a:accent4>
        <a:accent5>
          <a:srgbClr val="C5C5AA"/>
        </a:accent5>
        <a:accent6>
          <a:srgbClr val="6E6E00"/>
        </a:accent6>
        <a:hlink>
          <a:srgbClr val="666600"/>
        </a:hlink>
        <a:folHlink>
          <a:srgbClr val="59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47600"/>
        </a:accent1>
        <a:accent2>
          <a:srgbClr val="567300"/>
        </a:accent2>
        <a:accent3>
          <a:srgbClr val="FFFFFF"/>
        </a:accent3>
        <a:accent4>
          <a:srgbClr val="000000"/>
        </a:accent4>
        <a:accent5>
          <a:srgbClr val="C8BDAA"/>
        </a:accent5>
        <a:accent6>
          <a:srgbClr val="4D6800"/>
        </a:accent6>
        <a:hlink>
          <a:srgbClr val="616100"/>
        </a:hlink>
        <a:folHlink>
          <a:srgbClr val="1F661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D5680"/>
        </a:accent1>
        <a:accent2>
          <a:srgbClr val="666600"/>
        </a:accent2>
        <a:accent3>
          <a:srgbClr val="FFFFFF"/>
        </a:accent3>
        <a:accent4>
          <a:srgbClr val="000000"/>
        </a:accent4>
        <a:accent5>
          <a:srgbClr val="ADB4C0"/>
        </a:accent5>
        <a:accent6>
          <a:srgbClr val="5C5C00"/>
        </a:accent6>
        <a:hlink>
          <a:srgbClr val="73283B"/>
        </a:hlink>
        <a:folHlink>
          <a:srgbClr val="562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4D23"/>
        </a:accent1>
        <a:accent2>
          <a:srgbClr val="225D73"/>
        </a:accent2>
        <a:accent3>
          <a:srgbClr val="FFFFFF"/>
        </a:accent3>
        <a:accent4>
          <a:srgbClr val="000000"/>
        </a:accent4>
        <a:accent5>
          <a:srgbClr val="C5B2AC"/>
        </a:accent5>
        <a:accent6>
          <a:srgbClr val="1E5368"/>
        </a:accent6>
        <a:hlink>
          <a:srgbClr val="5B376E"/>
        </a:hlink>
        <a:folHlink>
          <a:srgbClr val="595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1_Default Design 2">
      <a:dk1>
        <a:srgbClr val="000000"/>
      </a:dk1>
      <a:lt1>
        <a:srgbClr val="FFFF66"/>
      </a:lt1>
      <a:dk2>
        <a:srgbClr val="000000"/>
      </a:dk2>
      <a:lt2>
        <a:srgbClr val="CCCCCC"/>
      </a:lt2>
      <a:accent1>
        <a:srgbClr val="947600"/>
      </a:accent1>
      <a:accent2>
        <a:srgbClr val="567300"/>
      </a:accent2>
      <a:accent3>
        <a:srgbClr val="FFFFB8"/>
      </a:accent3>
      <a:accent4>
        <a:srgbClr val="000000"/>
      </a:accent4>
      <a:accent5>
        <a:srgbClr val="C8BDAA"/>
      </a:accent5>
      <a:accent6>
        <a:srgbClr val="4D6800"/>
      </a:accent6>
      <a:hlink>
        <a:srgbClr val="616100"/>
      </a:hlink>
      <a:folHlink>
        <a:srgbClr val="1F661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66"/>
        </a:lt1>
        <a:dk2>
          <a:srgbClr val="000000"/>
        </a:dk2>
        <a:lt2>
          <a:srgbClr val="CCCCCC"/>
        </a:lt2>
        <a:accent1>
          <a:srgbClr val="8C8C00"/>
        </a:accent1>
        <a:accent2>
          <a:srgbClr val="7A7A00"/>
        </a:accent2>
        <a:accent3>
          <a:srgbClr val="FFFFB8"/>
        </a:accent3>
        <a:accent4>
          <a:srgbClr val="000000"/>
        </a:accent4>
        <a:accent5>
          <a:srgbClr val="C5C5AA"/>
        </a:accent5>
        <a:accent6>
          <a:srgbClr val="6E6E00"/>
        </a:accent6>
        <a:hlink>
          <a:srgbClr val="666600"/>
        </a:hlink>
        <a:folHlink>
          <a:srgbClr val="59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66"/>
        </a:lt1>
        <a:dk2>
          <a:srgbClr val="000000"/>
        </a:dk2>
        <a:lt2>
          <a:srgbClr val="CCCCCC"/>
        </a:lt2>
        <a:accent1>
          <a:srgbClr val="947600"/>
        </a:accent1>
        <a:accent2>
          <a:srgbClr val="567300"/>
        </a:accent2>
        <a:accent3>
          <a:srgbClr val="FFFFB8"/>
        </a:accent3>
        <a:accent4>
          <a:srgbClr val="000000"/>
        </a:accent4>
        <a:accent5>
          <a:srgbClr val="C8BDAA"/>
        </a:accent5>
        <a:accent6>
          <a:srgbClr val="4D6800"/>
        </a:accent6>
        <a:hlink>
          <a:srgbClr val="616100"/>
        </a:hlink>
        <a:folHlink>
          <a:srgbClr val="1F661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66"/>
        </a:lt1>
        <a:dk2>
          <a:srgbClr val="000000"/>
        </a:dk2>
        <a:lt2>
          <a:srgbClr val="CCCCCC"/>
        </a:lt2>
        <a:accent1>
          <a:srgbClr val="2D5680"/>
        </a:accent1>
        <a:accent2>
          <a:srgbClr val="666600"/>
        </a:accent2>
        <a:accent3>
          <a:srgbClr val="FFFFB8"/>
        </a:accent3>
        <a:accent4>
          <a:srgbClr val="000000"/>
        </a:accent4>
        <a:accent5>
          <a:srgbClr val="ADB4C0"/>
        </a:accent5>
        <a:accent6>
          <a:srgbClr val="5C5C00"/>
        </a:accent6>
        <a:hlink>
          <a:srgbClr val="73283B"/>
        </a:hlink>
        <a:folHlink>
          <a:srgbClr val="562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66"/>
        </a:lt1>
        <a:dk2>
          <a:srgbClr val="000000"/>
        </a:dk2>
        <a:lt2>
          <a:srgbClr val="CCCCCC"/>
        </a:lt2>
        <a:accent1>
          <a:srgbClr val="8C4D23"/>
        </a:accent1>
        <a:accent2>
          <a:srgbClr val="225D73"/>
        </a:accent2>
        <a:accent3>
          <a:srgbClr val="FFFFB8"/>
        </a:accent3>
        <a:accent4>
          <a:srgbClr val="000000"/>
        </a:accent4>
        <a:accent5>
          <a:srgbClr val="C5B2AC"/>
        </a:accent5>
        <a:accent6>
          <a:srgbClr val="1E5368"/>
        </a:accent6>
        <a:hlink>
          <a:srgbClr val="5B376E"/>
        </a:hlink>
        <a:folHlink>
          <a:srgbClr val="595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8C00"/>
        </a:accent1>
        <a:accent2>
          <a:srgbClr val="7A7A00"/>
        </a:accent2>
        <a:accent3>
          <a:srgbClr val="FFFFFF"/>
        </a:accent3>
        <a:accent4>
          <a:srgbClr val="000000"/>
        </a:accent4>
        <a:accent5>
          <a:srgbClr val="C5C5AA"/>
        </a:accent5>
        <a:accent6>
          <a:srgbClr val="6E6E00"/>
        </a:accent6>
        <a:hlink>
          <a:srgbClr val="666600"/>
        </a:hlink>
        <a:folHlink>
          <a:srgbClr val="59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47600"/>
        </a:accent1>
        <a:accent2>
          <a:srgbClr val="567300"/>
        </a:accent2>
        <a:accent3>
          <a:srgbClr val="FFFFFF"/>
        </a:accent3>
        <a:accent4>
          <a:srgbClr val="000000"/>
        </a:accent4>
        <a:accent5>
          <a:srgbClr val="C8BDAA"/>
        </a:accent5>
        <a:accent6>
          <a:srgbClr val="4D6800"/>
        </a:accent6>
        <a:hlink>
          <a:srgbClr val="616100"/>
        </a:hlink>
        <a:folHlink>
          <a:srgbClr val="1F661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D5680"/>
        </a:accent1>
        <a:accent2>
          <a:srgbClr val="666600"/>
        </a:accent2>
        <a:accent3>
          <a:srgbClr val="FFFFFF"/>
        </a:accent3>
        <a:accent4>
          <a:srgbClr val="000000"/>
        </a:accent4>
        <a:accent5>
          <a:srgbClr val="ADB4C0"/>
        </a:accent5>
        <a:accent6>
          <a:srgbClr val="5C5C00"/>
        </a:accent6>
        <a:hlink>
          <a:srgbClr val="73283B"/>
        </a:hlink>
        <a:folHlink>
          <a:srgbClr val="562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4D23"/>
        </a:accent1>
        <a:accent2>
          <a:srgbClr val="225D73"/>
        </a:accent2>
        <a:accent3>
          <a:srgbClr val="FFFFFF"/>
        </a:accent3>
        <a:accent4>
          <a:srgbClr val="000000"/>
        </a:accent4>
        <a:accent5>
          <a:srgbClr val="C5B2AC"/>
        </a:accent5>
        <a:accent6>
          <a:srgbClr val="1E5368"/>
        </a:accent6>
        <a:hlink>
          <a:srgbClr val="5B376E"/>
        </a:hlink>
        <a:folHlink>
          <a:srgbClr val="595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ind_0602_slide">
  <a:themeElements>
    <a:clrScheme name="Office Theme 2">
      <a:dk1>
        <a:srgbClr val="000000"/>
      </a:dk1>
      <a:lt1>
        <a:srgbClr val="FF9966"/>
      </a:lt1>
      <a:dk2>
        <a:srgbClr val="000000"/>
      </a:dk2>
      <a:lt2>
        <a:srgbClr val="CCCCCC"/>
      </a:lt2>
      <a:accent1>
        <a:srgbClr val="8C4F00"/>
      </a:accent1>
      <a:accent2>
        <a:srgbClr val="A12027"/>
      </a:accent2>
      <a:accent3>
        <a:srgbClr val="FFCAB8"/>
      </a:accent3>
      <a:accent4>
        <a:srgbClr val="000000"/>
      </a:accent4>
      <a:accent5>
        <a:srgbClr val="C5B2AA"/>
      </a:accent5>
      <a:accent6>
        <a:srgbClr val="911C22"/>
      </a:accent6>
      <a:hlink>
        <a:srgbClr val="802A00"/>
      </a:hlink>
      <a:folHlink>
        <a:srgbClr val="6E165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9966"/>
        </a:lt1>
        <a:dk2>
          <a:srgbClr val="000000"/>
        </a:dk2>
        <a:lt2>
          <a:srgbClr val="CCCCCC"/>
        </a:lt2>
        <a:accent1>
          <a:srgbClr val="B23B00"/>
        </a:accent1>
        <a:accent2>
          <a:srgbClr val="993300"/>
        </a:accent2>
        <a:accent3>
          <a:srgbClr val="FFCAB8"/>
        </a:accent3>
        <a:accent4>
          <a:srgbClr val="000000"/>
        </a:accent4>
        <a:accent5>
          <a:srgbClr val="D5AFAA"/>
        </a:accent5>
        <a:accent6>
          <a:srgbClr val="8A2D00"/>
        </a:accent6>
        <a:hlink>
          <a:srgbClr val="852C00"/>
        </a:hlink>
        <a:folHlink>
          <a:srgbClr val="732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9966"/>
        </a:lt1>
        <a:dk2>
          <a:srgbClr val="000000"/>
        </a:dk2>
        <a:lt2>
          <a:srgbClr val="CCCCCC"/>
        </a:lt2>
        <a:accent1>
          <a:srgbClr val="8C4F00"/>
        </a:accent1>
        <a:accent2>
          <a:srgbClr val="A12027"/>
        </a:accent2>
        <a:accent3>
          <a:srgbClr val="FFCAB8"/>
        </a:accent3>
        <a:accent4>
          <a:srgbClr val="000000"/>
        </a:accent4>
        <a:accent5>
          <a:srgbClr val="C5B2AA"/>
        </a:accent5>
        <a:accent6>
          <a:srgbClr val="911C22"/>
        </a:accent6>
        <a:hlink>
          <a:srgbClr val="802A00"/>
        </a:hlink>
        <a:folHlink>
          <a:srgbClr val="6E16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9966"/>
        </a:lt1>
        <a:dk2>
          <a:srgbClr val="000000"/>
        </a:dk2>
        <a:lt2>
          <a:srgbClr val="CCCCCC"/>
        </a:lt2>
        <a:accent1>
          <a:srgbClr val="26466E"/>
        </a:accent1>
        <a:accent2>
          <a:srgbClr val="872D00"/>
        </a:accent2>
        <a:accent3>
          <a:srgbClr val="FFCAB8"/>
        </a:accent3>
        <a:accent4>
          <a:srgbClr val="000000"/>
        </a:accent4>
        <a:accent5>
          <a:srgbClr val="ACB0BA"/>
        </a:accent5>
        <a:accent6>
          <a:srgbClr val="7A2800"/>
        </a:accent6>
        <a:hlink>
          <a:srgbClr val="2D2966"/>
        </a:hlink>
        <a:folHlink>
          <a:srgbClr val="2247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9966"/>
        </a:lt1>
        <a:dk2>
          <a:srgbClr val="000000"/>
        </a:dk2>
        <a:lt2>
          <a:srgbClr val="CCCCCC"/>
        </a:lt2>
        <a:accent1>
          <a:srgbClr val="545100"/>
        </a:accent1>
        <a:accent2>
          <a:srgbClr val="1F4C4C"/>
        </a:accent2>
        <a:accent3>
          <a:srgbClr val="FFCAB8"/>
        </a:accent3>
        <a:accent4>
          <a:srgbClr val="000000"/>
        </a:accent4>
        <a:accent5>
          <a:srgbClr val="B3B3AA"/>
        </a:accent5>
        <a:accent6>
          <a:srgbClr val="1B4444"/>
        </a:accent6>
        <a:hlink>
          <a:srgbClr val="482761"/>
        </a:hlink>
        <a:folHlink>
          <a:srgbClr val="732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B23B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D5AFAA"/>
        </a:accent5>
        <a:accent6>
          <a:srgbClr val="8A2D00"/>
        </a:accent6>
        <a:hlink>
          <a:srgbClr val="852C00"/>
        </a:hlink>
        <a:folHlink>
          <a:srgbClr val="732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4F00"/>
        </a:accent1>
        <a:accent2>
          <a:srgbClr val="A12027"/>
        </a:accent2>
        <a:accent3>
          <a:srgbClr val="FFFFFF"/>
        </a:accent3>
        <a:accent4>
          <a:srgbClr val="000000"/>
        </a:accent4>
        <a:accent5>
          <a:srgbClr val="C5B2AA"/>
        </a:accent5>
        <a:accent6>
          <a:srgbClr val="911C22"/>
        </a:accent6>
        <a:hlink>
          <a:srgbClr val="802A00"/>
        </a:hlink>
        <a:folHlink>
          <a:srgbClr val="6E16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6466E"/>
        </a:accent1>
        <a:accent2>
          <a:srgbClr val="872D00"/>
        </a:accent2>
        <a:accent3>
          <a:srgbClr val="FFFFFF"/>
        </a:accent3>
        <a:accent4>
          <a:srgbClr val="000000"/>
        </a:accent4>
        <a:accent5>
          <a:srgbClr val="ACB0BA"/>
        </a:accent5>
        <a:accent6>
          <a:srgbClr val="7A2800"/>
        </a:accent6>
        <a:hlink>
          <a:srgbClr val="2D2966"/>
        </a:hlink>
        <a:folHlink>
          <a:srgbClr val="2247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45100"/>
        </a:accent1>
        <a:accent2>
          <a:srgbClr val="1F4C4C"/>
        </a:accent2>
        <a:accent3>
          <a:srgbClr val="FFFFFF"/>
        </a:accent3>
        <a:accent4>
          <a:srgbClr val="000000"/>
        </a:accent4>
        <a:accent5>
          <a:srgbClr val="B3B3AA"/>
        </a:accent5>
        <a:accent6>
          <a:srgbClr val="1B4444"/>
        </a:accent6>
        <a:hlink>
          <a:srgbClr val="482761"/>
        </a:hlink>
        <a:folHlink>
          <a:srgbClr val="732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Default Design">
  <a:themeElements>
    <a:clrScheme name="1_Default Design 2">
      <a:dk1>
        <a:srgbClr val="000000"/>
      </a:dk1>
      <a:lt1>
        <a:srgbClr val="FF9966"/>
      </a:lt1>
      <a:dk2>
        <a:srgbClr val="000000"/>
      </a:dk2>
      <a:lt2>
        <a:srgbClr val="CCCCCC"/>
      </a:lt2>
      <a:accent1>
        <a:srgbClr val="8C4F00"/>
      </a:accent1>
      <a:accent2>
        <a:srgbClr val="A12027"/>
      </a:accent2>
      <a:accent3>
        <a:srgbClr val="FFCAB8"/>
      </a:accent3>
      <a:accent4>
        <a:srgbClr val="000000"/>
      </a:accent4>
      <a:accent5>
        <a:srgbClr val="C5B2AA"/>
      </a:accent5>
      <a:accent6>
        <a:srgbClr val="911C22"/>
      </a:accent6>
      <a:hlink>
        <a:srgbClr val="802A00"/>
      </a:hlink>
      <a:folHlink>
        <a:srgbClr val="6E165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9966"/>
        </a:lt1>
        <a:dk2>
          <a:srgbClr val="000000"/>
        </a:dk2>
        <a:lt2>
          <a:srgbClr val="CCCCCC"/>
        </a:lt2>
        <a:accent1>
          <a:srgbClr val="B23B00"/>
        </a:accent1>
        <a:accent2>
          <a:srgbClr val="993300"/>
        </a:accent2>
        <a:accent3>
          <a:srgbClr val="FFCAB8"/>
        </a:accent3>
        <a:accent4>
          <a:srgbClr val="000000"/>
        </a:accent4>
        <a:accent5>
          <a:srgbClr val="D5AFAA"/>
        </a:accent5>
        <a:accent6>
          <a:srgbClr val="8A2D00"/>
        </a:accent6>
        <a:hlink>
          <a:srgbClr val="852C00"/>
        </a:hlink>
        <a:folHlink>
          <a:srgbClr val="732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9966"/>
        </a:lt1>
        <a:dk2>
          <a:srgbClr val="000000"/>
        </a:dk2>
        <a:lt2>
          <a:srgbClr val="CCCCCC"/>
        </a:lt2>
        <a:accent1>
          <a:srgbClr val="8C4F00"/>
        </a:accent1>
        <a:accent2>
          <a:srgbClr val="A12027"/>
        </a:accent2>
        <a:accent3>
          <a:srgbClr val="FFCAB8"/>
        </a:accent3>
        <a:accent4>
          <a:srgbClr val="000000"/>
        </a:accent4>
        <a:accent5>
          <a:srgbClr val="C5B2AA"/>
        </a:accent5>
        <a:accent6>
          <a:srgbClr val="911C22"/>
        </a:accent6>
        <a:hlink>
          <a:srgbClr val="802A00"/>
        </a:hlink>
        <a:folHlink>
          <a:srgbClr val="6E16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9966"/>
        </a:lt1>
        <a:dk2>
          <a:srgbClr val="000000"/>
        </a:dk2>
        <a:lt2>
          <a:srgbClr val="CCCCCC"/>
        </a:lt2>
        <a:accent1>
          <a:srgbClr val="26466E"/>
        </a:accent1>
        <a:accent2>
          <a:srgbClr val="872D00"/>
        </a:accent2>
        <a:accent3>
          <a:srgbClr val="FFCAB8"/>
        </a:accent3>
        <a:accent4>
          <a:srgbClr val="000000"/>
        </a:accent4>
        <a:accent5>
          <a:srgbClr val="ACB0BA"/>
        </a:accent5>
        <a:accent6>
          <a:srgbClr val="7A2800"/>
        </a:accent6>
        <a:hlink>
          <a:srgbClr val="2D2966"/>
        </a:hlink>
        <a:folHlink>
          <a:srgbClr val="2247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9966"/>
        </a:lt1>
        <a:dk2>
          <a:srgbClr val="000000"/>
        </a:dk2>
        <a:lt2>
          <a:srgbClr val="CCCCCC"/>
        </a:lt2>
        <a:accent1>
          <a:srgbClr val="545100"/>
        </a:accent1>
        <a:accent2>
          <a:srgbClr val="1F4C4C"/>
        </a:accent2>
        <a:accent3>
          <a:srgbClr val="FFCAB8"/>
        </a:accent3>
        <a:accent4>
          <a:srgbClr val="000000"/>
        </a:accent4>
        <a:accent5>
          <a:srgbClr val="B3B3AA"/>
        </a:accent5>
        <a:accent6>
          <a:srgbClr val="1B4444"/>
        </a:accent6>
        <a:hlink>
          <a:srgbClr val="482761"/>
        </a:hlink>
        <a:folHlink>
          <a:srgbClr val="732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B23B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D5AFAA"/>
        </a:accent5>
        <a:accent6>
          <a:srgbClr val="8A2D00"/>
        </a:accent6>
        <a:hlink>
          <a:srgbClr val="852C00"/>
        </a:hlink>
        <a:folHlink>
          <a:srgbClr val="732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4F00"/>
        </a:accent1>
        <a:accent2>
          <a:srgbClr val="A12027"/>
        </a:accent2>
        <a:accent3>
          <a:srgbClr val="FFFFFF"/>
        </a:accent3>
        <a:accent4>
          <a:srgbClr val="000000"/>
        </a:accent4>
        <a:accent5>
          <a:srgbClr val="C5B2AA"/>
        </a:accent5>
        <a:accent6>
          <a:srgbClr val="911C22"/>
        </a:accent6>
        <a:hlink>
          <a:srgbClr val="802A00"/>
        </a:hlink>
        <a:folHlink>
          <a:srgbClr val="6E16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6466E"/>
        </a:accent1>
        <a:accent2>
          <a:srgbClr val="872D00"/>
        </a:accent2>
        <a:accent3>
          <a:srgbClr val="FFFFFF"/>
        </a:accent3>
        <a:accent4>
          <a:srgbClr val="000000"/>
        </a:accent4>
        <a:accent5>
          <a:srgbClr val="ACB0BA"/>
        </a:accent5>
        <a:accent6>
          <a:srgbClr val="7A2800"/>
        </a:accent6>
        <a:hlink>
          <a:srgbClr val="2D2966"/>
        </a:hlink>
        <a:folHlink>
          <a:srgbClr val="2247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45100"/>
        </a:accent1>
        <a:accent2>
          <a:srgbClr val="1F4C4C"/>
        </a:accent2>
        <a:accent3>
          <a:srgbClr val="FFFFFF"/>
        </a:accent3>
        <a:accent4>
          <a:srgbClr val="000000"/>
        </a:accent4>
        <a:accent5>
          <a:srgbClr val="B3B3AA"/>
        </a:accent5>
        <a:accent6>
          <a:srgbClr val="1B4444"/>
        </a:accent6>
        <a:hlink>
          <a:srgbClr val="482761"/>
        </a:hlink>
        <a:folHlink>
          <a:srgbClr val="732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Ivy</Template>
  <TotalTime>1932</TotalTime>
  <Words>1157</Words>
  <Application>Microsoft Office PowerPoint</Application>
  <PresentationFormat>On-screen Show (4:3)</PresentationFormat>
  <Paragraphs>145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ind_0003_slide</vt:lpstr>
      <vt:lpstr>1_Default Design</vt:lpstr>
      <vt:lpstr>ind_2174_slide</vt:lpstr>
      <vt:lpstr>2_Default Design</vt:lpstr>
      <vt:lpstr>ind_0602_slide</vt:lpstr>
      <vt:lpstr>3_Default Design</vt:lpstr>
      <vt:lpstr>         BAHAN PRESENTASI   PENGHARMONISASIAN, PEMBULATAN, DAN PEMANTAPAN KONSEPSI  RUU TENTANG PERTEMBAKAUAN  </vt:lpstr>
      <vt:lpstr>Pendahuluan </vt:lpstr>
      <vt:lpstr>       SUMMARY MATERI RUU PERTEMBAKAUAN</vt:lpstr>
      <vt:lpstr>       Lanjutan Summary…</vt:lpstr>
      <vt:lpstr>       Lanjutan Summary…</vt:lpstr>
      <vt:lpstr>       Lanjutan Summary…</vt:lpstr>
      <vt:lpstr>       Lanjutan Summary…</vt:lpstr>
      <vt:lpstr>       Lanjutan Summary…</vt:lpstr>
      <vt:lpstr>       Lanjutan Summary…</vt:lpstr>
      <vt:lpstr>Slide 10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PENGHARMONISASIAN, PEMBULATAN, DAN PEMANTAPAN KONSEPSI RANCANGAN UNDANG-UNDANG REPUBLIK INDONESIA TENTANG KOMISI PEMBERANTASAN TINDAK PIDANA KORUPSI</dc:title>
  <dc:creator>Valued Acer Customer</dc:creator>
  <cp:lastModifiedBy>Ulam</cp:lastModifiedBy>
  <cp:revision>155</cp:revision>
  <dcterms:created xsi:type="dcterms:W3CDTF">2012-09-12T14:38:04Z</dcterms:created>
  <dcterms:modified xsi:type="dcterms:W3CDTF">2016-04-23T10:26:14Z</dcterms:modified>
</cp:coreProperties>
</file>