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Default ContentType="image/x-emf" Extension="emf"/>
  <Override ContentType="application/vnd.openxmlformats-officedocument.drawingml.diagramData+xml" PartName="/ppt/diagrams/data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drawingml.diagramLayout+xml" PartName="/ppt/diagrams/layout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drawingml.diagramStyle+xml" PartName="/ppt/diagrams/quickStyl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ms-office.drawingml.diagramDrawing+xml" PartName="/ppt/diagrams/drawing1.xml"/>
  <Override ContentType="application/vnd.openxmlformats-officedocument.presentationml.presProps+xml" PartName="/ppt/presProps1.xml"/>
  <Override ContentType="application/vnd.openxmlformats-officedocument.drawingml.diagramColors+xml" PartName="/ppt/diagrams/colors1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</p:sldIdLst>
  <p:sldSz cy="6858000" cx="12192000"/>
  <p:notesSz cx="6858000" cy="9144000"/>
  <p:defaultTextStyle>
    <a:defPPr lvl="0">
      <a:defRPr lang="en-US"/>
    </a:defPPr>
    <a:lvl1pPr defTabSz="457200" eaLnBrk="1" hangingPunct="1" latinLnBrk="0" lvl="0" marL="0" rtl="0" algn="l">
      <a:defRPr kern="1200" sz="1800">
        <a:solidFill>
          <a:schemeClr val="tx1"/>
        </a:solidFill>
        <a:latin typeface="+mn-lt"/>
        <a:ea typeface="+mn-ea"/>
        <a:cs typeface="+mn-cs"/>
      </a:defRPr>
    </a:lvl1pPr>
    <a:lvl2pPr defTabSz="457200" eaLnBrk="1" hangingPunct="1" latinLnBrk="0" lvl="1" marL="457200" rtl="0" algn="l">
      <a:defRPr kern="1200" sz="1800">
        <a:solidFill>
          <a:schemeClr val="tx1"/>
        </a:solidFill>
        <a:latin typeface="+mn-lt"/>
        <a:ea typeface="+mn-ea"/>
        <a:cs typeface="+mn-cs"/>
      </a:defRPr>
    </a:lvl2pPr>
    <a:lvl3pPr defTabSz="457200" eaLnBrk="1" hangingPunct="1" latinLnBrk="0" lvl="2" marL="914400" rtl="0" algn="l">
      <a:defRPr kern="1200" sz="1800">
        <a:solidFill>
          <a:schemeClr val="tx1"/>
        </a:solidFill>
        <a:latin typeface="+mn-lt"/>
        <a:ea typeface="+mn-ea"/>
        <a:cs typeface="+mn-cs"/>
      </a:defRPr>
    </a:lvl3pPr>
    <a:lvl4pPr defTabSz="457200" eaLnBrk="1" hangingPunct="1" latinLnBrk="0" lvl="3" marL="1371600" rtl="0" algn="l">
      <a:defRPr kern="1200" sz="1800">
        <a:solidFill>
          <a:schemeClr val="tx1"/>
        </a:solidFill>
        <a:latin typeface="+mn-lt"/>
        <a:ea typeface="+mn-ea"/>
        <a:cs typeface="+mn-cs"/>
      </a:defRPr>
    </a:lvl4pPr>
    <a:lvl5pPr defTabSz="457200" eaLnBrk="1" hangingPunct="1" latinLnBrk="0" lvl="4" marL="1828800" rtl="0" algn="l">
      <a:defRPr kern="1200" sz="1800">
        <a:solidFill>
          <a:schemeClr val="tx1"/>
        </a:solidFill>
        <a:latin typeface="+mn-lt"/>
        <a:ea typeface="+mn-ea"/>
        <a:cs typeface="+mn-cs"/>
      </a:defRPr>
    </a:lvl5pPr>
    <a:lvl6pPr defTabSz="457200" eaLnBrk="1" hangingPunct="1" latinLnBrk="0" lvl="5" marL="2286000" rtl="0" algn="l">
      <a:defRPr kern="1200" sz="1800">
        <a:solidFill>
          <a:schemeClr val="tx1"/>
        </a:solidFill>
        <a:latin typeface="+mn-lt"/>
        <a:ea typeface="+mn-ea"/>
        <a:cs typeface="+mn-cs"/>
      </a:defRPr>
    </a:lvl6pPr>
    <a:lvl7pPr defTabSz="457200" eaLnBrk="1" hangingPunct="1" latinLnBrk="0" lvl="6" marL="2743200" rtl="0" algn="l">
      <a:defRPr kern="1200" sz="1800">
        <a:solidFill>
          <a:schemeClr val="tx1"/>
        </a:solidFill>
        <a:latin typeface="+mn-lt"/>
        <a:ea typeface="+mn-ea"/>
        <a:cs typeface="+mn-cs"/>
      </a:defRPr>
    </a:lvl7pPr>
    <a:lvl8pPr defTabSz="457200" eaLnBrk="1" hangingPunct="1" latinLnBrk="0" lvl="7" marL="3200400" rtl="0" algn="l">
      <a:defRPr kern="1200" sz="1800">
        <a:solidFill>
          <a:schemeClr val="tx1"/>
        </a:solidFill>
        <a:latin typeface="+mn-lt"/>
        <a:ea typeface="+mn-ea"/>
        <a:cs typeface="+mn-cs"/>
      </a:defRPr>
    </a:lvl8pPr>
    <a:lvl9pPr defTabSz="457200" eaLnBrk="1" hangingPunct="1" latinLnBrk="0" lvl="8" marL="3657600" rtl="0" algn="l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1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" Type="http://schemas.openxmlformats.org/officeDocument/2006/relationships/theme" Target="theme/theme1.xml"/><Relationship Id="rId2" Type="http://schemas.openxmlformats.org/officeDocument/2006/relationships/presProps" Target="presProps1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5B479E1-0594-6544-B65D-4296F54A3BC7}" type="doc">
      <dgm:prSet loTypeId="urn:microsoft.com/office/officeart/2005/8/layout/chevron1" loCatId="" qsTypeId="urn:microsoft.com/office/officeart/2005/8/quickstyle/simple1" qsCatId="simple" csTypeId="urn:microsoft.com/office/officeart/2005/8/colors/accent1_2" csCatId="accent1" phldr="0"/>
      <dgm:spPr/>
    </dgm:pt>
    <dgm:pt modelId="{BB868965-1642-5742-BC29-02F353DCE1D7}" type="pres">
      <dgm:prSet presAssocID="{25B479E1-0594-6544-B65D-4296F54A3BC7}" presName="Name0" presStyleCnt="0">
        <dgm:presLayoutVars>
          <dgm:dir/>
          <dgm:animLvl val="lvl"/>
          <dgm:resizeHandles val="exact"/>
        </dgm:presLayoutVars>
      </dgm:prSet>
      <dgm:spPr/>
    </dgm:pt>
  </dgm:ptLst>
  <dgm:cxnLst>
    <dgm:cxn modelId="{EA0ECE91-846D-8E46-959E-F9B31E93E33D}" type="presOf" srcId="{25B479E1-0594-6544-B65D-4296F54A3BC7}" destId="{BB868965-1642-5742-BC29-02F353DCE1D7}" srcOrd="0" destOrd="0" presId="urn:microsoft.com/office/officeart/2005/8/layout/chevron1"/>
  </dgm:cxnLst>
  <dgm:bg>
    <a:gradFill>
      <a:gsLst>
        <a:gs pos="0">
          <a:schemeClr val="accent1">
            <a:lumMod val="0"/>
            <a:lumOff val="100000"/>
          </a:schemeClr>
        </a:gs>
        <a:gs pos="74000">
          <a:schemeClr val="accent1">
            <a:lumMod val="45000"/>
            <a:lumOff val="55000"/>
          </a:schemeClr>
        </a:gs>
        <a:gs pos="83000">
          <a:schemeClr val="accent1">
            <a:lumMod val="45000"/>
            <a:lumOff val="55000"/>
          </a:schemeClr>
        </a:gs>
        <a:gs pos="100000">
          <a:schemeClr val="accent1">
            <a:lumMod val="30000"/>
            <a:lumOff val="70000"/>
          </a:schemeClr>
        </a:gs>
      </a:gsLst>
      <a:lin ang="5400000" scaled="1"/>
    </a:gra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B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079510-7D25-F541-A5BA-1ABFCBC104F8}" type="datetimeFigureOut">
              <a:rPr lang="en-BN" smtClean="0"/>
              <a:t>2/9/21</a:t>
            </a:fld>
            <a:endParaRPr lang="en-B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B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B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E35AA4-73E6-4C4B-973B-24D2C19BC6A8}" type="slidenum">
              <a:rPr lang="en-BN" smtClean="0"/>
              <a:t>‹#›</a:t>
            </a:fld>
            <a:endParaRPr lang="en-BN"/>
          </a:p>
        </p:txBody>
      </p:sp>
    </p:spTree>
    <p:extLst>
      <p:ext uri="{BB962C8B-B14F-4D97-AF65-F5344CB8AC3E}">
        <p14:creationId xmlns:p14="http://schemas.microsoft.com/office/powerpoint/2010/main" val="26729571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roup 88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90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6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7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8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9" name="Rectangle 38"/>
            <p:cNvSpPr/>
            <p:nvPr/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Rectangle 40"/>
            <p:cNvSpPr/>
            <p:nvPr/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9236" y="2075504"/>
            <a:ext cx="8679915" cy="1748729"/>
          </a:xfrm>
        </p:spPr>
        <p:txBody>
          <a:bodyPr bIns="0" anchor="b">
            <a:normAutofit/>
          </a:bodyPr>
          <a:lstStyle>
            <a:lvl1pPr algn="ctr">
              <a:lnSpc>
                <a:spcPct val="80000"/>
              </a:lnSpc>
              <a:defRPr sz="5400" spc="-15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9237" y="3906266"/>
            <a:ext cx="8673427" cy="1322587"/>
          </a:xfrm>
        </p:spPr>
        <p:txBody>
          <a:bodyPr t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rgbClr val="FFFEFF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 vert="horz" lIns="91440" tIns="45720" rIns="91440" bIns="45720" rtlCol="0" anchor="ctr"/>
          <a:lstStyle>
            <a:lvl1pPr>
              <a:defRPr lang="en-US"/>
            </a:lvl1pPr>
          </a:lstStyle>
          <a:p>
            <a:fld id="{4AAD347D-5ACD-4C99-B74B-A9C85AD731AF}" type="datetimeFigureOut">
              <a:rPr lang="en-US" smtClean="0"/>
              <a:t>2/9/21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58105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1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9983" y="794719"/>
            <a:ext cx="6275035" cy="525709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2/9/21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9563198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7718948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07437" y="2349925"/>
            <a:ext cx="3501195" cy="2456442"/>
          </a:xfrm>
        </p:spPr>
        <p:txBody>
          <a:bodyPr vert="eaVert"/>
          <a:lstStyle>
            <a:lvl1pPr algn="l">
              <a:lnSpc>
                <a:spcPct val="80000"/>
              </a:lnSpc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2747" y="798444"/>
            <a:ext cx="6268622" cy="525730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AAD347D-5ACD-4C99-B74B-A9C85AD731AF}" type="datetimeFigureOut">
              <a:rPr lang="en-US" smtClean="0"/>
              <a:t>2/9/21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224890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oup 79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81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7" name="Group 26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8" name="Rectangle 27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49925"/>
            <a:ext cx="3498979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248622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2/9/21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1824161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78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3259545" y="1186483"/>
            <a:ext cx="5666145" cy="4477933"/>
            <a:chOff x="3259545" y="1186483"/>
            <a:chExt cx="5666145" cy="4477933"/>
          </a:xfrm>
        </p:grpSpPr>
        <p:sp>
          <p:nvSpPr>
            <p:cNvPr id="99" name="Rectangle 98"/>
            <p:cNvSpPr/>
            <p:nvPr/>
          </p:nvSpPr>
          <p:spPr>
            <a:xfrm>
              <a:off x="3259545" y="1186483"/>
              <a:ext cx="5657881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1" name="Rectangle 100"/>
            <p:cNvSpPr/>
            <p:nvPr/>
          </p:nvSpPr>
          <p:spPr>
            <a:xfrm>
              <a:off x="3259545" y="1991156"/>
              <a:ext cx="5666145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4216" y="2074730"/>
            <a:ext cx="5490224" cy="1689390"/>
          </a:xfrm>
        </p:spPr>
        <p:txBody>
          <a:bodyPr bIns="0" anchor="b">
            <a:normAutofit/>
          </a:bodyPr>
          <a:lstStyle>
            <a:lvl1pPr algn="ctr">
              <a:defRPr sz="440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4215" y="3846851"/>
            <a:ext cx="5490223" cy="1383770"/>
          </a:xfrm>
        </p:spPr>
        <p:txBody>
          <a:bodyPr tIns="0"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9796027F-7875-4030-9381-8BD8C4F21935}" type="datetimeFigureOut">
              <a:rPr lang="en-US" smtClean="0"/>
              <a:t>2/9/21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90113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3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59" name="Group 58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0" name="Rectangle 59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Rectangle 61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0" y="2339669"/>
            <a:ext cx="3500828" cy="2470065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20878" y="803187"/>
            <a:ext cx="6269591" cy="238265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447" y="3672162"/>
            <a:ext cx="6272022" cy="238358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AAD347D-5ACD-4C99-B74B-A9C85AD731AF}" type="datetimeFigureOut">
              <a:rPr lang="en-US" smtClean="0"/>
              <a:t>2/9/21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4496941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40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61" name="Group 6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2" name="Rectangle 6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3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4" name="Rectangle 63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1" y="2363915"/>
            <a:ext cx="3500828" cy="2460497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25137" y="803185"/>
            <a:ext cx="6265088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5305" y="1488985"/>
            <a:ext cx="6264350" cy="169685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8653" y="3665887"/>
            <a:ext cx="6264414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8447" y="4351687"/>
            <a:ext cx="6265588" cy="17040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AAD347D-5ACD-4C99-B74B-A9C85AD731AF}" type="datetimeFigureOut">
              <a:rPr lang="en-US" smtClean="0"/>
              <a:t>2/9/21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735407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4" name="Group 23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5" name="Rectangle 24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2/9/21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47703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509A250-FF31-4206-8172-F9D3106AACB1}" type="datetimeFigureOut">
              <a:rPr lang="en-US" smtClean="0"/>
              <a:t>2/9/21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19619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roup 73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5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6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1" name="Group 2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2" name="Rectangle 2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52026"/>
            <a:ext cx="3501197" cy="1223298"/>
          </a:xfrm>
        </p:spPr>
        <p:txBody>
          <a:bodyPr bIns="0" anchor="b">
            <a:noAutofit/>
          </a:bodyPr>
          <a:lstStyle>
            <a:lvl1pPr algn="ctr">
              <a:defRPr sz="320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9983" y="802809"/>
            <a:ext cx="6275035" cy="5249940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8631" y="3580186"/>
            <a:ext cx="3501197" cy="1221164"/>
          </a:xfrm>
        </p:spPr>
        <p:txBody>
          <a:bodyPr/>
          <a:lstStyle>
            <a:lvl1pPr marL="0" indent="0" algn="ctr">
              <a:buNone/>
              <a:defRPr sz="16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2/9/21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3100633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72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81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6" name="Group 75"/>
          <p:cNvGrpSpPr/>
          <p:nvPr/>
        </p:nvGrpSpPr>
        <p:grpSpPr>
          <a:xfrm>
            <a:off x="805336" y="1698331"/>
            <a:ext cx="5941540" cy="3470421"/>
            <a:chOff x="805336" y="1698331"/>
            <a:chExt cx="5941540" cy="3470421"/>
          </a:xfrm>
        </p:grpSpPr>
        <p:sp>
          <p:nvSpPr>
            <p:cNvPr id="77" name="Rectangle 76"/>
            <p:cNvSpPr/>
            <p:nvPr/>
          </p:nvSpPr>
          <p:spPr>
            <a:xfrm>
              <a:off x="805336" y="1698331"/>
              <a:ext cx="5941540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8" name="Isosceles Triangle 9"/>
            <p:cNvSpPr/>
            <p:nvPr/>
          </p:nvSpPr>
          <p:spPr>
            <a:xfrm rot="10800000">
              <a:off x="3618113" y="4896349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78"/>
            <p:cNvSpPr/>
            <p:nvPr/>
          </p:nvSpPr>
          <p:spPr>
            <a:xfrm>
              <a:off x="805336" y="2274403"/>
              <a:ext cx="5941540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43510" y="0"/>
            <a:ext cx="4648490" cy="6858000"/>
          </a:xfrm>
          <a:solidFill>
            <a:schemeClr val="bg1">
              <a:lumMod val="65000"/>
              <a:lumOff val="3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443" y="2360255"/>
            <a:ext cx="5776646" cy="1178032"/>
          </a:xfrm>
        </p:spPr>
        <p:txBody>
          <a:bodyPr bIns="0" anchor="b">
            <a:normAutofit/>
          </a:bodyPr>
          <a:lstStyle>
            <a:lvl1pPr>
              <a:defRPr sz="360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5443" y="3545012"/>
            <a:ext cx="5776646" cy="127419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509A250-FF31-4206-8172-F9D3106AACB1}" type="datetimeFigureOut">
              <a:rPr lang="en-US" smtClean="0"/>
              <a:t>2/9/21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5942203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828377" y="320040"/>
            <a:ext cx="914400" cy="320040"/>
          </a:xfrm>
        </p:spPr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3565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91161" y="2358391"/>
            <a:ext cx="3498667" cy="2456485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34982" y="794719"/>
            <a:ext cx="5950036" cy="52570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4672" y="320040"/>
            <a:ext cx="3657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smtClean="0"/>
              <a:t>2/9/21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4672" y="6227064"/>
            <a:ext cx="10588752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320040"/>
            <a:ext cx="9144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65021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4" r:id="rId1"/>
    <p:sldLayoutId id="2147483835" r:id="rId2"/>
    <p:sldLayoutId id="2147483836" r:id="rId3"/>
    <p:sldLayoutId id="2147483837" r:id="rId4"/>
    <p:sldLayoutId id="2147483838" r:id="rId5"/>
    <p:sldLayoutId id="2147483839" r:id="rId6"/>
    <p:sldLayoutId id="2147483840" r:id="rId7"/>
    <p:sldLayoutId id="2147483841" r:id="rId8"/>
    <p:sldLayoutId id="2147483842" r:id="rId9"/>
    <p:sldLayoutId id="2147483843" r:id="rId10"/>
    <p:sldLayoutId id="2147483844" r:id="rId11"/>
  </p:sldLayoutIdLst>
  <p:hf sldNum="0" hdr="0" ftr="0" dt="0"/>
  <p:txStyles>
    <p:titleStyle>
      <a:lvl1pPr algn="ctr" defTabSz="914400" rtl="0" eaLnBrk="1" latinLnBrk="0" hangingPunct="1">
        <a:lnSpc>
          <a:spcPct val="85000"/>
        </a:lnSpc>
        <a:spcBef>
          <a:spcPct val="0"/>
        </a:spcBef>
        <a:buNone/>
        <a:defRPr sz="4000" b="0" i="0" kern="1200" cap="none" spc="-15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1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3AFAA7-947E-E043-A8A6-8AA855BA163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54955" y="1764200"/>
            <a:ext cx="10470988" cy="1638987"/>
          </a:xfrm>
        </p:spPr>
        <p:txBody>
          <a:bodyPr>
            <a:normAutofit fontScale="90000"/>
          </a:bodyPr>
          <a:lstStyle/>
          <a:p>
            <a:r>
              <a:rPr lang="en-BN" sz="6000" dirty="0"/>
              <a:t>ASEAN-PARTIES AGAINST CORRUPTION (ASEAN-PAC)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816BEC3-F030-2841-8285-08DFE7BCA0A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61067" y="3589868"/>
            <a:ext cx="8671597" cy="1638986"/>
          </a:xfrm>
        </p:spPr>
        <p:txBody>
          <a:bodyPr>
            <a:normAutofit fontScale="92500" lnSpcReduction="20000"/>
          </a:bodyPr>
          <a:lstStyle/>
          <a:p>
            <a:pPr algn="r"/>
            <a:r>
              <a:rPr lang="en-BN" dirty="0"/>
              <a:t>HAJAH SUHANA BINTI HAJI SUDIN</a:t>
            </a:r>
          </a:p>
          <a:p>
            <a:pPr algn="r"/>
            <a:r>
              <a:rPr lang="en-BN" dirty="0"/>
              <a:t>DIRECTOR</a:t>
            </a:r>
          </a:p>
          <a:p>
            <a:pPr algn="r"/>
            <a:r>
              <a:rPr lang="en-BN" dirty="0"/>
              <a:t>ANTI-CORRUPTION BUREAU, </a:t>
            </a:r>
          </a:p>
          <a:p>
            <a:pPr algn="r"/>
            <a:r>
              <a:rPr lang="en-BN" dirty="0"/>
              <a:t>BRUNEI DARUSSALAM</a:t>
            </a:r>
          </a:p>
          <a:p>
            <a:pPr algn="r"/>
            <a:r>
              <a:rPr lang="en-BN" dirty="0"/>
              <a:t>9TH FEBRUARY 2021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57C9296F-1C1D-324A-B6D8-90962F5E28C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76339" y="125213"/>
            <a:ext cx="1615661" cy="13225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08722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0"/>
                <a:lumOff val="100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413D22-67D5-364A-98E9-A24837B6D7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5067" y="803186"/>
            <a:ext cx="10655253" cy="524862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BN" sz="4800" dirty="0"/>
              <a:t>Thank you</a:t>
            </a:r>
          </a:p>
          <a:p>
            <a:pPr marL="0" indent="0" algn="ctr">
              <a:buNone/>
            </a:pPr>
            <a:endParaRPr lang="en-BN" sz="2800" dirty="0"/>
          </a:p>
          <a:p>
            <a:pPr marL="0" indent="0" algn="ctr">
              <a:buNone/>
            </a:pPr>
            <a:endParaRPr lang="en-BN" sz="2800" dirty="0"/>
          </a:p>
          <a:p>
            <a:pPr marL="0" indent="0" algn="r">
              <a:lnSpc>
                <a:spcPct val="100000"/>
              </a:lnSpc>
              <a:buNone/>
            </a:pPr>
            <a:r>
              <a:rPr lang="en-BN" sz="2800" dirty="0"/>
              <a:t>More information:</a:t>
            </a:r>
          </a:p>
          <a:p>
            <a:pPr marL="0" indent="0" algn="r">
              <a:lnSpc>
                <a:spcPct val="100000"/>
              </a:lnSpc>
              <a:buNone/>
            </a:pPr>
            <a:r>
              <a:rPr lang="en-BN" sz="2800" dirty="0"/>
              <a:t>www.asean-pac.org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40C0B93-4708-994C-B7C3-B4B46F91E71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20026" y="247651"/>
            <a:ext cx="1615661" cy="1125876"/>
          </a:xfrm>
          <a:prstGeom prst="rect">
            <a:avLst/>
          </a:prstGeom>
          <a:effectLst>
            <a:softEdge rad="12700"/>
          </a:effectLst>
        </p:spPr>
      </p:pic>
    </p:spTree>
    <p:extLst>
      <p:ext uri="{BB962C8B-B14F-4D97-AF65-F5344CB8AC3E}">
        <p14:creationId xmlns:p14="http://schemas.microsoft.com/office/powerpoint/2010/main" val="26717535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C4518BC0-8EF7-5347-858A-F080DCD30A1B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455646" y="1258853"/>
            <a:ext cx="4276155" cy="4340294"/>
          </a:xfrm>
          <a:prstGeom prst="rect">
            <a:avLst/>
          </a:prstGeom>
          <a:effectLst>
            <a:softEdge rad="0"/>
          </a:effectLst>
        </p:spPr>
      </p:pic>
      <p:sp>
        <p:nvSpPr>
          <p:cNvPr id="10" name="Google Shape;147;p17">
            <a:extLst>
              <a:ext uri="{FF2B5EF4-FFF2-40B4-BE49-F238E27FC236}">
                <a16:creationId xmlns:a16="http://schemas.microsoft.com/office/drawing/2014/main" id="{36E95DFC-D8D7-6843-A609-D82C16C4AD80}"/>
              </a:ext>
            </a:extLst>
          </p:cNvPr>
          <p:cNvSpPr txBox="1"/>
          <p:nvPr/>
        </p:nvSpPr>
        <p:spPr>
          <a:xfrm>
            <a:off x="5812511" y="1661976"/>
            <a:ext cx="3518400" cy="46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 dirty="0">
                <a:latin typeface="Arvo"/>
                <a:ea typeface="Arvo"/>
                <a:cs typeface="Arvo"/>
                <a:sym typeface="Arvo"/>
              </a:rPr>
              <a:t>ABOUT US</a:t>
            </a:r>
            <a:endParaRPr sz="3000" dirty="0">
              <a:latin typeface="Arvo"/>
              <a:ea typeface="Arvo"/>
              <a:cs typeface="Arvo"/>
              <a:sym typeface="Arvo"/>
            </a:endParaRPr>
          </a:p>
        </p:txBody>
      </p:sp>
      <p:sp>
        <p:nvSpPr>
          <p:cNvPr id="11" name="Google Shape;142;p17">
            <a:extLst>
              <a:ext uri="{FF2B5EF4-FFF2-40B4-BE49-F238E27FC236}">
                <a16:creationId xmlns:a16="http://schemas.microsoft.com/office/drawing/2014/main" id="{98FB7C9C-DE3B-1940-BA55-C723526C09FF}"/>
              </a:ext>
            </a:extLst>
          </p:cNvPr>
          <p:cNvSpPr/>
          <p:nvPr/>
        </p:nvSpPr>
        <p:spPr>
          <a:xfrm rot="8047273">
            <a:off x="4981344" y="1810405"/>
            <a:ext cx="428769" cy="409263"/>
          </a:xfrm>
          <a:prstGeom prst="halfFrame">
            <a:avLst>
              <a:gd name="adj1" fmla="val 33333"/>
              <a:gd name="adj2" fmla="val 33333"/>
            </a:avLst>
          </a:prstGeom>
          <a:solidFill>
            <a:srgbClr val="F3390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" name="Google Shape;147;p17">
            <a:extLst>
              <a:ext uri="{FF2B5EF4-FFF2-40B4-BE49-F238E27FC236}">
                <a16:creationId xmlns:a16="http://schemas.microsoft.com/office/drawing/2014/main" id="{6D13E2B8-E0A3-624D-99C6-01213635C548}"/>
              </a:ext>
            </a:extLst>
          </p:cNvPr>
          <p:cNvSpPr txBox="1"/>
          <p:nvPr/>
        </p:nvSpPr>
        <p:spPr>
          <a:xfrm>
            <a:off x="5812511" y="1199076"/>
            <a:ext cx="3518400" cy="46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000" dirty="0">
              <a:latin typeface="Arvo"/>
              <a:ea typeface="Arvo"/>
              <a:cs typeface="Arvo"/>
              <a:sym typeface="Arvo"/>
            </a:endParaRP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D6A6D7C9-3186-3D4C-B5C5-0D23B3D712A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74377" y="2703687"/>
            <a:ext cx="317500" cy="609600"/>
          </a:xfrm>
          <a:prstGeom prst="rect">
            <a:avLst/>
          </a:prstGeom>
        </p:spPr>
      </p:pic>
      <p:sp>
        <p:nvSpPr>
          <p:cNvPr id="18" name="Google Shape;147;p17">
            <a:extLst>
              <a:ext uri="{FF2B5EF4-FFF2-40B4-BE49-F238E27FC236}">
                <a16:creationId xmlns:a16="http://schemas.microsoft.com/office/drawing/2014/main" id="{09E29D2B-43E0-9C48-AE90-819BCF1A943C}"/>
              </a:ext>
            </a:extLst>
          </p:cNvPr>
          <p:cNvSpPr txBox="1"/>
          <p:nvPr/>
        </p:nvSpPr>
        <p:spPr>
          <a:xfrm>
            <a:off x="5812511" y="2664493"/>
            <a:ext cx="3518400" cy="46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 dirty="0">
                <a:latin typeface="Arvo"/>
                <a:ea typeface="Arvo"/>
                <a:cs typeface="Arvo"/>
                <a:sym typeface="Arvo"/>
              </a:rPr>
              <a:t>OUR OBJECTIVES</a:t>
            </a:r>
            <a:endParaRPr sz="3000" dirty="0">
              <a:latin typeface="Arvo"/>
              <a:ea typeface="Arvo"/>
              <a:cs typeface="Arvo"/>
              <a:sym typeface="Arvo"/>
            </a:endParaRPr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A96AC573-6535-8040-9D9E-130159314EB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59453" y="3714414"/>
            <a:ext cx="317500" cy="609600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3EEE2425-0F50-B84F-961F-BABB39302C4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59453" y="4716304"/>
            <a:ext cx="317500" cy="609600"/>
          </a:xfrm>
          <a:prstGeom prst="rect">
            <a:avLst/>
          </a:prstGeom>
        </p:spPr>
      </p:pic>
      <p:sp>
        <p:nvSpPr>
          <p:cNvPr id="22" name="Google Shape;147;p17">
            <a:extLst>
              <a:ext uri="{FF2B5EF4-FFF2-40B4-BE49-F238E27FC236}">
                <a16:creationId xmlns:a16="http://schemas.microsoft.com/office/drawing/2014/main" id="{D7367E98-7C59-524E-85AE-522F43B7C20E}"/>
              </a:ext>
            </a:extLst>
          </p:cNvPr>
          <p:cNvSpPr txBox="1"/>
          <p:nvPr/>
        </p:nvSpPr>
        <p:spPr>
          <a:xfrm>
            <a:off x="5812511" y="3669232"/>
            <a:ext cx="4584556" cy="46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 dirty="0">
                <a:latin typeface="Arvo"/>
                <a:ea typeface="Arvo"/>
                <a:cs typeface="Arvo"/>
                <a:sym typeface="Arvo"/>
              </a:rPr>
              <a:t>MEMBERS OF ASEAN-PAC</a:t>
            </a:r>
            <a:endParaRPr sz="3000" dirty="0">
              <a:latin typeface="Arvo"/>
              <a:ea typeface="Arvo"/>
              <a:cs typeface="Arvo"/>
              <a:sym typeface="Arvo"/>
            </a:endParaRPr>
          </a:p>
        </p:txBody>
      </p:sp>
      <p:sp>
        <p:nvSpPr>
          <p:cNvPr id="23" name="Google Shape;147;p17">
            <a:extLst>
              <a:ext uri="{FF2B5EF4-FFF2-40B4-BE49-F238E27FC236}">
                <a16:creationId xmlns:a16="http://schemas.microsoft.com/office/drawing/2014/main" id="{FA10B50A-8C9F-2E47-B510-014D6B344F87}"/>
              </a:ext>
            </a:extLst>
          </p:cNvPr>
          <p:cNvSpPr txBox="1"/>
          <p:nvPr/>
        </p:nvSpPr>
        <p:spPr>
          <a:xfrm>
            <a:off x="5812511" y="4733608"/>
            <a:ext cx="4462263" cy="46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dirty="0">
                <a:latin typeface="Arvo"/>
                <a:ea typeface="Arvo"/>
                <a:cs typeface="Arvo"/>
                <a:sym typeface="Arvo"/>
              </a:rPr>
              <a:t>OUR JOURNEY CONTINUES</a:t>
            </a:r>
            <a:endParaRPr sz="3000" dirty="0">
              <a:latin typeface="Arvo"/>
              <a:ea typeface="Arvo"/>
              <a:cs typeface="Arvo"/>
              <a:sym typeface="Arvo"/>
            </a:endParaRPr>
          </a:p>
        </p:txBody>
      </p:sp>
    </p:spTree>
    <p:extLst>
      <p:ext uri="{BB962C8B-B14F-4D97-AF65-F5344CB8AC3E}">
        <p14:creationId xmlns:p14="http://schemas.microsoft.com/office/powerpoint/2010/main" val="11184277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E5CC6E-5C2C-6240-BA7D-8DAE806252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BN" dirty="0"/>
              <a:t>ABOUT US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649E0E-D7F2-1A47-A998-5738EF02CC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BN" dirty="0"/>
              <a:t>Established by Memorandum of Understanding on Cooperation for preventing and Combating Corruption</a:t>
            </a:r>
          </a:p>
          <a:p>
            <a:r>
              <a:rPr lang="en-BN" dirty="0"/>
              <a:t>15th December 2004 – 4 members (Brunei Darussalam, Indonesia, Malaysia and Singapore)</a:t>
            </a:r>
          </a:p>
          <a:p>
            <a:r>
              <a:rPr lang="en-BN" dirty="0"/>
              <a:t>Expanded to include all ASEAN Anti-Corruption Agencies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DF1AAA5-2ACA-D345-BFE1-19B874D0F8F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73139" y="548547"/>
            <a:ext cx="1615661" cy="13225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27551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043919-B855-9B41-A9A3-99A1941005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BN" sz="4800" dirty="0"/>
              <a:t>OBJECTIVES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D2E9A6-5785-7247-AFA7-3A2D1C2B8D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BN" sz="2400" dirty="0"/>
              <a:t>To establish and strengthen collaborative efforts against corruption among the parties, and</a:t>
            </a:r>
          </a:p>
          <a:p>
            <a:pPr algn="just"/>
            <a:r>
              <a:rPr lang="en-BN" sz="2400" dirty="0"/>
              <a:t>To increase capacity and institutional building among the parties in preventing and combating corruption.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6554AA7-78A8-D545-B62F-A7D0125293F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73139" y="548547"/>
            <a:ext cx="1615661" cy="13225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80978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20C1F0-7260-E543-9529-E9EA12CF87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BN" dirty="0"/>
              <a:t>MEMBERS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B0CE55-6C9E-D64B-8834-8E0CD17670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21496" y="1060831"/>
            <a:ext cx="6281873" cy="5248622"/>
          </a:xfrm>
        </p:spPr>
        <p:txBody>
          <a:bodyPr>
            <a:normAutofit fontScale="92500" lnSpcReduction="10000"/>
          </a:bodyPr>
          <a:lstStyle/>
          <a:p>
            <a:r>
              <a:rPr lang="en-BN" dirty="0"/>
              <a:t>Anti-Corruption Bureau, Brunei Darussalam</a:t>
            </a:r>
          </a:p>
          <a:p>
            <a:r>
              <a:rPr lang="en-BN" dirty="0"/>
              <a:t>Anti-Corruption Unit, Kingdom of Cambodia</a:t>
            </a:r>
          </a:p>
          <a:p>
            <a:r>
              <a:rPr lang="en-BN" dirty="0"/>
              <a:t>Corruption Eradication Commission, Indonesia</a:t>
            </a:r>
          </a:p>
          <a:p>
            <a:r>
              <a:rPr lang="en-BN" dirty="0"/>
              <a:t>State Inspection and Anti-Corruption Authority, People’s Democratic of Republic</a:t>
            </a:r>
          </a:p>
          <a:p>
            <a:r>
              <a:rPr lang="en-US" dirty="0"/>
              <a:t>M</a:t>
            </a:r>
            <a:r>
              <a:rPr lang="en-BN" dirty="0"/>
              <a:t>alaysian Anti-Corruption Commission, Malaysia</a:t>
            </a:r>
          </a:p>
          <a:p>
            <a:r>
              <a:rPr lang="en-BN" dirty="0"/>
              <a:t>Anti-Corruption Commission, Myanmar</a:t>
            </a:r>
          </a:p>
          <a:p>
            <a:r>
              <a:rPr lang="en-BN" dirty="0"/>
              <a:t>Office of the Ombudsman, Philippines</a:t>
            </a:r>
          </a:p>
          <a:p>
            <a:r>
              <a:rPr lang="en-BN" dirty="0"/>
              <a:t>Corrupt Practices Investigation Bureau, Singapore</a:t>
            </a:r>
          </a:p>
          <a:p>
            <a:r>
              <a:rPr lang="en-BN" dirty="0"/>
              <a:t>Office of the National Anti-Corruption Commission, Kingdom of Thailand</a:t>
            </a:r>
          </a:p>
          <a:p>
            <a:r>
              <a:rPr lang="en-BN" dirty="0"/>
              <a:t>Government Inspectorate of Viet Nam, Socialist Republic of Viet Nam.</a:t>
            </a:r>
          </a:p>
          <a:p>
            <a:endParaRPr lang="en-BN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2A3B3AD-33A1-A647-AE8F-599D406AE89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73139" y="548547"/>
            <a:ext cx="1615661" cy="13225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71939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Content Placeholder 11">
            <a:extLst>
              <a:ext uri="{FF2B5EF4-FFF2-40B4-BE49-F238E27FC236}">
                <a16:creationId xmlns:a16="http://schemas.microsoft.com/office/drawing/2014/main" id="{B7646833-1752-DE45-A1E1-A48C65D93CC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9738851"/>
              </p:ext>
            </p:extLst>
          </p:nvPr>
        </p:nvGraphicFramePr>
        <p:xfrm>
          <a:off x="289441" y="1362076"/>
          <a:ext cx="11746246" cy="439525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13" name="Google Shape;256;p24">
            <a:extLst>
              <a:ext uri="{FF2B5EF4-FFF2-40B4-BE49-F238E27FC236}">
                <a16:creationId xmlns:a16="http://schemas.microsoft.com/office/drawing/2014/main" id="{50B7D91E-DED2-6343-88A4-B199BC370D3C}"/>
              </a:ext>
            </a:extLst>
          </p:cNvPr>
          <p:cNvGrpSpPr/>
          <p:nvPr/>
        </p:nvGrpSpPr>
        <p:grpSpPr>
          <a:xfrm>
            <a:off x="442265" y="2490927"/>
            <a:ext cx="11157805" cy="1748205"/>
            <a:chOff x="355466" y="2265465"/>
            <a:chExt cx="6042377" cy="1033692"/>
          </a:xfrm>
        </p:grpSpPr>
        <p:sp>
          <p:nvSpPr>
            <p:cNvPr id="14" name="Google Shape;257;p24">
              <a:extLst>
                <a:ext uri="{FF2B5EF4-FFF2-40B4-BE49-F238E27FC236}">
                  <a16:creationId xmlns:a16="http://schemas.microsoft.com/office/drawing/2014/main" id="{2E2E7C43-F4D4-5B40-BD13-A03F5974CE0A}"/>
                </a:ext>
              </a:extLst>
            </p:cNvPr>
            <p:cNvSpPr/>
            <p:nvPr/>
          </p:nvSpPr>
          <p:spPr>
            <a:xfrm>
              <a:off x="355466" y="2265465"/>
              <a:ext cx="765300" cy="765300"/>
            </a:xfrm>
            <a:prstGeom prst="donut">
              <a:avLst>
                <a:gd name="adj" fmla="val 12366"/>
              </a:avLst>
            </a:prstGeom>
            <a:solidFill>
              <a:srgbClr val="F33901"/>
            </a:solidFill>
            <a:ln w="28575" cap="flat" cmpd="sng">
              <a:solidFill>
                <a:srgbClr val="D9D9D9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258;p24">
              <a:extLst>
                <a:ext uri="{FF2B5EF4-FFF2-40B4-BE49-F238E27FC236}">
                  <a16:creationId xmlns:a16="http://schemas.microsoft.com/office/drawing/2014/main" id="{48F10439-C690-0446-90B2-907780F6BBA3}"/>
                </a:ext>
              </a:extLst>
            </p:cNvPr>
            <p:cNvSpPr/>
            <p:nvPr/>
          </p:nvSpPr>
          <p:spPr>
            <a:xfrm>
              <a:off x="1568969" y="2673959"/>
              <a:ext cx="371100" cy="371100"/>
            </a:xfrm>
            <a:prstGeom prst="ellipse">
              <a:avLst/>
            </a:prstGeom>
            <a:solidFill>
              <a:srgbClr val="F33901"/>
            </a:solidFill>
            <a:ln w="28575" cap="flat" cmpd="sng">
              <a:solidFill>
                <a:srgbClr val="D9D9D9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9" name="Google Shape;262;p24">
              <a:extLst>
                <a:ext uri="{FF2B5EF4-FFF2-40B4-BE49-F238E27FC236}">
                  <a16:creationId xmlns:a16="http://schemas.microsoft.com/office/drawing/2014/main" id="{2760FC6B-E13B-7D4F-811D-CEA7F7D2A598}"/>
                </a:ext>
              </a:extLst>
            </p:cNvPr>
            <p:cNvSpPr/>
            <p:nvPr/>
          </p:nvSpPr>
          <p:spPr>
            <a:xfrm>
              <a:off x="2224633" y="2533857"/>
              <a:ext cx="765300" cy="765300"/>
            </a:xfrm>
            <a:prstGeom prst="donut">
              <a:avLst>
                <a:gd name="adj" fmla="val 12366"/>
              </a:avLst>
            </a:prstGeom>
            <a:solidFill>
              <a:srgbClr val="F33901"/>
            </a:solidFill>
            <a:ln w="28575" cap="flat" cmpd="sng">
              <a:solidFill>
                <a:srgbClr val="D9D9D9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263;p24">
              <a:extLst>
                <a:ext uri="{FF2B5EF4-FFF2-40B4-BE49-F238E27FC236}">
                  <a16:creationId xmlns:a16="http://schemas.microsoft.com/office/drawing/2014/main" id="{EC995068-C87A-4C41-AF01-55BA75F41E4E}"/>
                </a:ext>
              </a:extLst>
            </p:cNvPr>
            <p:cNvSpPr/>
            <p:nvPr/>
          </p:nvSpPr>
          <p:spPr>
            <a:xfrm>
              <a:off x="3203352" y="2552122"/>
              <a:ext cx="371100" cy="371100"/>
            </a:xfrm>
            <a:prstGeom prst="ellipse">
              <a:avLst/>
            </a:prstGeom>
            <a:solidFill>
              <a:srgbClr val="F33901"/>
            </a:solidFill>
            <a:ln w="28575" cap="flat" cmpd="sng">
              <a:solidFill>
                <a:srgbClr val="D9D9D9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" name="Google Shape;264;p24">
              <a:extLst>
                <a:ext uri="{FF2B5EF4-FFF2-40B4-BE49-F238E27FC236}">
                  <a16:creationId xmlns:a16="http://schemas.microsoft.com/office/drawing/2014/main" id="{1F392223-CEF2-7342-AE3E-7A320026FDC1}"/>
                </a:ext>
              </a:extLst>
            </p:cNvPr>
            <p:cNvSpPr/>
            <p:nvPr/>
          </p:nvSpPr>
          <p:spPr>
            <a:xfrm>
              <a:off x="3787938" y="2541186"/>
              <a:ext cx="371100" cy="371100"/>
            </a:xfrm>
            <a:prstGeom prst="ellipse">
              <a:avLst/>
            </a:prstGeom>
            <a:solidFill>
              <a:srgbClr val="F33901"/>
            </a:solidFill>
            <a:ln w="28575" cap="flat" cmpd="sng">
              <a:solidFill>
                <a:srgbClr val="D9D9D9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265;p24">
              <a:extLst>
                <a:ext uri="{FF2B5EF4-FFF2-40B4-BE49-F238E27FC236}">
                  <a16:creationId xmlns:a16="http://schemas.microsoft.com/office/drawing/2014/main" id="{E669915D-B029-BD45-81C1-4CF0E94E0A7C}"/>
                </a:ext>
              </a:extLst>
            </p:cNvPr>
            <p:cNvSpPr/>
            <p:nvPr/>
          </p:nvSpPr>
          <p:spPr>
            <a:xfrm>
              <a:off x="4407870" y="2592130"/>
              <a:ext cx="371100" cy="371100"/>
            </a:xfrm>
            <a:prstGeom prst="ellipse">
              <a:avLst/>
            </a:prstGeom>
            <a:solidFill>
              <a:srgbClr val="F33901"/>
            </a:solidFill>
            <a:ln w="28575" cap="flat" cmpd="sng">
              <a:solidFill>
                <a:srgbClr val="D9D9D9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268;p24">
              <a:extLst>
                <a:ext uri="{FF2B5EF4-FFF2-40B4-BE49-F238E27FC236}">
                  <a16:creationId xmlns:a16="http://schemas.microsoft.com/office/drawing/2014/main" id="{B819D5BC-3AD1-4F48-87AF-F110AE7A1B38}"/>
                </a:ext>
              </a:extLst>
            </p:cNvPr>
            <p:cNvSpPr/>
            <p:nvPr/>
          </p:nvSpPr>
          <p:spPr>
            <a:xfrm>
              <a:off x="5632543" y="2397175"/>
              <a:ext cx="765300" cy="765300"/>
            </a:xfrm>
            <a:prstGeom prst="donut">
              <a:avLst>
                <a:gd name="adj" fmla="val 12366"/>
              </a:avLst>
            </a:prstGeom>
            <a:solidFill>
              <a:srgbClr val="F33901"/>
            </a:solidFill>
            <a:ln w="28575" cap="flat" cmpd="sng">
              <a:solidFill>
                <a:srgbClr val="D9D9D9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7" name="Google Shape;270;p24">
            <a:extLst>
              <a:ext uri="{FF2B5EF4-FFF2-40B4-BE49-F238E27FC236}">
                <a16:creationId xmlns:a16="http://schemas.microsoft.com/office/drawing/2014/main" id="{1E9FD559-DE78-8B47-8E75-9301B5DE8960}"/>
              </a:ext>
            </a:extLst>
          </p:cNvPr>
          <p:cNvSpPr txBox="1"/>
          <p:nvPr/>
        </p:nvSpPr>
        <p:spPr>
          <a:xfrm rot="668">
            <a:off x="203251" y="1373723"/>
            <a:ext cx="2025428" cy="52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 dirty="0">
                <a:solidFill>
                  <a:srgbClr val="F33901"/>
                </a:solidFill>
                <a:latin typeface="Arvo"/>
                <a:ea typeface="Arvo"/>
                <a:cs typeface="Arvo"/>
                <a:sym typeface="Arvo"/>
              </a:rPr>
              <a:t>Milestone 1</a:t>
            </a:r>
            <a:endParaRPr sz="2400" b="1" dirty="0">
              <a:solidFill>
                <a:srgbClr val="F33901"/>
              </a:solidFill>
              <a:latin typeface="Arvo"/>
              <a:ea typeface="Arvo"/>
              <a:cs typeface="Arvo"/>
              <a:sym typeface="Arvo"/>
            </a:endParaRPr>
          </a:p>
        </p:txBody>
      </p:sp>
      <p:sp>
        <p:nvSpPr>
          <p:cNvPr id="28" name="Google Shape;271;p24">
            <a:extLst>
              <a:ext uri="{FF2B5EF4-FFF2-40B4-BE49-F238E27FC236}">
                <a16:creationId xmlns:a16="http://schemas.microsoft.com/office/drawing/2014/main" id="{5A37DDD3-070B-6144-99BD-739F6B500863}"/>
              </a:ext>
            </a:extLst>
          </p:cNvPr>
          <p:cNvSpPr txBox="1"/>
          <p:nvPr/>
        </p:nvSpPr>
        <p:spPr>
          <a:xfrm rot="1267">
            <a:off x="3691842" y="2139534"/>
            <a:ext cx="1764534" cy="52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 dirty="0">
                <a:solidFill>
                  <a:srgbClr val="F33901"/>
                </a:solidFill>
                <a:latin typeface="Arvo"/>
                <a:ea typeface="Arvo"/>
                <a:cs typeface="Arvo"/>
                <a:sym typeface="Arvo"/>
              </a:rPr>
              <a:t>Milestone 2</a:t>
            </a:r>
            <a:endParaRPr sz="2400" b="1" dirty="0">
              <a:solidFill>
                <a:srgbClr val="F33901"/>
              </a:solidFill>
              <a:latin typeface="Arvo"/>
              <a:ea typeface="Arvo"/>
              <a:cs typeface="Arvo"/>
              <a:sym typeface="Arvo"/>
            </a:endParaRPr>
          </a:p>
        </p:txBody>
      </p:sp>
      <p:sp>
        <p:nvSpPr>
          <p:cNvPr id="29" name="Google Shape;271;p24">
            <a:extLst>
              <a:ext uri="{FF2B5EF4-FFF2-40B4-BE49-F238E27FC236}">
                <a16:creationId xmlns:a16="http://schemas.microsoft.com/office/drawing/2014/main" id="{F80024F4-DB34-BC42-9442-EF1D9113114E}"/>
              </a:ext>
            </a:extLst>
          </p:cNvPr>
          <p:cNvSpPr txBox="1"/>
          <p:nvPr/>
        </p:nvSpPr>
        <p:spPr>
          <a:xfrm rot="1267">
            <a:off x="9904479" y="2044946"/>
            <a:ext cx="1997982" cy="52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 dirty="0">
                <a:solidFill>
                  <a:srgbClr val="F33901"/>
                </a:solidFill>
                <a:latin typeface="Arvo"/>
                <a:ea typeface="Arvo"/>
                <a:cs typeface="Arvo"/>
                <a:sym typeface="Arvo"/>
              </a:rPr>
              <a:t>Milestone 3</a:t>
            </a:r>
            <a:endParaRPr sz="2400" b="1" dirty="0">
              <a:solidFill>
                <a:srgbClr val="F33901"/>
              </a:solidFill>
              <a:latin typeface="Arvo"/>
              <a:ea typeface="Arvo"/>
              <a:cs typeface="Arvo"/>
              <a:sym typeface="Arvo"/>
            </a:endParaRPr>
          </a:p>
        </p:txBody>
      </p:sp>
      <p:sp>
        <p:nvSpPr>
          <p:cNvPr id="30" name="Google Shape;271;p24">
            <a:extLst>
              <a:ext uri="{FF2B5EF4-FFF2-40B4-BE49-F238E27FC236}">
                <a16:creationId xmlns:a16="http://schemas.microsoft.com/office/drawing/2014/main" id="{9B57A2E9-EDDD-CE4A-B5D7-3870CCB9A467}"/>
              </a:ext>
            </a:extLst>
          </p:cNvPr>
          <p:cNvSpPr txBox="1"/>
          <p:nvPr/>
        </p:nvSpPr>
        <p:spPr>
          <a:xfrm rot="1267">
            <a:off x="10186969" y="2153561"/>
            <a:ext cx="1627800" cy="52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1" dirty="0">
              <a:solidFill>
                <a:srgbClr val="F33901"/>
              </a:solidFill>
              <a:latin typeface="Arvo"/>
              <a:ea typeface="Arvo"/>
              <a:cs typeface="Arvo"/>
              <a:sym typeface="Arvo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62431C25-45CA-9042-A6C7-82A35A779B80}"/>
              </a:ext>
            </a:extLst>
          </p:cNvPr>
          <p:cNvSpPr txBox="1"/>
          <p:nvPr/>
        </p:nvSpPr>
        <p:spPr>
          <a:xfrm>
            <a:off x="291554" y="1834881"/>
            <a:ext cx="163743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BN" dirty="0"/>
              <a:t>MOU signed in 2004</a:t>
            </a:r>
          </a:p>
        </p:txBody>
      </p:sp>
      <p:pic>
        <p:nvPicPr>
          <p:cNvPr id="32" name="Picture 31">
            <a:extLst>
              <a:ext uri="{FF2B5EF4-FFF2-40B4-BE49-F238E27FC236}">
                <a16:creationId xmlns:a16="http://schemas.microsoft.com/office/drawing/2014/main" id="{E6812B48-C79E-2243-930B-D0CCF5AFEEAD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420026" y="247651"/>
            <a:ext cx="1615661" cy="1125876"/>
          </a:xfrm>
          <a:prstGeom prst="rect">
            <a:avLst/>
          </a:prstGeom>
        </p:spPr>
      </p:pic>
      <p:sp>
        <p:nvSpPr>
          <p:cNvPr id="33" name="TextBox 32">
            <a:extLst>
              <a:ext uri="{FF2B5EF4-FFF2-40B4-BE49-F238E27FC236}">
                <a16:creationId xmlns:a16="http://schemas.microsoft.com/office/drawing/2014/main" id="{EE9E8DCE-E6E8-6446-9B53-1ACFDC078B48}"/>
              </a:ext>
            </a:extLst>
          </p:cNvPr>
          <p:cNvSpPr txBox="1"/>
          <p:nvPr/>
        </p:nvSpPr>
        <p:spPr>
          <a:xfrm>
            <a:off x="320986" y="3885646"/>
            <a:ext cx="2025491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BN" sz="1400" dirty="0"/>
              <a:t>Brunei Darussalam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BN" sz="1400" dirty="0"/>
              <a:t>Indonesia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BN" sz="1400" dirty="0"/>
              <a:t>Malaysia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BN" sz="1400" dirty="0"/>
              <a:t>Singapore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6751D6AD-7F46-8744-95B6-E24658F2F876}"/>
              </a:ext>
            </a:extLst>
          </p:cNvPr>
          <p:cNvSpPr txBox="1"/>
          <p:nvPr/>
        </p:nvSpPr>
        <p:spPr>
          <a:xfrm>
            <a:off x="2130575" y="1869624"/>
            <a:ext cx="175598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BN" sz="1600" dirty="0"/>
              <a:t>In 2007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BN" sz="1600" dirty="0"/>
              <a:t>Cambodia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BN" sz="1600" dirty="0"/>
              <a:t>Philippines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BN" sz="1600" dirty="0"/>
              <a:t>Thailand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BN" sz="1600" dirty="0"/>
              <a:t>Vietnam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7B5B5AEF-6A70-5A4F-A6AF-F4724A039AFF}"/>
              </a:ext>
            </a:extLst>
          </p:cNvPr>
          <p:cNvSpPr txBox="1"/>
          <p:nvPr/>
        </p:nvSpPr>
        <p:spPr>
          <a:xfrm>
            <a:off x="3822231" y="4198546"/>
            <a:ext cx="14306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BN" dirty="0"/>
              <a:t>SEA-PAC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F35CDCF4-1DB1-B343-B0C4-678B24910CC4}"/>
              </a:ext>
            </a:extLst>
          </p:cNvPr>
          <p:cNvSpPr txBox="1"/>
          <p:nvPr/>
        </p:nvSpPr>
        <p:spPr>
          <a:xfrm>
            <a:off x="5590537" y="2452508"/>
            <a:ext cx="9326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BN" sz="1400" dirty="0"/>
              <a:t>SEAPAC LOGO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53B97CEB-AA85-EB46-A13D-9FB44A252C3F}"/>
              </a:ext>
            </a:extLst>
          </p:cNvPr>
          <p:cNvSpPr txBox="1"/>
          <p:nvPr/>
        </p:nvSpPr>
        <p:spPr>
          <a:xfrm>
            <a:off x="6641888" y="3619529"/>
            <a:ext cx="13708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BN" sz="1600" dirty="0"/>
              <a:t>In 2010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BN" sz="1600" dirty="0"/>
              <a:t>Lao PDR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E9243720-6747-B849-BE1A-1133B2FEE9D4}"/>
              </a:ext>
            </a:extLst>
          </p:cNvPr>
          <p:cNvSpPr txBox="1"/>
          <p:nvPr/>
        </p:nvSpPr>
        <p:spPr>
          <a:xfrm>
            <a:off x="7714382" y="2476160"/>
            <a:ext cx="13708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BN" sz="1600" dirty="0"/>
              <a:t>In 2013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BN" sz="1600" dirty="0"/>
              <a:t>Myanmar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07DEA58D-9492-2D47-A73A-BEE8AA01837B}"/>
              </a:ext>
            </a:extLst>
          </p:cNvPr>
          <p:cNvSpPr txBox="1"/>
          <p:nvPr/>
        </p:nvSpPr>
        <p:spPr>
          <a:xfrm>
            <a:off x="10622449" y="4007972"/>
            <a:ext cx="163956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BN" dirty="0"/>
              <a:t>In 2019 ASEAN-PAC</a:t>
            </a:r>
          </a:p>
        </p:txBody>
      </p:sp>
      <p:sp>
        <p:nvSpPr>
          <p:cNvPr id="41" name="Google Shape;264;p24">
            <a:extLst>
              <a:ext uri="{FF2B5EF4-FFF2-40B4-BE49-F238E27FC236}">
                <a16:creationId xmlns:a16="http://schemas.microsoft.com/office/drawing/2014/main" id="{988992EA-AD2B-D74D-8F15-FFF0843C0DEC}"/>
              </a:ext>
            </a:extLst>
          </p:cNvPr>
          <p:cNvSpPr/>
          <p:nvPr/>
        </p:nvSpPr>
        <p:spPr>
          <a:xfrm>
            <a:off x="8916673" y="3045764"/>
            <a:ext cx="685270" cy="627613"/>
          </a:xfrm>
          <a:prstGeom prst="ellipse">
            <a:avLst/>
          </a:prstGeom>
          <a:solidFill>
            <a:srgbClr val="F33901"/>
          </a:solidFill>
          <a:ln w="28575" cap="flat" cmpd="sng">
            <a:solidFill>
              <a:srgbClr val="D9D9D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CF461923-826F-874A-A03F-67C054C72164}"/>
              </a:ext>
            </a:extLst>
          </p:cNvPr>
          <p:cNvSpPr txBox="1"/>
          <p:nvPr/>
        </p:nvSpPr>
        <p:spPr>
          <a:xfrm>
            <a:off x="8610672" y="3674127"/>
            <a:ext cx="154502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BN" sz="1600" dirty="0"/>
              <a:t>In 2017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BN" sz="1600" dirty="0"/>
              <a:t>SEA-PAC as entity of ASEAN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4466A0FB-03C7-2B40-B293-A2585D5385B0}"/>
              </a:ext>
            </a:extLst>
          </p:cNvPr>
          <p:cNvSpPr txBox="1"/>
          <p:nvPr/>
        </p:nvSpPr>
        <p:spPr>
          <a:xfrm>
            <a:off x="4268368" y="659338"/>
            <a:ext cx="3672558" cy="584775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n-BN" sz="3200" dirty="0">
                <a:solidFill>
                  <a:schemeClr val="bg1"/>
                </a:solidFill>
              </a:rPr>
              <a:t>OUR JOURNEY</a:t>
            </a:r>
          </a:p>
        </p:txBody>
      </p:sp>
    </p:spTree>
    <p:extLst>
      <p:ext uri="{BB962C8B-B14F-4D97-AF65-F5344CB8AC3E}">
        <p14:creationId xmlns:p14="http://schemas.microsoft.com/office/powerpoint/2010/main" val="8002716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8772CC-90B1-074A-8593-CD9A5A1F75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BN" dirty="0"/>
              <a:t>ASEAN-PAC ACTIVITIES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583327-6F93-444A-A06B-1AB75D1AE7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BN" sz="2000" dirty="0"/>
              <a:t>Hosting country following ASEAN</a:t>
            </a:r>
          </a:p>
          <a:p>
            <a:r>
              <a:rPr lang="en-BN" sz="2000" dirty="0"/>
              <a:t>Annual Principals &amp; Secretariat Meetings</a:t>
            </a:r>
          </a:p>
          <a:p>
            <a:r>
              <a:rPr lang="en-BN" sz="2000" dirty="0"/>
              <a:t>Capacity Building Programmes</a:t>
            </a:r>
          </a:p>
          <a:p>
            <a:r>
              <a:rPr lang="en-BN" sz="2000" dirty="0"/>
              <a:t>Reviewing Action Plan &amp; Updates by members</a:t>
            </a:r>
          </a:p>
          <a:p>
            <a:endParaRPr lang="en-BN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1FB2A21-107B-3F42-BC6D-953F15D581C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20026" y="247651"/>
            <a:ext cx="1615661" cy="11258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81308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47F6EC-4FAA-5E46-A132-8A6C83D743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BN" dirty="0"/>
              <a:t>ASEAN-PAC ACTION PLAN 2020-2022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655A8B-6781-7C41-BAED-AD93CE9D90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BN" dirty="0"/>
              <a:t>Implementation of the U</a:t>
            </a:r>
            <a:r>
              <a:rPr lang="en-US" dirty="0"/>
              <a:t>n</a:t>
            </a:r>
            <a:r>
              <a:rPr lang="en-BN" dirty="0"/>
              <a:t>ited Nations Convention Against Corruption (UNCAC) – Second review cycle</a:t>
            </a:r>
          </a:p>
          <a:p>
            <a:pPr algn="just"/>
            <a:r>
              <a:rPr lang="en-BN" dirty="0"/>
              <a:t>8th Conference of the States Parties – Resolution on Promoting good practices in relation to the role of national parliament and other legislative bodies in preventing and combating corruption in all its forms</a:t>
            </a:r>
          </a:p>
          <a:p>
            <a:pPr algn="just"/>
            <a:r>
              <a:rPr lang="en-BN" dirty="0"/>
              <a:t>United Nations General Assembly – Special Session Against Corruption (UNGASS), June 2021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F2BC9D9-9693-2B40-AA40-889035ACCE9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20026" y="247651"/>
            <a:ext cx="1615661" cy="11258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84344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7B074B-BC9A-3141-B22F-9218245A97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BN" dirty="0"/>
              <a:t>WAY FORWARD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B6E415-071A-B546-8957-83EA138C8C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BN" sz="2000" dirty="0"/>
              <a:t>Continue collaborations among ASEAN-PAC</a:t>
            </a:r>
          </a:p>
          <a:p>
            <a:r>
              <a:rPr lang="en-BN" sz="2000" dirty="0"/>
              <a:t> Support the UNCAC and Working Groups</a:t>
            </a:r>
          </a:p>
          <a:p>
            <a:r>
              <a:rPr lang="en-BN" sz="2000" dirty="0"/>
              <a:t>Work with other international organizations – UNODC, OECD, </a:t>
            </a:r>
            <a:r>
              <a:rPr lang="en-BN" sz="2000"/>
              <a:t>StAR Initiatives etc</a:t>
            </a:r>
            <a:endParaRPr lang="en-BN" sz="2000" dirty="0"/>
          </a:p>
          <a:p>
            <a:pPr marL="0" indent="0">
              <a:buNone/>
            </a:pPr>
            <a:endParaRPr lang="en-BN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0D8B079-BEB6-AF4D-BA5A-ADB69FD7129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20026" y="247651"/>
            <a:ext cx="1615661" cy="11258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7851737"/>
      </p:ext>
    </p:extLst>
  </p:cSld>
  <p:clrMapOvr>
    <a:masterClrMapping/>
  </p:clrMapOvr>
</p:sld>
</file>

<file path=ppt/theme/theme1.xml><?xml version="1.0" encoding="utf-8"?>
<a:theme xmlns:a="http://schemas.openxmlformats.org/drawingml/2006/main" name="Atlas">
  <a:themeElements>
    <a:clrScheme name="Atlas">
      <a:dk1>
        <a:sysClr val="windowText" lastClr="000000"/>
      </a:dk1>
      <a:lt1>
        <a:sysClr val="window" lastClr="FFFFFF"/>
      </a:lt1>
      <a:dk2>
        <a:srgbClr val="454545"/>
      </a:dk2>
      <a:lt2>
        <a:srgbClr val="E0E0E0"/>
      </a:lt2>
      <a:accent1>
        <a:srgbClr val="F81B02"/>
      </a:accent1>
      <a:accent2>
        <a:srgbClr val="FC7715"/>
      </a:accent2>
      <a:accent3>
        <a:srgbClr val="AFBF41"/>
      </a:accent3>
      <a:accent4>
        <a:srgbClr val="50C49F"/>
      </a:accent4>
      <a:accent5>
        <a:srgbClr val="3B95C4"/>
      </a:accent5>
      <a:accent6>
        <a:srgbClr val="B560D4"/>
      </a:accent6>
      <a:hlink>
        <a:srgbClr val="FC5A1A"/>
      </a:hlink>
      <a:folHlink>
        <a:srgbClr val="B49E74"/>
      </a:folHlink>
    </a:clrScheme>
    <a:fontScheme name="Atlas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tla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alpha val="60000"/>
                <a:satMod val="109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0000"/>
            </a:schemeClr>
          </a:solidFill>
          <a:prstDash val="solid"/>
        </a:ln>
        <a:ln w="15875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0" h="0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10000">
              <a:schemeClr val="phClr">
                <a:tint val="94000"/>
                <a:lumMod val="116000"/>
              </a:schemeClr>
            </a:gs>
            <a:gs pos="100000">
              <a:schemeClr val="phClr">
                <a:tint val="98000"/>
                <a:shade val="86000"/>
                <a:satMod val="90000"/>
                <a:lumMod val="88000"/>
              </a:schemeClr>
            </a:gs>
          </a:gsLst>
          <a:path path="circle">
            <a:fillToRect l="50000" t="15000" r="50000" b="169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tlas" id="{5156B0E4-0EB1-49FE-A26B-15F6F698AEC6}" vid="{508F7963-D0B5-43F7-BB2C-FCE3009C08E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