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handoutMasterIdLst>
    <p:handoutMasterId r:id="rId25"/>
  </p:handoutMasterIdLst>
  <p:sldIdLst>
    <p:sldId id="256" r:id="rId2"/>
    <p:sldId id="271" r:id="rId3"/>
    <p:sldId id="257" r:id="rId4"/>
    <p:sldId id="272" r:id="rId5"/>
    <p:sldId id="323" r:id="rId6"/>
    <p:sldId id="324" r:id="rId7"/>
    <p:sldId id="274" r:id="rId8"/>
    <p:sldId id="325" r:id="rId9"/>
    <p:sldId id="273" r:id="rId10"/>
    <p:sldId id="326" r:id="rId11"/>
    <p:sldId id="327" r:id="rId12"/>
    <p:sldId id="298" r:id="rId13"/>
    <p:sldId id="328" r:id="rId14"/>
    <p:sldId id="286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22" r:id="rId2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58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3EBFC6-C3A8-4CAD-BDA2-089AB0A1F233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D980DB88-9013-443C-9589-23493CAB185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89510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8991600" y="3175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155575" y="241935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6D198-6474-4742-B4DF-FA96FEDBB1B5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16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40D41FCB-1FC4-4741-AB47-FB961B872F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94107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E85BA-00A6-4281-9A79-6471E47D4595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6637CF-F29A-4E09-85AC-3793562C14C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019900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 rot="5400000">
            <a:off x="4021137" y="3278188"/>
            <a:ext cx="6245225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Oval 10"/>
          <p:cNvSpPr/>
          <p:nvPr/>
        </p:nvSpPr>
        <p:spPr>
          <a:xfrm>
            <a:off x="6838950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934200" y="3021013"/>
            <a:ext cx="420688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6915150" y="3009900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649C9D30-D529-4A22-89E3-862FBD8956A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930BF3-AC9B-49CB-9EF4-54DF7BC99B2E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26862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D76D01-11C7-415A-B79B-720F35CA4F17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2450" y="1027113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91DB1D31-A48B-4BA6-80B9-BDD9BC0542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67457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152400" y="2286000"/>
            <a:ext cx="8832850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55575" y="142875"/>
            <a:ext cx="8832850" cy="2139950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2438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4267200" y="211455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4362450" y="2209800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F3FC6-3FA6-4140-9ACF-B84FA0885C3E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1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86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D857DE5-6F48-4DA0-ADC1-A152050A4AE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76670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 flipV="1">
            <a:off x="4562475" y="1576388"/>
            <a:ext cx="9525" cy="481806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10325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C84BCB-F5AB-4EC2-B16F-4AC5B0BA26F3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CB7D27-2A21-4E4A-9533-82EA978268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052685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 flipV="1">
            <a:off x="4572000" y="2200275"/>
            <a:ext cx="0" cy="4187825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52400" y="1371600"/>
            <a:ext cx="8832850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050" y="6391275"/>
            <a:ext cx="8832850" cy="31115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Straight Connector 13"/>
          <p:cNvSpPr>
            <a:spLocks noChangeShapeType="1"/>
          </p:cNvSpPr>
          <p:nvPr/>
        </p:nvSpPr>
        <p:spPr bwMode="auto">
          <a:xfrm>
            <a:off x="152400" y="1279525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6" name="Oval 15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8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2D2093-A6C2-4FCA-9FF2-067B94F14338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19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10325"/>
            <a:ext cx="358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0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98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892B2A2D-4E73-484B-B25E-B1F0BB3D18C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164595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D1F564-B4FA-454E-B7B5-32B7EB0B0CF4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6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14CA5654-E203-487D-9FE1-89AC0867929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090255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3" name="Rectangle 2"/>
          <p:cNvSpPr>
            <a:spLocks noChangeArrowheads="1"/>
          </p:cNvSpPr>
          <p:nvPr/>
        </p:nvSpPr>
        <p:spPr bwMode="white">
          <a:xfrm>
            <a:off x="0" y="0"/>
            <a:ext cx="9144000" cy="15557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46050" y="6391275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152400" y="15875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8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B6B14-DA28-4EEB-9AB1-9B2190E5B2B1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5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C128185-1AE6-4F09-9769-2C38BC8723A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37017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52400" y="152400"/>
            <a:ext cx="8832850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19063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52400" y="152400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A4DA8C52-04AF-41C1-A731-0BC820A8CA1E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B38224-6F01-4AD7-A0A7-BBCF6FE42FB9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382963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55279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4"/>
          <p:cNvSpPr>
            <a:spLocks noChangeShapeType="1"/>
          </p:cNvSpPr>
          <p:nvPr/>
        </p:nvSpPr>
        <p:spPr bwMode="auto">
          <a:xfrm>
            <a:off x="152400" y="533400"/>
            <a:ext cx="8832850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2850" cy="301625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3" name="Oval 12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1390650" y="323850"/>
            <a:ext cx="419100" cy="419100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Slide Number Placeholder 6"/>
          <p:cNvSpPr>
            <a:spLocks noGrp="1"/>
          </p:cNvSpPr>
          <p:nvPr>
            <p:ph type="sldNum" sz="quarter" idx="10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/>
            </a:lvl1pPr>
          </a:lstStyle>
          <a:p>
            <a:fld id="{EBD0A3BE-2D86-4E54-8CF2-0BE6E6C651F0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17" name="Date Placeholder 4"/>
          <p:cNvSpPr>
            <a:spLocks noGrp="1"/>
          </p:cNvSpPr>
          <p:nvPr>
            <p:ph type="dt" sz="half" idx="11"/>
          </p:nvPr>
        </p:nvSpPr>
        <p:spPr>
          <a:xfrm>
            <a:off x="5788025" y="6405563"/>
            <a:ext cx="30448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34FB-5F13-4D30-9CC5-0CEB31C468BC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18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301625" y="6410325"/>
            <a:ext cx="3584575" cy="366713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20639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825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225" y="6388100"/>
            <a:ext cx="8832850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5563"/>
            <a:ext cx="3044825" cy="3651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fld id="{800B7B09-B846-4221-A656-631BDC5EADF2}" type="datetimeFigureOut">
              <a:rPr lang="en-US"/>
              <a:pPr>
                <a:defRPr/>
              </a:pPr>
              <a:t>8/19/2019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325"/>
            <a:ext cx="3581400" cy="366713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575"/>
            <a:ext cx="8832850" cy="6546850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350"/>
            <a:ext cx="8832850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>
              <a:defRPr/>
            </a:pPr>
            <a:endParaRPr lang="en-US">
              <a:latin typeface="Arial" charset="0"/>
            </a:endParaRPr>
          </a:p>
        </p:txBody>
      </p:sp>
      <p:sp>
        <p:nvSpPr>
          <p:cNvPr id="12" name="Oval 11"/>
          <p:cNvSpPr/>
          <p:nvPr/>
        </p:nvSpPr>
        <p:spPr>
          <a:xfrm>
            <a:off x="4267200" y="955675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4362450" y="1050925"/>
            <a:ext cx="419100" cy="420688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39813"/>
            <a:ext cx="457200" cy="441325"/>
          </a:xfrm>
          <a:prstGeom prst="rect">
            <a:avLst/>
          </a:prstGeom>
        </p:spPr>
        <p:txBody>
          <a:bodyPr vert="horz" wrap="square" lIns="45720" tIns="45720" rIns="45720" bIns="45720" numCol="1" anchor="ctr" anchorCtr="0" compatLnSpc="1">
            <a:prstTxWarp prst="textNoShape">
              <a:avLst/>
            </a:prstTxWarp>
            <a:normAutofit/>
          </a:bodyPr>
          <a:lstStyle>
            <a:lvl1pPr algn="ctr">
              <a:defRPr sz="1600">
                <a:solidFill>
                  <a:srgbClr val="88A44D"/>
                </a:solidFill>
              </a:defRPr>
            </a:lvl1pPr>
          </a:lstStyle>
          <a:p>
            <a:fld id="{DAAC5B09-898A-4960-84E0-E117435EBCDF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62" name="Title Placeholder 21"/>
          <p:cNvSpPr>
            <a:spLocks noGrp="1"/>
          </p:cNvSpPr>
          <p:nvPr>
            <p:ph type="title"/>
          </p:nvPr>
        </p:nvSpPr>
        <p:spPr bwMode="auto">
          <a:xfrm>
            <a:off x="301625" y="228600"/>
            <a:ext cx="8534400" cy="758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63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301625" y="1524000"/>
            <a:ext cx="8534400" cy="4598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3" r:id="rId1"/>
    <p:sldLayoutId id="2147483764" r:id="rId2"/>
    <p:sldLayoutId id="2147483765" r:id="rId3"/>
    <p:sldLayoutId id="2147483766" r:id="rId4"/>
    <p:sldLayoutId id="2147483767" r:id="rId5"/>
    <p:sldLayoutId id="2147483768" r:id="rId6"/>
    <p:sldLayoutId id="2147483769" r:id="rId7"/>
    <p:sldLayoutId id="2147483770" r:id="rId8"/>
    <p:sldLayoutId id="2147483771" r:id="rId9"/>
    <p:sldLayoutId id="2147483772" r:id="rId10"/>
    <p:sldLayoutId id="214748377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rgbClr val="88A44D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300">
          <a:solidFill>
            <a:srgbClr val="88A44D"/>
          </a:solidFill>
          <a:latin typeface="Georgia" pitchFamily="18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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ct val="20000"/>
        </a:spcBef>
        <a:spcAft>
          <a:spcPct val="0"/>
        </a:spcAft>
        <a:buClr>
          <a:srgbClr val="9BBB59"/>
        </a:buClr>
        <a:buSzPct val="75000"/>
        <a:buFont typeface="Wingdings 2" panose="05020102010507070707" pitchFamily="18" charset="2"/>
        <a:buChar char="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ct val="20000"/>
        </a:spcBef>
        <a:spcAft>
          <a:spcPct val="0"/>
        </a:spcAft>
        <a:buClr>
          <a:srgbClr val="8064A2"/>
        </a:buClr>
        <a:buSzPct val="70000"/>
        <a:buFont typeface="Wingdings" panose="05000000000000000000" pitchFamily="2" charset="2"/>
        <a:buChar char="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rgbClr val="4BACC6"/>
        </a:buClr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5410200"/>
            <a:ext cx="6400800" cy="990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200" dirty="0" smtClean="0">
                <a:solidFill>
                  <a:schemeClr val="tx1"/>
                </a:solidFill>
                <a:latin typeface="Algerian" panose="04020705040A02060702" pitchFamily="82" charset="0"/>
              </a:rPr>
              <a:t>JAKARTA 2019</a:t>
            </a:r>
            <a:endParaRPr lang="en-US" sz="2200" dirty="0">
              <a:solidFill>
                <a:schemeClr val="tx1"/>
              </a:solidFill>
              <a:latin typeface="Algerian" panose="04020705040A02060702" pitchFamily="82" charset="0"/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685800" y="2717442"/>
            <a:ext cx="7772400" cy="20734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2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3300">
                <a:solidFill>
                  <a:srgbClr val="88A44D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 </a:t>
            </a:r>
            <a:b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</a:br>
            <a:r>
              <a:rPr lang="en-US" altLang="en-US" sz="3600" b="1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berdasarkan</a:t>
            </a:r>
            <a: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 </a:t>
            </a:r>
            <a:r>
              <a:rPr lang="en-US" altLang="en-US" sz="3600" b="1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Putusan</a:t>
            </a:r>
            <a: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 </a:t>
            </a:r>
            <a:r>
              <a:rPr lang="en-US" altLang="en-US" sz="3600" b="1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Mahkamah</a:t>
            </a:r>
            <a: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 </a:t>
            </a:r>
            <a:r>
              <a:rPr lang="en-US" altLang="en-US" sz="3600" b="1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Konstitusi</a:t>
            </a:r>
            <a: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 </a:t>
            </a:r>
            <a:r>
              <a:rPr lang="en-US" altLang="en-US" sz="3600" b="1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Nomor</a:t>
            </a:r>
            <a: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 22/PUU-XV/2017</a:t>
            </a:r>
            <a:b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</a:br>
            <a:endParaRPr lang="en-US" altLang="en-US" sz="3600" b="1" dirty="0" smtClean="0">
              <a:ln>
                <a:solidFill>
                  <a:schemeClr val="tx1"/>
                </a:solidFill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Lucida Console" panose="020B0609040504020204" pitchFamily="49" charset="0"/>
            </a:endParaRPr>
          </a:p>
        </p:txBody>
      </p:sp>
      <p:sp>
        <p:nvSpPr>
          <p:cNvPr id="14339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2133600"/>
          </a:xfrm>
        </p:spPr>
        <p:txBody>
          <a:bodyPr/>
          <a:lstStyle/>
          <a:p>
            <a:pPr eaLnBrk="1" hangingPunct="1"/>
            <a: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 REVISI UU </a:t>
            </a:r>
            <a:r>
              <a:rPr lang="en-US" altLang="en-US" sz="3600" b="1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nomor</a:t>
            </a:r>
            <a: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 1 </a:t>
            </a:r>
            <a:r>
              <a:rPr lang="en-US" altLang="en-US" sz="3600" b="1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tahun</a:t>
            </a:r>
            <a: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 1974 </a:t>
            </a:r>
            <a:r>
              <a:rPr lang="en-US" altLang="en-US" sz="3600" b="1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tentang</a:t>
            </a:r>
            <a: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 </a:t>
            </a:r>
            <a:r>
              <a:rPr lang="en-US" altLang="en-US" sz="3600" b="1" dirty="0" err="1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Perkawinan</a:t>
            </a:r>
            <a: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  <a:t> </a:t>
            </a:r>
            <a:br>
              <a:rPr lang="en-US" altLang="en-US" sz="3600" b="1" dirty="0" smtClean="0">
                <a:ln>
                  <a:solidFill>
                    <a:schemeClr val="tx1"/>
                  </a:solidFill>
                </a:ln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</a:effectLst>
                <a:latin typeface="Lucida Console" panose="020B0609040504020204" pitchFamily="49" charset="0"/>
              </a:rPr>
            </a:br>
            <a:endParaRPr lang="en-US" altLang="en-US" sz="3600" b="1" dirty="0" smtClean="0">
              <a:ln>
                <a:solidFill>
                  <a:schemeClr val="tx1"/>
                </a:solidFill>
              </a:ln>
              <a:effectLst>
                <a:glow rad="101600">
                  <a:schemeClr val="accent5">
                    <a:satMod val="175000"/>
                    <a:alpha val="40000"/>
                  </a:schemeClr>
                </a:glow>
              </a:effectLst>
              <a:latin typeface="Lucida Console" panose="020B0609040504020204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Landasan</a:t>
            </a:r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 </a:t>
            </a:r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Yuridis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fontScale="925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err="1" smtClean="0">
                <a:latin typeface="Berlin Sans FB" pitchFamily="34" charset="0"/>
              </a:rPr>
              <a:t>Pada</a:t>
            </a:r>
            <a:r>
              <a:rPr lang="en-US" sz="2400" dirty="0" smtClean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tahun</a:t>
            </a:r>
            <a:r>
              <a:rPr lang="en-US" sz="2400" dirty="0">
                <a:latin typeface="Berlin Sans FB" pitchFamily="34" charset="0"/>
              </a:rPr>
              <a:t> 2017, </a:t>
            </a:r>
            <a:r>
              <a:rPr lang="en-US" sz="2400" dirty="0" err="1">
                <a:latin typeface="Berlin Sans FB" pitchFamily="34" charset="0"/>
              </a:rPr>
              <a:t>Mahkamah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Konstitusi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mengabulkan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sebagian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dari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gugatan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uji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materi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terkait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perbedaan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usia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dalam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Undang-Undang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Nomor</a:t>
            </a:r>
            <a:r>
              <a:rPr lang="en-US" sz="2400" dirty="0">
                <a:latin typeface="Berlin Sans FB" pitchFamily="34" charset="0"/>
              </a:rPr>
              <a:t> 1 </a:t>
            </a:r>
            <a:r>
              <a:rPr lang="en-US" sz="2400" dirty="0" err="1">
                <a:latin typeface="Berlin Sans FB" pitchFamily="34" charset="0"/>
              </a:rPr>
              <a:t>Tahun</a:t>
            </a:r>
            <a:r>
              <a:rPr lang="en-US" sz="2400" dirty="0">
                <a:latin typeface="Berlin Sans FB" pitchFamily="34" charset="0"/>
              </a:rPr>
              <a:t> 1974 </a:t>
            </a:r>
            <a:r>
              <a:rPr lang="en-US" sz="2400" dirty="0" err="1">
                <a:latin typeface="Berlin Sans FB" pitchFamily="34" charset="0"/>
              </a:rPr>
              <a:t>tentang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Pasal</a:t>
            </a:r>
            <a:r>
              <a:rPr lang="en-US" sz="2400" dirty="0">
                <a:latin typeface="Berlin Sans FB" pitchFamily="34" charset="0"/>
              </a:rPr>
              <a:t> 7 </a:t>
            </a:r>
            <a:r>
              <a:rPr lang="en-US" sz="2400" dirty="0" err="1">
                <a:latin typeface="Berlin Sans FB" pitchFamily="34" charset="0"/>
              </a:rPr>
              <a:t>ayat</a:t>
            </a:r>
            <a:r>
              <a:rPr lang="en-US" sz="2400" dirty="0">
                <a:latin typeface="Berlin Sans FB" pitchFamily="34" charset="0"/>
              </a:rPr>
              <a:t> 1 yang </a:t>
            </a:r>
            <a:r>
              <a:rPr lang="en-US" sz="2400" dirty="0" err="1">
                <a:latin typeface="Berlin Sans FB" pitchFamily="34" charset="0"/>
              </a:rPr>
              <a:t>mengatur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batas</a:t>
            </a:r>
            <a:r>
              <a:rPr lang="en-US" sz="2400" dirty="0">
                <a:latin typeface="Berlin Sans FB" pitchFamily="34" charset="0"/>
              </a:rPr>
              <a:t> minimal </a:t>
            </a:r>
            <a:r>
              <a:rPr lang="en-US" sz="2400" dirty="0" err="1">
                <a:latin typeface="Berlin Sans FB" pitchFamily="34" charset="0"/>
              </a:rPr>
              <a:t>usia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>
                <a:latin typeface="Berlin Sans FB" pitchFamily="34" charset="0"/>
              </a:rPr>
              <a:t> 19 </a:t>
            </a:r>
            <a:r>
              <a:rPr lang="en-US" sz="2400" dirty="0" err="1">
                <a:latin typeface="Berlin Sans FB" pitchFamily="34" charset="0"/>
              </a:rPr>
              <a:t>tahun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untuk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laki-laki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dan</a:t>
            </a:r>
            <a:r>
              <a:rPr lang="en-US" sz="2400" dirty="0">
                <a:latin typeface="Berlin Sans FB" pitchFamily="34" charset="0"/>
              </a:rPr>
              <a:t> 16 </a:t>
            </a:r>
            <a:r>
              <a:rPr lang="en-US" sz="2400" dirty="0" err="1">
                <a:latin typeface="Berlin Sans FB" pitchFamily="34" charset="0"/>
              </a:rPr>
              <a:t>tahun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untuk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perempuan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melalui</a:t>
            </a:r>
            <a:r>
              <a:rPr lang="en-US" sz="2400" dirty="0">
                <a:latin typeface="Berlin Sans FB" pitchFamily="34" charset="0"/>
              </a:rPr>
              <a:t> PUTUSAN NOMOR 22/PUU-XV/2017. MK </a:t>
            </a:r>
            <a:r>
              <a:rPr lang="en-US" sz="2400" dirty="0" err="1">
                <a:latin typeface="Berlin Sans FB" pitchFamily="34" charset="0"/>
              </a:rPr>
              <a:t>menyatakan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perbedaan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batas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usia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laki-laki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perempuan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dalam</a:t>
            </a:r>
            <a:r>
              <a:rPr lang="en-US" sz="2400" dirty="0">
                <a:latin typeface="Berlin Sans FB" pitchFamily="34" charset="0"/>
              </a:rPr>
              <a:t> UU </a:t>
            </a:r>
            <a:r>
              <a:rPr lang="en-US" sz="2400" dirty="0" err="1">
                <a:latin typeface="Berlin Sans FB" pitchFamily="34" charset="0"/>
              </a:rPr>
              <a:t>tersebut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menimbulkan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diskriminasi</a:t>
            </a:r>
            <a:r>
              <a:rPr lang="en-US" sz="2400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err="1">
                <a:latin typeface="Berlin Sans FB" pitchFamily="34" charset="0"/>
              </a:rPr>
              <a:t>Dalam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pertimbangannya</a:t>
            </a:r>
            <a:r>
              <a:rPr lang="en-US" sz="2400" dirty="0">
                <a:latin typeface="Berlin Sans FB" pitchFamily="34" charset="0"/>
              </a:rPr>
              <a:t>, </a:t>
            </a:r>
            <a:r>
              <a:rPr lang="en-US" sz="2400" dirty="0" err="1">
                <a:latin typeface="Berlin Sans FB" pitchFamily="34" charset="0"/>
              </a:rPr>
              <a:t>Mahkamah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Konstitusi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menilai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pasal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itu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bertentangan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dengan</a:t>
            </a:r>
            <a:r>
              <a:rPr lang="en-US" sz="2400" dirty="0">
                <a:latin typeface="Berlin Sans FB" pitchFamily="34" charset="0"/>
              </a:rPr>
              <a:t> UUD NRI </a:t>
            </a:r>
            <a:r>
              <a:rPr lang="en-US" sz="2400" dirty="0" err="1">
                <a:latin typeface="Berlin Sans FB" pitchFamily="34" charset="0"/>
              </a:rPr>
              <a:t>Tahun</a:t>
            </a:r>
            <a:r>
              <a:rPr lang="en-US" sz="2400" dirty="0">
                <a:latin typeface="Berlin Sans FB" pitchFamily="34" charset="0"/>
              </a:rPr>
              <a:t> 1945 yang </a:t>
            </a:r>
            <a:r>
              <a:rPr lang="en-US" sz="2400" dirty="0" err="1">
                <a:latin typeface="Berlin Sans FB" pitchFamily="34" charset="0"/>
              </a:rPr>
              <a:t>menyebut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bahwa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setiap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warga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negara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memiliki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kedudukan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sama</a:t>
            </a:r>
            <a:r>
              <a:rPr lang="en-US" sz="2400" dirty="0">
                <a:latin typeface="Berlin Sans FB" pitchFamily="34" charset="0"/>
              </a:rPr>
              <a:t> di </a:t>
            </a:r>
            <a:r>
              <a:rPr lang="en-US" sz="2400" dirty="0" err="1">
                <a:latin typeface="Berlin Sans FB" pitchFamily="34" charset="0"/>
              </a:rPr>
              <a:t>hadapan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hukum</a:t>
            </a:r>
            <a:r>
              <a:rPr lang="en-US" sz="2400" dirty="0">
                <a:latin typeface="Berlin Sans FB" pitchFamily="34" charset="0"/>
              </a:rPr>
              <a:t>. </a:t>
            </a:r>
            <a:r>
              <a:rPr lang="en-US" sz="2400" dirty="0" err="1">
                <a:latin typeface="Berlin Sans FB" pitchFamily="34" charset="0"/>
              </a:rPr>
              <a:t>Mahkamah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Konstitusi</a:t>
            </a:r>
            <a:r>
              <a:rPr lang="en-US" sz="2400" dirty="0">
                <a:latin typeface="Berlin Sans FB" pitchFamily="34" charset="0"/>
              </a:rPr>
              <a:t> juga </a:t>
            </a:r>
            <a:r>
              <a:rPr lang="en-US" sz="2400" dirty="0" err="1">
                <a:latin typeface="Berlin Sans FB" pitchFamily="34" charset="0"/>
              </a:rPr>
              <a:t>menyatakan</a:t>
            </a:r>
            <a:r>
              <a:rPr lang="en-US" sz="2400" dirty="0">
                <a:latin typeface="Berlin Sans FB" pitchFamily="34" charset="0"/>
              </a:rPr>
              <a:t> UU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tidak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sinkron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dengan</a:t>
            </a:r>
            <a:r>
              <a:rPr lang="en-US" sz="2400" dirty="0">
                <a:latin typeface="Berlin Sans FB" pitchFamily="34" charset="0"/>
              </a:rPr>
              <a:t> UU </a:t>
            </a:r>
            <a:r>
              <a:rPr lang="en-US" sz="2400" dirty="0" err="1">
                <a:latin typeface="Berlin Sans FB" pitchFamily="34" charset="0"/>
              </a:rPr>
              <a:t>Perlindungan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Anak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mengatur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bahwa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anak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adalah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seseorang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belum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berusia</a:t>
            </a:r>
            <a:r>
              <a:rPr lang="en-US" sz="2400" dirty="0">
                <a:latin typeface="Berlin Sans FB" pitchFamily="34" charset="0"/>
              </a:rPr>
              <a:t> 18 </a:t>
            </a:r>
            <a:r>
              <a:rPr lang="en-US" sz="2400" dirty="0" err="1">
                <a:latin typeface="Berlin Sans FB" pitchFamily="34" charset="0"/>
              </a:rPr>
              <a:t>tahun</a:t>
            </a:r>
            <a:r>
              <a:rPr lang="en-US" sz="2400" dirty="0" smtClean="0">
                <a:latin typeface="Berlin Sans FB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32063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Landasan</a:t>
            </a:r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 </a:t>
            </a:r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Yuridis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err="1">
                <a:latin typeface="Berlin Sans FB" pitchFamily="34" charset="0"/>
              </a:rPr>
              <a:t>Jika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diletakkan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dalam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konteks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lebih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luas</a:t>
            </a:r>
            <a:r>
              <a:rPr lang="en-US" sz="2400" dirty="0">
                <a:latin typeface="Berlin Sans FB" pitchFamily="34" charset="0"/>
              </a:rPr>
              <a:t>,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anak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mengancam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berdampak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negatif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terhadap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kesehatan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anak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lantaran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belum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tercapainya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batas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kematangan</a:t>
            </a:r>
            <a:r>
              <a:rPr lang="en-US" sz="2400" dirty="0">
                <a:latin typeface="Berlin Sans FB" pitchFamily="34" charset="0"/>
              </a:rPr>
              <a:t> ideal </a:t>
            </a:r>
            <a:r>
              <a:rPr lang="en-US" sz="2400" dirty="0" err="1">
                <a:latin typeface="Berlin Sans FB" pitchFamily="34" charset="0"/>
              </a:rPr>
              <a:t>reproduksi</a:t>
            </a:r>
            <a:r>
              <a:rPr lang="en-US" sz="2400" dirty="0">
                <a:latin typeface="Berlin Sans FB" pitchFamily="34" charset="0"/>
              </a:rPr>
              <a:t>. </a:t>
            </a:r>
            <a:r>
              <a:rPr lang="en-US" sz="2400" dirty="0" err="1">
                <a:latin typeface="Berlin Sans FB" pitchFamily="34" charset="0"/>
              </a:rPr>
              <a:t>Potensi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eksploitasi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kekerasan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terhadap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anak</a:t>
            </a:r>
            <a:r>
              <a:rPr lang="en-US" sz="2400" dirty="0">
                <a:latin typeface="Berlin Sans FB" pitchFamily="34" charset="0"/>
              </a:rPr>
              <a:t> pun </a:t>
            </a:r>
            <a:r>
              <a:rPr lang="en-US" sz="2400" dirty="0" err="1">
                <a:latin typeface="Berlin Sans FB" pitchFamily="34" charset="0"/>
              </a:rPr>
              <a:t>turut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 smtClean="0">
                <a:latin typeface="Berlin Sans FB" pitchFamily="34" charset="0"/>
              </a:rPr>
              <a:t>meningkat</a:t>
            </a:r>
            <a:r>
              <a:rPr lang="en-US" sz="2400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err="1">
                <a:latin typeface="Berlin Sans FB" pitchFamily="34" charset="0"/>
              </a:rPr>
              <a:t>Putusan</a:t>
            </a:r>
            <a:r>
              <a:rPr lang="en-US" sz="2400" dirty="0">
                <a:latin typeface="Berlin Sans FB" pitchFamily="34" charset="0"/>
              </a:rPr>
              <a:t> MK </a:t>
            </a:r>
            <a:r>
              <a:rPr lang="en-US" sz="2400" dirty="0" err="1">
                <a:latin typeface="Berlin Sans FB" pitchFamily="34" charset="0"/>
              </a:rPr>
              <a:t>tersebut</a:t>
            </a:r>
            <a:r>
              <a:rPr lang="en-US" sz="2400" dirty="0">
                <a:latin typeface="Berlin Sans FB" pitchFamily="34" charset="0"/>
              </a:rPr>
              <a:t> di </a:t>
            </a:r>
            <a:r>
              <a:rPr lang="en-US" sz="2400" dirty="0" err="1">
                <a:latin typeface="Berlin Sans FB" pitchFamily="34" charset="0"/>
              </a:rPr>
              <a:t>atas</a:t>
            </a:r>
            <a:r>
              <a:rPr lang="en-US" sz="2400" dirty="0">
                <a:latin typeface="Berlin Sans FB" pitchFamily="34" charset="0"/>
              </a:rPr>
              <a:t>, </a:t>
            </a:r>
            <a:r>
              <a:rPr lang="en-US" sz="2400" dirty="0" err="1">
                <a:latin typeface="Berlin Sans FB" pitchFamily="34" charset="0"/>
              </a:rPr>
              <a:t>merupakan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mandat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konstitusional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sesungguhnya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mendukung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politik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hukum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kebijakan</a:t>
            </a:r>
            <a:r>
              <a:rPr lang="en-US" sz="2400" dirty="0">
                <a:latin typeface="Berlin Sans FB" pitchFamily="34" charset="0"/>
              </a:rPr>
              <a:t> Negara Indonesia di era </a:t>
            </a:r>
            <a:r>
              <a:rPr lang="en-US" sz="2400" dirty="0" err="1">
                <a:latin typeface="Berlin Sans FB" pitchFamily="34" charset="0"/>
              </a:rPr>
              <a:t>reformasi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untuk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memberikan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jaminan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perlindungan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terhadap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anak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tanpa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diskriminasi</a:t>
            </a:r>
            <a:r>
              <a:rPr lang="en-US" sz="2400" dirty="0">
                <a:latin typeface="Berlin Sans FB" pitchFamily="34" charset="0"/>
              </a:rPr>
              <a:t>.</a:t>
            </a:r>
            <a:endParaRPr lang="en-US" sz="2400" dirty="0" smtClean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445991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rgbClr val="88A44D"/>
                </a:solidFill>
              </a:rPr>
              <a:t>Sasaran</a:t>
            </a:r>
            <a:endParaRPr lang="en-US" altLang="en-US" dirty="0" smtClean="0">
              <a:solidFill>
                <a:srgbClr val="88A44D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err="1" smtClean="0">
                <a:latin typeface="Berlin Sans FB" pitchFamily="34" charset="0"/>
              </a:rPr>
              <a:t>Sasaran</a:t>
            </a:r>
            <a:r>
              <a:rPr lang="en-US" sz="2000" dirty="0" smtClean="0">
                <a:latin typeface="Berlin Sans FB" pitchFamily="34" charset="0"/>
              </a:rPr>
              <a:t> </a:t>
            </a:r>
            <a:r>
              <a:rPr lang="en-US" sz="2000" dirty="0" err="1" smtClean="0">
                <a:latin typeface="Berlin Sans FB" pitchFamily="34" charset="0"/>
              </a:rPr>
              <a:t>dari</a:t>
            </a:r>
            <a:r>
              <a:rPr lang="en-US" sz="2000" dirty="0" smtClean="0">
                <a:latin typeface="Berlin Sans FB" pitchFamily="34" charset="0"/>
              </a:rPr>
              <a:t> </a:t>
            </a:r>
            <a:r>
              <a:rPr lang="en-US" sz="2000" dirty="0" err="1" smtClean="0">
                <a:latin typeface="Berlin Sans FB" pitchFamily="34" charset="0"/>
              </a:rPr>
              <a:t>revisi</a:t>
            </a:r>
            <a:r>
              <a:rPr lang="en-US" sz="2000" dirty="0" smtClean="0">
                <a:latin typeface="Berlin Sans FB" pitchFamily="34" charset="0"/>
              </a:rPr>
              <a:t> </a:t>
            </a:r>
            <a:r>
              <a:rPr lang="en-US" sz="2000" dirty="0" err="1" smtClean="0">
                <a:latin typeface="Berlin Sans FB" pitchFamily="34" charset="0"/>
              </a:rPr>
              <a:t>ini</a:t>
            </a:r>
            <a:r>
              <a:rPr lang="en-US" sz="2000" dirty="0" smtClean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adalah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perubahan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Pasal</a:t>
            </a:r>
            <a:r>
              <a:rPr lang="en-US" sz="2000" dirty="0">
                <a:latin typeface="Berlin Sans FB" pitchFamily="34" charset="0"/>
              </a:rPr>
              <a:t> 7 Ayat (1) </a:t>
            </a:r>
            <a:r>
              <a:rPr lang="en-US" sz="2000" dirty="0" err="1">
                <a:latin typeface="Berlin Sans FB" pitchFamily="34" charset="0"/>
              </a:rPr>
              <a:t>dan</a:t>
            </a:r>
            <a:r>
              <a:rPr lang="en-US" sz="2000" dirty="0">
                <a:latin typeface="Berlin Sans FB" pitchFamily="34" charset="0"/>
              </a:rPr>
              <a:t> Ayat (2) UU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err="1">
                <a:latin typeface="Berlin Sans FB" pitchFamily="34" charset="0"/>
              </a:rPr>
              <a:t>Putusan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Nomor</a:t>
            </a:r>
            <a:r>
              <a:rPr lang="en-US" sz="2000" dirty="0">
                <a:latin typeface="Berlin Sans FB" pitchFamily="34" charset="0"/>
              </a:rPr>
              <a:t> 22/PUU-XV/2017 </a:t>
            </a:r>
            <a:r>
              <a:rPr lang="en-US" sz="2000" dirty="0" err="1">
                <a:latin typeface="Berlin Sans FB" pitchFamily="34" charset="0"/>
              </a:rPr>
              <a:t>tentang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perkara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pengujian</a:t>
            </a:r>
            <a:r>
              <a:rPr lang="en-US" sz="2000" dirty="0">
                <a:latin typeface="Berlin Sans FB" pitchFamily="34" charset="0"/>
              </a:rPr>
              <a:t> UU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menyatakan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bahwa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Pasal</a:t>
            </a:r>
            <a:r>
              <a:rPr lang="en-US" sz="2000" dirty="0">
                <a:latin typeface="Berlin Sans FB" pitchFamily="34" charset="0"/>
              </a:rPr>
              <a:t> 7 </a:t>
            </a:r>
            <a:r>
              <a:rPr lang="en-US" sz="2000" dirty="0" err="1">
                <a:latin typeface="Berlin Sans FB" pitchFamily="34" charset="0"/>
              </a:rPr>
              <a:t>ayat</a:t>
            </a:r>
            <a:r>
              <a:rPr lang="en-US" sz="2000" dirty="0">
                <a:latin typeface="Berlin Sans FB" pitchFamily="34" charset="0"/>
              </a:rPr>
              <a:t> (1) </a:t>
            </a:r>
            <a:r>
              <a:rPr lang="en-US" sz="2000" dirty="0" err="1">
                <a:latin typeface="Berlin Sans FB" pitchFamily="34" charset="0"/>
              </a:rPr>
              <a:t>sepanjang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frasa</a:t>
            </a:r>
            <a:r>
              <a:rPr lang="en-US" sz="2000" dirty="0">
                <a:latin typeface="Berlin Sans FB" pitchFamily="34" charset="0"/>
              </a:rPr>
              <a:t> “16 </a:t>
            </a:r>
            <a:r>
              <a:rPr lang="en-US" sz="2000" dirty="0" err="1">
                <a:latin typeface="Berlin Sans FB" pitchFamily="34" charset="0"/>
              </a:rPr>
              <a:t>tahun</a:t>
            </a:r>
            <a:r>
              <a:rPr lang="en-US" sz="2000" dirty="0">
                <a:latin typeface="Berlin Sans FB" pitchFamily="34" charset="0"/>
              </a:rPr>
              <a:t>” </a:t>
            </a:r>
            <a:r>
              <a:rPr lang="en-US" sz="2000" dirty="0" err="1">
                <a:latin typeface="Berlin Sans FB" pitchFamily="34" charset="0"/>
              </a:rPr>
              <a:t>bertentangan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Undang-Undang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Dasar</a:t>
            </a:r>
            <a:r>
              <a:rPr lang="en-US" sz="2000" dirty="0">
                <a:latin typeface="Berlin Sans FB" pitchFamily="34" charset="0"/>
              </a:rPr>
              <a:t> 1945 </a:t>
            </a:r>
            <a:r>
              <a:rPr lang="en-US" sz="2000" dirty="0" err="1">
                <a:latin typeface="Berlin Sans FB" pitchFamily="34" charset="0"/>
              </a:rPr>
              <a:t>dan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tidak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mempunyai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kekuatan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hukum</a:t>
            </a:r>
            <a:r>
              <a:rPr lang="en-US" sz="2000" dirty="0">
                <a:latin typeface="Berlin Sans FB" pitchFamily="34" charset="0"/>
              </a:rPr>
              <a:t> yang </a:t>
            </a:r>
            <a:r>
              <a:rPr lang="en-US" sz="2000" dirty="0" err="1">
                <a:latin typeface="Berlin Sans FB" pitchFamily="34" charset="0"/>
              </a:rPr>
              <a:t>mengikat</a:t>
            </a:r>
            <a:r>
              <a:rPr lang="en-US" sz="2000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err="1">
                <a:latin typeface="Berlin Sans FB" pitchFamily="34" charset="0"/>
              </a:rPr>
              <a:t>Mahkamah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Konstitusi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lalu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memerintahkan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pembuat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Undang-Undang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untuk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melakukan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perubahan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terhadap</a:t>
            </a:r>
            <a:r>
              <a:rPr lang="en-US" sz="2000" dirty="0">
                <a:latin typeface="Berlin Sans FB" pitchFamily="34" charset="0"/>
              </a:rPr>
              <a:t> UU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>
                <a:latin typeface="Berlin Sans FB" pitchFamily="34" charset="0"/>
              </a:rPr>
              <a:t> di </a:t>
            </a:r>
            <a:r>
              <a:rPr lang="en-US" sz="2000" dirty="0" err="1">
                <a:latin typeface="Berlin Sans FB" pitchFamily="34" charset="0"/>
              </a:rPr>
              <a:t>Pasal</a:t>
            </a:r>
            <a:r>
              <a:rPr lang="en-US" sz="2000" dirty="0">
                <a:latin typeface="Berlin Sans FB" pitchFamily="34" charset="0"/>
              </a:rPr>
              <a:t> 7 Ayat (1) </a:t>
            </a:r>
            <a:r>
              <a:rPr lang="en-US" sz="2000" dirty="0" err="1">
                <a:latin typeface="Berlin Sans FB" pitchFamily="34" charset="0"/>
              </a:rPr>
              <a:t>berkenaan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batas</a:t>
            </a:r>
            <a:r>
              <a:rPr lang="en-US" sz="2000" dirty="0">
                <a:latin typeface="Berlin Sans FB" pitchFamily="34" charset="0"/>
              </a:rPr>
              <a:t> minimal </a:t>
            </a:r>
            <a:r>
              <a:rPr lang="en-US" sz="2000" dirty="0" err="1">
                <a:latin typeface="Berlin Sans FB" pitchFamily="34" charset="0"/>
              </a:rPr>
              <a:t>usia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bagi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perempuan</a:t>
            </a:r>
            <a:r>
              <a:rPr lang="en-US" sz="2000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err="1">
                <a:latin typeface="Berlin Sans FB" pitchFamily="34" charset="0"/>
              </a:rPr>
              <a:t>Perubahaan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Pasal</a:t>
            </a:r>
            <a:r>
              <a:rPr lang="en-US" sz="2000" dirty="0">
                <a:latin typeface="Berlin Sans FB" pitchFamily="34" charset="0"/>
              </a:rPr>
              <a:t> 7 Ayat (1) UU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merupakan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bagian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dari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amanat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konsitusi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khususnya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Pasal</a:t>
            </a:r>
            <a:r>
              <a:rPr lang="en-US" sz="2000" dirty="0">
                <a:latin typeface="Berlin Sans FB" pitchFamily="34" charset="0"/>
              </a:rPr>
              <a:t> 27 </a:t>
            </a:r>
            <a:r>
              <a:rPr lang="en-US" sz="2000" dirty="0" err="1">
                <a:latin typeface="Berlin Sans FB" pitchFamily="34" charset="0"/>
              </a:rPr>
              <a:t>ayat</a:t>
            </a:r>
            <a:r>
              <a:rPr lang="en-US" sz="2000" dirty="0">
                <a:latin typeface="Berlin Sans FB" pitchFamily="34" charset="0"/>
              </a:rPr>
              <a:t> (1) UUD NRI </a:t>
            </a:r>
            <a:r>
              <a:rPr lang="en-US" sz="2000" dirty="0" err="1">
                <a:latin typeface="Berlin Sans FB" pitchFamily="34" charset="0"/>
              </a:rPr>
              <a:t>Tahun</a:t>
            </a:r>
            <a:r>
              <a:rPr lang="en-US" sz="2000" dirty="0">
                <a:latin typeface="Berlin Sans FB" pitchFamily="34" charset="0"/>
              </a:rPr>
              <a:t> 1945 yang </a:t>
            </a:r>
            <a:r>
              <a:rPr lang="en-US" sz="2000" dirty="0" err="1">
                <a:latin typeface="Berlin Sans FB" pitchFamily="34" charset="0"/>
              </a:rPr>
              <a:t>menyatakan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bahwa</a:t>
            </a:r>
            <a:r>
              <a:rPr lang="en-US" sz="2000" dirty="0">
                <a:latin typeface="Berlin Sans FB" pitchFamily="34" charset="0"/>
              </a:rPr>
              <a:t> “</a:t>
            </a:r>
            <a:r>
              <a:rPr lang="en-US" sz="2000" dirty="0" err="1">
                <a:latin typeface="Berlin Sans FB" pitchFamily="34" charset="0"/>
              </a:rPr>
              <a:t>Segala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warga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negara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bersamaan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kedudukannya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didalam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hukum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pemerintahan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wajib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menjunjung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hukum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pemerintahan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itu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tidak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ada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kecualinya</a:t>
            </a:r>
            <a:r>
              <a:rPr lang="en-US" sz="2000" dirty="0">
                <a:latin typeface="Berlin Sans FB" pitchFamily="34" charset="0"/>
              </a:rPr>
              <a:t>.”</a:t>
            </a:r>
            <a:endParaRPr lang="en-US" sz="2000" dirty="0" smtClean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9762"/>
          </a:xfrm>
        </p:spPr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rgbClr val="88A44D"/>
                </a:solidFill>
              </a:rPr>
              <a:t>Sasaran</a:t>
            </a:r>
            <a:endParaRPr lang="en-US" altLang="en-US" dirty="0" smtClean="0">
              <a:solidFill>
                <a:srgbClr val="88A44D"/>
              </a:solidFill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447800"/>
            <a:ext cx="8229600" cy="5181600"/>
          </a:xfrm>
        </p:spPr>
        <p:txBody>
          <a:bodyPr>
            <a:normAutofit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err="1">
                <a:latin typeface="Berlin Sans FB" pitchFamily="34" charset="0"/>
              </a:rPr>
              <a:t>Ketentuan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i="1" dirty="0">
                <a:latin typeface="Berlin Sans FB" pitchFamily="34" charset="0"/>
              </a:rPr>
              <a:t>a quo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menunjukan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bahwa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tidak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ada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perbedaan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dalam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hak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kedudukan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baik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didalam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hukum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pemerintahan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antara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setiap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warga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negara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atau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dikenal</a:t>
            </a:r>
            <a:r>
              <a:rPr lang="en-US" sz="2000" dirty="0">
                <a:latin typeface="Berlin Sans FB" pitchFamily="34" charset="0"/>
              </a:rPr>
              <a:t> juga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“</a:t>
            </a:r>
            <a:r>
              <a:rPr lang="en-US" sz="2000" i="1" dirty="0">
                <a:latin typeface="Berlin Sans FB" pitchFamily="34" charset="0"/>
              </a:rPr>
              <a:t>Equality before the </a:t>
            </a:r>
            <a:r>
              <a:rPr lang="en-US" sz="2000" i="1" dirty="0" smtClean="0">
                <a:latin typeface="Berlin Sans FB" pitchFamily="34" charset="0"/>
              </a:rPr>
              <a:t>law</a:t>
            </a:r>
            <a:r>
              <a:rPr lang="en-US" sz="2000" dirty="0" smtClean="0">
                <a:latin typeface="Berlin Sans FB" pitchFamily="34" charset="0"/>
              </a:rPr>
              <a:t>“. </a:t>
            </a:r>
            <a:r>
              <a:rPr lang="en-US" sz="2000" dirty="0" err="1">
                <a:latin typeface="Berlin Sans FB" pitchFamily="34" charset="0"/>
              </a:rPr>
              <a:t>Pasal</a:t>
            </a:r>
            <a:r>
              <a:rPr lang="en-US" sz="2000" dirty="0">
                <a:latin typeface="Berlin Sans FB" pitchFamily="34" charset="0"/>
              </a:rPr>
              <a:t> 7 Ayat (1) </a:t>
            </a:r>
            <a:r>
              <a:rPr lang="en-US" sz="2000" dirty="0" err="1">
                <a:latin typeface="Berlin Sans FB" pitchFamily="34" charset="0"/>
              </a:rPr>
              <a:t>membedakan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antara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warga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negara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laki-laki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perempuan</a:t>
            </a:r>
            <a:r>
              <a:rPr lang="en-US" sz="2000" dirty="0">
                <a:latin typeface="Berlin Sans FB" pitchFamily="34" charset="0"/>
              </a:rPr>
              <a:t>. </a:t>
            </a:r>
            <a:r>
              <a:rPr lang="en-US" sz="2000" dirty="0" err="1">
                <a:latin typeface="Berlin Sans FB" pitchFamily="34" charset="0"/>
              </a:rPr>
              <a:t>Pembedaan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tersebut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perlu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dihapuskan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karena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tidak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sesui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Pasal</a:t>
            </a:r>
            <a:r>
              <a:rPr lang="en-US" sz="2000" dirty="0">
                <a:latin typeface="Berlin Sans FB" pitchFamily="34" charset="0"/>
              </a:rPr>
              <a:t> 27 (1) UU D NRI </a:t>
            </a:r>
            <a:r>
              <a:rPr lang="en-US" sz="2000" dirty="0" err="1">
                <a:latin typeface="Berlin Sans FB" pitchFamily="34" charset="0"/>
              </a:rPr>
              <a:t>Tahun</a:t>
            </a:r>
            <a:r>
              <a:rPr lang="en-US" sz="2000" dirty="0">
                <a:latin typeface="Berlin Sans FB" pitchFamily="34" charset="0"/>
              </a:rPr>
              <a:t> 1945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menyamakan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batas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usia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perempuan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laki-laki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pada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usia</a:t>
            </a:r>
            <a:r>
              <a:rPr lang="en-US" sz="2000" dirty="0">
                <a:latin typeface="Berlin Sans FB" pitchFamily="34" charset="0"/>
              </a:rPr>
              <a:t> 19 </a:t>
            </a:r>
            <a:r>
              <a:rPr lang="en-US" sz="2000" dirty="0" err="1" smtClean="0">
                <a:latin typeface="Berlin Sans FB" pitchFamily="34" charset="0"/>
              </a:rPr>
              <a:t>tahun</a:t>
            </a:r>
            <a:r>
              <a:rPr lang="en-US" sz="2000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000" dirty="0" err="1">
                <a:latin typeface="Berlin Sans FB" pitchFamily="34" charset="0"/>
              </a:rPr>
              <a:t>Selain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itu</a:t>
            </a:r>
            <a:r>
              <a:rPr lang="en-US" sz="2000" dirty="0">
                <a:latin typeface="Berlin Sans FB" pitchFamily="34" charset="0"/>
              </a:rPr>
              <a:t>, </a:t>
            </a:r>
            <a:r>
              <a:rPr lang="en-US" sz="2000" dirty="0" err="1">
                <a:latin typeface="Berlin Sans FB" pitchFamily="34" charset="0"/>
              </a:rPr>
              <a:t>Pasal</a:t>
            </a:r>
            <a:r>
              <a:rPr lang="en-US" sz="2000" dirty="0">
                <a:latin typeface="Berlin Sans FB" pitchFamily="34" charset="0"/>
              </a:rPr>
              <a:t> 7 </a:t>
            </a:r>
            <a:r>
              <a:rPr lang="en-US" sz="2000" dirty="0" err="1">
                <a:latin typeface="Berlin Sans FB" pitchFamily="34" charset="0"/>
              </a:rPr>
              <a:t>ayat</a:t>
            </a:r>
            <a:r>
              <a:rPr lang="en-US" sz="2000" dirty="0">
                <a:latin typeface="Berlin Sans FB" pitchFamily="34" charset="0"/>
              </a:rPr>
              <a:t> (2) </a:t>
            </a:r>
            <a:r>
              <a:rPr lang="en-US" sz="2000" dirty="0" err="1">
                <a:latin typeface="Berlin Sans FB" pitchFamily="34" charset="0"/>
              </a:rPr>
              <a:t>mendesak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untuk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direvisi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karena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memberikan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peluang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adanya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penyimpangan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terhadap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usia</a:t>
            </a:r>
            <a:r>
              <a:rPr lang="en-US" sz="2000" dirty="0">
                <a:latin typeface="Berlin Sans FB" pitchFamily="34" charset="0"/>
              </a:rPr>
              <a:t> minimum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tidak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ada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batasan</a:t>
            </a:r>
            <a:r>
              <a:rPr lang="en-US" sz="2000" dirty="0">
                <a:latin typeface="Berlin Sans FB" pitchFamily="34" charset="0"/>
              </a:rPr>
              <a:t> yang </a:t>
            </a:r>
            <a:r>
              <a:rPr lang="en-US" sz="2000" dirty="0" err="1">
                <a:latin typeface="Berlin Sans FB" pitchFamily="34" charset="0"/>
              </a:rPr>
              <a:t>jelas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dalam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situasi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apa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penyimpangan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dapat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dilakukan</a:t>
            </a:r>
            <a:r>
              <a:rPr lang="en-US" sz="2000" dirty="0">
                <a:latin typeface="Berlin Sans FB" pitchFamily="34" charset="0"/>
              </a:rPr>
              <a:t>. </a:t>
            </a:r>
            <a:r>
              <a:rPr lang="en-US" sz="2000" dirty="0" err="1">
                <a:latin typeface="Berlin Sans FB" pitchFamily="34" charset="0"/>
              </a:rPr>
              <a:t>Perlu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adanya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batasan</a:t>
            </a:r>
            <a:r>
              <a:rPr lang="en-US" sz="2000" dirty="0">
                <a:latin typeface="Berlin Sans FB" pitchFamily="34" charset="0"/>
              </a:rPr>
              <a:t> yang </a:t>
            </a:r>
            <a:r>
              <a:rPr lang="en-US" sz="2000" dirty="0" err="1">
                <a:latin typeface="Berlin Sans FB" pitchFamily="34" charset="0"/>
              </a:rPr>
              <a:t>jelas</a:t>
            </a:r>
            <a:r>
              <a:rPr lang="en-US" sz="2000" dirty="0">
                <a:latin typeface="Berlin Sans FB" pitchFamily="34" charset="0"/>
              </a:rPr>
              <a:t> agar </a:t>
            </a:r>
            <a:r>
              <a:rPr lang="en-US" sz="2000" dirty="0" err="1">
                <a:latin typeface="Berlin Sans FB" pitchFamily="34" charset="0"/>
              </a:rPr>
              <a:t>penyimpangan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terhadap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usia</a:t>
            </a:r>
            <a:r>
              <a:rPr lang="en-US" sz="2000" dirty="0">
                <a:latin typeface="Berlin Sans FB" pitchFamily="34" charset="0"/>
              </a:rPr>
              <a:t> minimum </a:t>
            </a:r>
            <a:r>
              <a:rPr lang="en-US" sz="2000" dirty="0" err="1">
                <a:latin typeface="Berlin Sans FB" pitchFamily="34" charset="0"/>
              </a:rPr>
              <a:t>tidak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mudah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dilakukan</a:t>
            </a:r>
            <a:r>
              <a:rPr lang="en-US" sz="2000" dirty="0">
                <a:latin typeface="Berlin Sans FB" pitchFamily="34" charset="0"/>
              </a:rPr>
              <a:t>.</a:t>
            </a:r>
            <a:endParaRPr lang="en-US" sz="2000" dirty="0" smtClean="0">
              <a:latin typeface="Berlin Sans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014024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792162"/>
          </a:xfrm>
        </p:spPr>
        <p:txBody>
          <a:bodyPr/>
          <a:lstStyle/>
          <a:p>
            <a:pPr algn="l" eaLnBrk="1" hangingPunct="1"/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Arah</a:t>
            </a:r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 </a:t>
            </a:r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Pengaturan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143000"/>
            <a:ext cx="8229600" cy="5486400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>
                <a:latin typeface="Berlin Sans FB" pitchFamily="34" charset="0"/>
              </a:rPr>
              <a:t>Undang-Undang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Nomor</a:t>
            </a:r>
            <a:r>
              <a:rPr lang="en-US" altLang="en-US" dirty="0" smtClean="0">
                <a:latin typeface="Berlin Sans FB" pitchFamily="34" charset="0"/>
              </a:rPr>
              <a:t> 20 </a:t>
            </a:r>
            <a:r>
              <a:rPr lang="en-US" altLang="en-US" dirty="0" err="1" smtClean="0">
                <a:latin typeface="Berlin Sans FB" pitchFamily="34" charset="0"/>
              </a:rPr>
              <a:t>Tahun</a:t>
            </a:r>
            <a:r>
              <a:rPr lang="en-US" altLang="en-US" dirty="0" smtClean="0">
                <a:latin typeface="Berlin Sans FB" pitchFamily="34" charset="0"/>
              </a:rPr>
              <a:t> 2003 </a:t>
            </a:r>
            <a:r>
              <a:rPr lang="en-US" altLang="en-US" dirty="0" err="1" smtClean="0">
                <a:latin typeface="Berlin Sans FB" pitchFamily="34" charset="0"/>
              </a:rPr>
              <a:t>tentang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Pendidikan</a:t>
            </a:r>
            <a:r>
              <a:rPr lang="en-US" altLang="en-US" dirty="0" smtClean="0">
                <a:latin typeface="Berlin Sans FB" pitchFamily="34" charset="0"/>
              </a:rPr>
              <a:t> Nasional (UU </a:t>
            </a:r>
            <a:r>
              <a:rPr lang="en-US" altLang="en-US" dirty="0" err="1" smtClean="0">
                <a:latin typeface="Berlin Sans FB" pitchFamily="34" charset="0"/>
              </a:rPr>
              <a:t>Pendidikan</a:t>
            </a:r>
            <a:r>
              <a:rPr lang="en-US" altLang="en-US" dirty="0" smtClean="0">
                <a:latin typeface="Berlin Sans FB" pitchFamily="34" charset="0"/>
              </a:rPr>
              <a:t> Nasional) yang </a:t>
            </a:r>
            <a:r>
              <a:rPr lang="en-US" altLang="en-US" dirty="0" err="1" smtClean="0">
                <a:latin typeface="Berlin Sans FB" pitchFamily="34" charset="0"/>
              </a:rPr>
              <a:t>mewajibkan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adanya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wajib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belajar</a:t>
            </a:r>
            <a:r>
              <a:rPr lang="en-US" altLang="en-US" dirty="0" smtClean="0">
                <a:latin typeface="Berlin Sans FB" pitchFamily="34" charset="0"/>
              </a:rPr>
              <a:t> 12 </a:t>
            </a:r>
            <a:r>
              <a:rPr lang="en-US" altLang="en-US" dirty="0" err="1" smtClean="0">
                <a:latin typeface="Berlin Sans FB" pitchFamily="34" charset="0"/>
              </a:rPr>
              <a:t>tahun</a:t>
            </a:r>
            <a:r>
              <a:rPr lang="en-US" altLang="en-US" dirty="0" smtClean="0">
                <a:latin typeface="Berlin Sans FB" pitchFamily="34" charset="0"/>
              </a:rPr>
              <a:t>. </a:t>
            </a:r>
            <a:r>
              <a:rPr lang="en-US" altLang="en-US" dirty="0" err="1" smtClean="0">
                <a:latin typeface="Berlin Sans FB" pitchFamily="34" charset="0"/>
              </a:rPr>
              <a:t>Jika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melihat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usia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pendidikan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pertama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usia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anak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masuk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Sekolah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Dasar</a:t>
            </a:r>
            <a:r>
              <a:rPr lang="en-US" altLang="en-US" dirty="0" smtClean="0">
                <a:latin typeface="Berlin Sans FB" pitchFamily="34" charset="0"/>
              </a:rPr>
              <a:t> di </a:t>
            </a:r>
            <a:r>
              <a:rPr lang="en-US" altLang="en-US" dirty="0" err="1" smtClean="0">
                <a:latin typeface="Berlin Sans FB" pitchFamily="34" charset="0"/>
              </a:rPr>
              <a:t>usia</a:t>
            </a:r>
            <a:r>
              <a:rPr lang="en-US" altLang="en-US" dirty="0" smtClean="0">
                <a:latin typeface="Berlin Sans FB" pitchFamily="34" charset="0"/>
              </a:rPr>
              <a:t> 7 </a:t>
            </a:r>
            <a:r>
              <a:rPr lang="en-US" altLang="en-US" dirty="0" err="1" smtClean="0">
                <a:latin typeface="Berlin Sans FB" pitchFamily="34" charset="0"/>
              </a:rPr>
              <a:t>tahun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maka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dengan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adanya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wajib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belajar</a:t>
            </a:r>
            <a:r>
              <a:rPr lang="en-US" altLang="en-US" dirty="0" smtClean="0">
                <a:latin typeface="Berlin Sans FB" pitchFamily="34" charset="0"/>
              </a:rPr>
              <a:t> 12 </a:t>
            </a:r>
            <a:r>
              <a:rPr lang="en-US" altLang="en-US" dirty="0" err="1" smtClean="0">
                <a:latin typeface="Berlin Sans FB" pitchFamily="34" charset="0"/>
              </a:rPr>
              <a:t>tahun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berarti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usia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anak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untuk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mendapatkan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hak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pendidikannya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sampai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selesai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adalah</a:t>
            </a:r>
            <a:r>
              <a:rPr lang="en-US" altLang="en-US" dirty="0" smtClean="0">
                <a:latin typeface="Berlin Sans FB" pitchFamily="34" charset="0"/>
              </a:rPr>
              <a:t> 19 </a:t>
            </a:r>
            <a:r>
              <a:rPr lang="en-US" altLang="en-US" dirty="0" err="1" smtClean="0">
                <a:latin typeface="Berlin Sans FB" pitchFamily="34" charset="0"/>
              </a:rPr>
              <a:t>tahun</a:t>
            </a:r>
            <a:r>
              <a:rPr lang="en-US" altLang="en-US" dirty="0" smtClean="0">
                <a:latin typeface="Berlin Sans FB" pitchFamily="34" charset="0"/>
              </a:rPr>
              <a:t>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dirty="0" err="1" smtClean="0">
                <a:latin typeface="Berlin Sans FB" pitchFamily="34" charset="0"/>
              </a:rPr>
              <a:t>Karena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itu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usia</a:t>
            </a:r>
            <a:r>
              <a:rPr lang="en-US" altLang="en-US" dirty="0" smtClean="0">
                <a:latin typeface="Berlin Sans FB" pitchFamily="34" charset="0"/>
              </a:rPr>
              <a:t> 16 </a:t>
            </a:r>
            <a:r>
              <a:rPr lang="en-US" altLang="en-US" dirty="0" err="1" smtClean="0">
                <a:latin typeface="Berlin Sans FB" pitchFamily="34" charset="0"/>
              </a:rPr>
              <a:t>tahun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bukanlah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usia</a:t>
            </a:r>
            <a:r>
              <a:rPr lang="en-US" altLang="en-US" dirty="0" smtClean="0">
                <a:latin typeface="Berlin Sans FB" pitchFamily="34" charset="0"/>
              </a:rPr>
              <a:t> yang </a:t>
            </a:r>
            <a:r>
              <a:rPr lang="en-US" altLang="en-US" dirty="0" err="1" smtClean="0">
                <a:latin typeface="Berlin Sans FB" pitchFamily="34" charset="0"/>
              </a:rPr>
              <a:t>tepat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untuk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melakukan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perkawinan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bagi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anak</a:t>
            </a:r>
            <a:r>
              <a:rPr lang="en-US" altLang="en-US" dirty="0" smtClean="0">
                <a:latin typeface="Berlin Sans FB" pitchFamily="34" charset="0"/>
              </a:rPr>
              <a:t> </a:t>
            </a:r>
            <a:r>
              <a:rPr lang="en-US" altLang="en-US" dirty="0" err="1" smtClean="0">
                <a:latin typeface="Berlin Sans FB" pitchFamily="34" charset="0"/>
              </a:rPr>
              <a:t>perempuan</a:t>
            </a:r>
            <a:r>
              <a:rPr lang="en-US" altLang="en-US" dirty="0" smtClean="0">
                <a:latin typeface="Berlin Sans FB" pitchFamily="34" charset="0"/>
              </a:rPr>
              <a:t>.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792162"/>
          </a:xfrm>
        </p:spPr>
        <p:txBody>
          <a:bodyPr/>
          <a:lstStyle/>
          <a:p>
            <a:pPr algn="l" eaLnBrk="1" hangingPunct="1"/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Arah</a:t>
            </a:r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 </a:t>
            </a:r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Pengaturan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err="1" smtClean="0">
                <a:latin typeface="Berlin Sans FB" pitchFamily="34" charset="0"/>
              </a:rPr>
              <a:t>Pasal</a:t>
            </a:r>
            <a:r>
              <a:rPr lang="en-US" altLang="en-US" sz="2000" dirty="0" smtClean="0">
                <a:latin typeface="Berlin Sans FB" pitchFamily="34" charset="0"/>
              </a:rPr>
              <a:t> 7 </a:t>
            </a:r>
            <a:r>
              <a:rPr lang="en-US" altLang="en-US" sz="2000" dirty="0" err="1" smtClean="0">
                <a:latin typeface="Berlin Sans FB" pitchFamily="34" charset="0"/>
              </a:rPr>
              <a:t>ayat</a:t>
            </a:r>
            <a:r>
              <a:rPr lang="en-US" altLang="en-US" sz="2000" dirty="0" smtClean="0">
                <a:latin typeface="Berlin Sans FB" pitchFamily="34" charset="0"/>
              </a:rPr>
              <a:t> (1) </a:t>
            </a:r>
            <a:r>
              <a:rPr lang="en-US" altLang="en-US" sz="2000" dirty="0" err="1" smtClean="0">
                <a:latin typeface="Berlin Sans FB" pitchFamily="34" charset="0"/>
              </a:rPr>
              <a:t>terkait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usia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perkawinan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perempuan</a:t>
            </a:r>
            <a:r>
              <a:rPr lang="en-US" altLang="en-US" sz="2000" dirty="0" smtClean="0">
                <a:latin typeface="Berlin Sans FB" pitchFamily="34" charset="0"/>
              </a:rPr>
              <a:t> yang </a:t>
            </a:r>
            <a:r>
              <a:rPr lang="en-US" altLang="en-US" sz="2000" dirty="0" err="1" smtClean="0">
                <a:latin typeface="Berlin Sans FB" pitchFamily="34" charset="0"/>
              </a:rPr>
              <a:t>masih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mematok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usia</a:t>
            </a:r>
            <a:r>
              <a:rPr lang="en-US" altLang="en-US" sz="2000" dirty="0" smtClean="0">
                <a:latin typeface="Berlin Sans FB" pitchFamily="34" charset="0"/>
              </a:rPr>
              <a:t> 16 </a:t>
            </a:r>
            <a:r>
              <a:rPr lang="en-US" altLang="en-US" sz="2000" dirty="0" err="1" smtClean="0">
                <a:latin typeface="Berlin Sans FB" pitchFamily="34" charset="0"/>
              </a:rPr>
              <a:t>tahun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adalah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bentuk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pembedaan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terhadap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salah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jenis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kelamin</a:t>
            </a:r>
            <a:r>
              <a:rPr lang="en-US" altLang="en-US" sz="2000" dirty="0" smtClean="0">
                <a:latin typeface="Berlin Sans FB" pitchFamily="34" charset="0"/>
              </a:rPr>
              <a:t>, </a:t>
            </a:r>
            <a:r>
              <a:rPr lang="en-US" altLang="en-US" sz="2000" dirty="0" err="1" smtClean="0">
                <a:latin typeface="Berlin Sans FB" pitchFamily="34" charset="0"/>
              </a:rPr>
              <a:t>yaitu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perempuan</a:t>
            </a:r>
            <a:r>
              <a:rPr lang="en-US" altLang="en-US" sz="2000" dirty="0" smtClean="0">
                <a:latin typeface="Berlin Sans FB" pitchFamily="34" charset="0"/>
              </a:rPr>
              <a:t>, yang mana di </a:t>
            </a:r>
            <a:r>
              <a:rPr lang="en-US" altLang="en-US" sz="2000" dirty="0" err="1" smtClean="0">
                <a:latin typeface="Berlin Sans FB" pitchFamily="34" charset="0"/>
              </a:rPr>
              <a:t>dalam</a:t>
            </a:r>
            <a:r>
              <a:rPr lang="en-US" altLang="en-US" sz="2000" dirty="0" smtClean="0">
                <a:latin typeface="Berlin Sans FB" pitchFamily="34" charset="0"/>
              </a:rPr>
              <a:t> UU HAM </a:t>
            </a:r>
            <a:r>
              <a:rPr lang="en-US" altLang="en-US" sz="2000" dirty="0" err="1" smtClean="0">
                <a:latin typeface="Berlin Sans FB" pitchFamily="34" charset="0"/>
              </a:rPr>
              <a:t>Pasal</a:t>
            </a:r>
            <a:r>
              <a:rPr lang="en-US" altLang="en-US" sz="2000" dirty="0" smtClean="0">
                <a:latin typeface="Berlin Sans FB" pitchFamily="34" charset="0"/>
              </a:rPr>
              <a:t> 1 </a:t>
            </a:r>
            <a:r>
              <a:rPr lang="en-US" altLang="en-US" sz="2000" dirty="0" err="1" smtClean="0">
                <a:latin typeface="Berlin Sans FB" pitchFamily="34" charset="0"/>
              </a:rPr>
              <a:t>ayat</a:t>
            </a:r>
            <a:r>
              <a:rPr lang="en-US" altLang="en-US" sz="2000" dirty="0" smtClean="0">
                <a:latin typeface="Berlin Sans FB" pitchFamily="34" charset="0"/>
              </a:rPr>
              <a:t> (3) </a:t>
            </a:r>
            <a:r>
              <a:rPr lang="en-US" altLang="en-US" sz="2000" dirty="0" err="1" smtClean="0">
                <a:latin typeface="Berlin Sans FB" pitchFamily="34" charset="0"/>
              </a:rPr>
              <a:t>hal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tersebut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masuk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dalam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salah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satu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bentuk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diskriminasi</a:t>
            </a:r>
            <a:r>
              <a:rPr lang="en-US" altLang="en-US" sz="2000" dirty="0" smtClean="0">
                <a:latin typeface="Berlin Sans FB" pitchFamily="34" charset="0"/>
              </a:rPr>
              <a:t>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err="1" smtClean="0">
                <a:latin typeface="Berlin Sans FB" pitchFamily="34" charset="0"/>
              </a:rPr>
              <a:t>Bahwa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kematangan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fisik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dan</a:t>
            </a:r>
            <a:r>
              <a:rPr lang="en-US" altLang="en-US" sz="2000" dirty="0" smtClean="0">
                <a:latin typeface="Berlin Sans FB" pitchFamily="34" charset="0"/>
              </a:rPr>
              <a:t> mental </a:t>
            </a:r>
            <a:r>
              <a:rPr lang="en-US" altLang="en-US" sz="2000" dirty="0" err="1" smtClean="0">
                <a:latin typeface="Berlin Sans FB" pitchFamily="34" charset="0"/>
              </a:rPr>
              <a:t>kedua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calon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mempelai</a:t>
            </a:r>
            <a:r>
              <a:rPr lang="en-US" altLang="en-US" sz="2000" dirty="0" smtClean="0">
                <a:latin typeface="Berlin Sans FB" pitchFamily="34" charset="0"/>
              </a:rPr>
              <a:t> yang </a:t>
            </a:r>
            <a:r>
              <a:rPr lang="en-US" altLang="en-US" sz="2000" dirty="0" err="1" smtClean="0">
                <a:latin typeface="Berlin Sans FB" pitchFamily="34" charset="0"/>
              </a:rPr>
              <a:t>merupakan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hal</a:t>
            </a:r>
            <a:r>
              <a:rPr lang="en-US" altLang="en-US" sz="2000" dirty="0" smtClean="0">
                <a:latin typeface="Berlin Sans FB" pitchFamily="34" charset="0"/>
              </a:rPr>
              <a:t> yang </a:t>
            </a:r>
            <a:r>
              <a:rPr lang="en-US" altLang="en-US" sz="2000" dirty="0" err="1" smtClean="0">
                <a:latin typeface="Berlin Sans FB" pitchFamily="34" charset="0"/>
              </a:rPr>
              <a:t>sangat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penting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karena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dalam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perkawinan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kedewasaan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dan</a:t>
            </a:r>
            <a:r>
              <a:rPr lang="en-US" altLang="en-US" sz="2000" dirty="0" smtClean="0">
                <a:latin typeface="Berlin Sans FB" pitchFamily="34" charset="0"/>
              </a:rPr>
              <a:t> rasa </a:t>
            </a:r>
            <a:r>
              <a:rPr lang="en-US" altLang="en-US" sz="2000" dirty="0" err="1" smtClean="0">
                <a:latin typeface="Berlin Sans FB" pitchFamily="34" charset="0"/>
              </a:rPr>
              <a:t>tanggung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jawab</a:t>
            </a:r>
            <a:r>
              <a:rPr lang="en-US" altLang="en-US" sz="2000" dirty="0" smtClean="0">
                <a:latin typeface="Berlin Sans FB" pitchFamily="34" charset="0"/>
              </a:rPr>
              <a:t> yang </a:t>
            </a:r>
            <a:r>
              <a:rPr lang="en-US" altLang="en-US" sz="2000" dirty="0" err="1" smtClean="0">
                <a:latin typeface="Berlin Sans FB" pitchFamily="34" charset="0"/>
              </a:rPr>
              <a:t>besar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sangat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diperlukan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dalam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membentuk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keluarga</a:t>
            </a:r>
            <a:r>
              <a:rPr lang="en-US" altLang="en-US" sz="2000" dirty="0" smtClean="0">
                <a:latin typeface="Berlin Sans FB" pitchFamily="34" charset="0"/>
              </a:rPr>
              <a:t>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err="1" smtClean="0">
                <a:latin typeface="Berlin Sans FB" pitchFamily="34" charset="0"/>
              </a:rPr>
              <a:t>Kedewasaan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ini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diaplikasikan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dengan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pola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relasi</a:t>
            </a:r>
            <a:r>
              <a:rPr lang="en-US" altLang="en-US" sz="2000" dirty="0" smtClean="0">
                <a:latin typeface="Berlin Sans FB" pitchFamily="34" charset="0"/>
              </a:rPr>
              <a:t> yang </a:t>
            </a:r>
            <a:r>
              <a:rPr lang="en-US" altLang="en-US" sz="2000" dirty="0" err="1" smtClean="0">
                <a:latin typeface="Berlin Sans FB" pitchFamily="34" charset="0"/>
              </a:rPr>
              <a:t>sejajar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menganggap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pasangan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sebagai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mitra</a:t>
            </a:r>
            <a:r>
              <a:rPr lang="en-US" altLang="en-US" sz="2000" dirty="0" smtClean="0">
                <a:latin typeface="Berlin Sans FB" pitchFamily="34" charset="0"/>
              </a:rPr>
              <a:t>, </a:t>
            </a:r>
            <a:r>
              <a:rPr lang="en-US" altLang="en-US" sz="2000" dirty="0" err="1" smtClean="0">
                <a:latin typeface="Berlin Sans FB" pitchFamily="34" charset="0"/>
              </a:rPr>
              <a:t>sehingga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komunikasi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dalam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rumah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tangga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tersebut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berjalan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sesuai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harapan</a:t>
            </a:r>
            <a:r>
              <a:rPr lang="en-US" altLang="en-US" sz="2000" dirty="0" smtClean="0">
                <a:latin typeface="Berlin Sans FB" pitchFamily="34" charset="0"/>
              </a:rPr>
              <a:t>. </a:t>
            </a:r>
            <a:r>
              <a:rPr lang="en-US" altLang="en-US" sz="2000" dirty="0" err="1" smtClean="0">
                <a:latin typeface="Berlin Sans FB" pitchFamily="34" charset="0"/>
              </a:rPr>
              <a:t>Prinsip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kematangan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calon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mempelai</a:t>
            </a:r>
            <a:r>
              <a:rPr lang="en-US" altLang="en-US" sz="2000" dirty="0" smtClean="0">
                <a:latin typeface="Berlin Sans FB" pitchFamily="34" charset="0"/>
              </a:rPr>
              <a:t> juga </a:t>
            </a:r>
            <a:r>
              <a:rPr lang="en-US" altLang="en-US" sz="2000" dirty="0" err="1" smtClean="0">
                <a:latin typeface="Berlin Sans FB" pitchFamily="34" charset="0"/>
              </a:rPr>
              <a:t>dimaksudkan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bahwa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calon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suami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isteri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harus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telah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matang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jasmani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rohani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untuk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melangsungkan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perkawinan</a:t>
            </a:r>
            <a:r>
              <a:rPr lang="en-US" altLang="en-US" sz="2000" dirty="0" smtClean="0">
                <a:latin typeface="Berlin Sans FB" pitchFamily="34" charset="0"/>
              </a:rPr>
              <a:t>, agar </a:t>
            </a:r>
            <a:r>
              <a:rPr lang="en-US" altLang="en-US" sz="2000" dirty="0" err="1" smtClean="0">
                <a:latin typeface="Berlin Sans FB" pitchFamily="34" charset="0"/>
              </a:rPr>
              <a:t>dapat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memenuhi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tujuan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luhur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dari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perkawinan</a:t>
            </a:r>
            <a:r>
              <a:rPr lang="en-US" altLang="en-US" sz="2000" dirty="0" smtClean="0">
                <a:latin typeface="Berlin Sans FB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344389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792162"/>
          </a:xfrm>
        </p:spPr>
        <p:txBody>
          <a:bodyPr/>
          <a:lstStyle/>
          <a:p>
            <a:pPr algn="l" eaLnBrk="1" hangingPunct="1"/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Arah</a:t>
            </a:r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 </a:t>
            </a:r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Pengaturan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err="1" smtClean="0">
                <a:latin typeface="Berlin Sans FB" pitchFamily="34" charset="0"/>
              </a:rPr>
              <a:t>Pasal</a:t>
            </a:r>
            <a:r>
              <a:rPr lang="en-US" altLang="en-US" sz="2000" dirty="0" smtClean="0">
                <a:latin typeface="Berlin Sans FB" pitchFamily="34" charset="0"/>
              </a:rPr>
              <a:t> 7 </a:t>
            </a:r>
            <a:r>
              <a:rPr lang="en-US" altLang="en-US" sz="2000" dirty="0" err="1" smtClean="0">
                <a:latin typeface="Berlin Sans FB" pitchFamily="34" charset="0"/>
              </a:rPr>
              <a:t>ayat</a:t>
            </a:r>
            <a:r>
              <a:rPr lang="en-US" altLang="en-US" sz="2000" dirty="0" smtClean="0">
                <a:latin typeface="Berlin Sans FB" pitchFamily="34" charset="0"/>
              </a:rPr>
              <a:t> (2) UU </a:t>
            </a:r>
            <a:r>
              <a:rPr lang="en-US" altLang="en-US" sz="2000" dirty="0" err="1" smtClean="0">
                <a:latin typeface="Berlin Sans FB" pitchFamily="34" charset="0"/>
              </a:rPr>
              <a:t>Perkawinan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mengatur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tentang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dispensasi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perkawinan</a:t>
            </a:r>
            <a:r>
              <a:rPr lang="en-US" altLang="en-US" sz="2000" dirty="0" smtClean="0">
                <a:latin typeface="Berlin Sans FB" pitchFamily="34" charset="0"/>
              </a:rPr>
              <a:t> di </a:t>
            </a:r>
            <a:r>
              <a:rPr lang="en-US" altLang="en-US" sz="2000" dirty="0" err="1" smtClean="0">
                <a:latin typeface="Berlin Sans FB" pitchFamily="34" charset="0"/>
              </a:rPr>
              <a:t>bawah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usia</a:t>
            </a:r>
            <a:r>
              <a:rPr lang="en-US" altLang="en-US" sz="2000" dirty="0" smtClean="0">
                <a:latin typeface="Berlin Sans FB" pitchFamily="34" charset="0"/>
              </a:rPr>
              <a:t> minimum yang </a:t>
            </a:r>
            <a:r>
              <a:rPr lang="en-US" altLang="en-US" sz="2000" dirty="0" err="1" smtClean="0">
                <a:latin typeface="Berlin Sans FB" pitchFamily="34" charset="0"/>
              </a:rPr>
              <a:t>dapat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dimintakan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kepada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pengadilan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atau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pejabat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lainnya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oleh</a:t>
            </a:r>
            <a:r>
              <a:rPr lang="en-US" altLang="en-US" sz="2000" dirty="0" smtClean="0">
                <a:latin typeface="Berlin Sans FB" pitchFamily="34" charset="0"/>
              </a:rPr>
              <a:t> orang </a:t>
            </a:r>
            <a:r>
              <a:rPr lang="en-US" altLang="en-US" sz="2000" dirty="0" err="1" smtClean="0">
                <a:latin typeface="Berlin Sans FB" pitchFamily="34" charset="0"/>
              </a:rPr>
              <a:t>tua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pihak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pria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atau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pihak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wanita</a:t>
            </a:r>
            <a:r>
              <a:rPr lang="en-US" altLang="en-US" sz="2000" dirty="0" smtClean="0">
                <a:latin typeface="Berlin Sans FB" pitchFamily="34" charset="0"/>
              </a:rPr>
              <a:t>. </a:t>
            </a:r>
            <a:r>
              <a:rPr lang="en-US" altLang="en-US" sz="2000" dirty="0" err="1" smtClean="0">
                <a:latin typeface="Berlin Sans FB" pitchFamily="34" charset="0"/>
              </a:rPr>
              <a:t>Pasal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ini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perlu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dipertegas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dipastikan</a:t>
            </a:r>
            <a:r>
              <a:rPr lang="en-US" altLang="en-US" sz="2000" dirty="0" smtClean="0">
                <a:latin typeface="Berlin Sans FB" pitchFamily="34" charset="0"/>
              </a:rPr>
              <a:t> agar </a:t>
            </a:r>
            <a:r>
              <a:rPr lang="en-US" altLang="en-US" sz="2000" dirty="0" err="1" smtClean="0">
                <a:latin typeface="Berlin Sans FB" pitchFamily="34" charset="0"/>
              </a:rPr>
              <a:t>tidak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digunakan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sebagai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alasan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oleh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kedua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pihak</a:t>
            </a:r>
            <a:r>
              <a:rPr lang="en-US" altLang="en-US" sz="2000" dirty="0" smtClean="0">
                <a:latin typeface="Berlin Sans FB" pitchFamily="34" charset="0"/>
              </a:rPr>
              <a:t> orang </a:t>
            </a:r>
            <a:r>
              <a:rPr lang="en-US" altLang="en-US" sz="2000" dirty="0" err="1" smtClean="0">
                <a:latin typeface="Berlin Sans FB" pitchFamily="34" charset="0"/>
              </a:rPr>
              <a:t>tua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untuk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mengawinkan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anak-anak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mereka</a:t>
            </a:r>
            <a:r>
              <a:rPr lang="en-US" altLang="en-US" sz="2000" dirty="0" smtClean="0">
                <a:latin typeface="Berlin Sans FB" pitchFamily="34" charset="0"/>
              </a:rPr>
              <a:t> yang </a:t>
            </a:r>
            <a:r>
              <a:rPr lang="en-US" altLang="en-US" sz="2000" dirty="0" err="1" smtClean="0">
                <a:latin typeface="Berlin Sans FB" pitchFamily="34" charset="0"/>
              </a:rPr>
              <a:t>masih</a:t>
            </a:r>
            <a:r>
              <a:rPr lang="en-US" altLang="en-US" sz="2000" dirty="0" smtClean="0">
                <a:latin typeface="Berlin Sans FB" pitchFamily="34" charset="0"/>
              </a:rPr>
              <a:t> di </a:t>
            </a:r>
            <a:r>
              <a:rPr lang="en-US" altLang="en-US" sz="2000" dirty="0" err="1" smtClean="0">
                <a:latin typeface="Berlin Sans FB" pitchFamily="34" charset="0"/>
              </a:rPr>
              <a:t>bawah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umur</a:t>
            </a:r>
            <a:r>
              <a:rPr lang="en-US" altLang="en-US" sz="2000" dirty="0" smtClean="0">
                <a:latin typeface="Berlin Sans FB" pitchFamily="34" charset="0"/>
              </a:rPr>
              <a:t>.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altLang="en-US" sz="2000" dirty="0" err="1" smtClean="0">
                <a:latin typeface="Berlin Sans FB" pitchFamily="34" charset="0"/>
              </a:rPr>
              <a:t>Pembatasan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terhadap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penyimpangan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usia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minimun</a:t>
            </a:r>
            <a:r>
              <a:rPr lang="en-US" altLang="en-US" sz="2000" dirty="0" smtClean="0">
                <a:latin typeface="Berlin Sans FB" pitchFamily="34" charset="0"/>
              </a:rPr>
              <a:t> juga </a:t>
            </a:r>
            <a:r>
              <a:rPr lang="en-US" altLang="en-US" sz="2000" dirty="0" err="1" smtClean="0">
                <a:latin typeface="Berlin Sans FB" pitchFamily="34" charset="0"/>
              </a:rPr>
              <a:t>perlu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diikuti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dengan</a:t>
            </a:r>
            <a:r>
              <a:rPr lang="en-US" altLang="en-US" sz="2000" dirty="0" smtClean="0">
                <a:latin typeface="Berlin Sans FB" pitchFamily="34" charset="0"/>
              </a:rPr>
              <a:t>:</a:t>
            </a:r>
          </a:p>
          <a:p>
            <a:pPr marL="457200" indent="-457200" algn="just" eaLnBrk="1" hangingPunct="1">
              <a:buFont typeface="+mj-lt"/>
              <a:buAutoNum type="arabicPeriod"/>
            </a:pPr>
            <a:r>
              <a:rPr lang="en-US" altLang="en-US" sz="2000" dirty="0" err="1" smtClean="0">
                <a:latin typeface="Berlin Sans FB" pitchFamily="34" charset="0"/>
              </a:rPr>
              <a:t>upaya-upaya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pencegahan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untuk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menghindari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penyimpangan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terhadap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usia</a:t>
            </a:r>
            <a:r>
              <a:rPr lang="en-US" altLang="en-US" sz="2000" dirty="0" smtClean="0">
                <a:latin typeface="Berlin Sans FB" pitchFamily="34" charset="0"/>
              </a:rPr>
              <a:t> minimum </a:t>
            </a:r>
            <a:r>
              <a:rPr lang="en-US" altLang="en-US" sz="2000" dirty="0" err="1" smtClean="0">
                <a:latin typeface="Berlin Sans FB" pitchFamily="34" charset="0"/>
              </a:rPr>
              <a:t>dan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untuk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mempromosikan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perkawinan</a:t>
            </a:r>
            <a:r>
              <a:rPr lang="en-US" altLang="en-US" sz="2000" dirty="0" smtClean="0">
                <a:latin typeface="Berlin Sans FB" pitchFamily="34" charset="0"/>
              </a:rPr>
              <a:t> di </a:t>
            </a:r>
            <a:r>
              <a:rPr lang="en-US" altLang="en-US" sz="2000" dirty="0" err="1" smtClean="0">
                <a:latin typeface="Berlin Sans FB" pitchFamily="34" charset="0"/>
              </a:rPr>
              <a:t>atas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usia</a:t>
            </a:r>
            <a:r>
              <a:rPr lang="en-US" altLang="en-US" sz="2000" dirty="0" smtClean="0">
                <a:latin typeface="Berlin Sans FB" pitchFamily="34" charset="0"/>
              </a:rPr>
              <a:t> minimum </a:t>
            </a:r>
            <a:r>
              <a:rPr lang="en-US" altLang="en-US" sz="2000" dirty="0" err="1" smtClean="0">
                <a:latin typeface="Berlin Sans FB" pitchFamily="34" charset="0"/>
              </a:rPr>
              <a:t>dalam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berbagai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bentuk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kegiatan</a:t>
            </a:r>
            <a:r>
              <a:rPr lang="en-US" altLang="en-US" sz="2000" dirty="0" smtClean="0">
                <a:latin typeface="Berlin Sans FB" pitchFamily="34" charset="0"/>
              </a:rPr>
              <a:t>;</a:t>
            </a:r>
          </a:p>
          <a:p>
            <a:pPr marL="457200" indent="-457200" algn="just" eaLnBrk="1" hangingPunct="1">
              <a:buFont typeface="+mj-lt"/>
              <a:buAutoNum type="arabicPeriod"/>
            </a:pPr>
            <a:r>
              <a:rPr lang="en-US" altLang="en-US" sz="2000" dirty="0" err="1" smtClean="0">
                <a:latin typeface="Berlin Sans FB" pitchFamily="34" charset="0"/>
              </a:rPr>
              <a:t>upaya-upaya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afirmasi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terhadap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anak</a:t>
            </a:r>
            <a:r>
              <a:rPr lang="en-US" altLang="en-US" sz="2000" dirty="0" smtClean="0">
                <a:latin typeface="Berlin Sans FB" pitchFamily="34" charset="0"/>
              </a:rPr>
              <a:t> yang </a:t>
            </a:r>
            <a:r>
              <a:rPr lang="en-US" altLang="en-US" sz="2000" dirty="0" err="1" smtClean="0">
                <a:latin typeface="Berlin Sans FB" pitchFamily="34" charset="0"/>
              </a:rPr>
              <a:t>melangsungkan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perkawinan</a:t>
            </a:r>
            <a:r>
              <a:rPr lang="en-US" altLang="en-US" sz="2000" dirty="0" smtClean="0">
                <a:latin typeface="Berlin Sans FB" pitchFamily="34" charset="0"/>
              </a:rPr>
              <a:t> di </a:t>
            </a:r>
            <a:r>
              <a:rPr lang="en-US" altLang="en-US" sz="2000" dirty="0" err="1" smtClean="0">
                <a:latin typeface="Berlin Sans FB" pitchFamily="34" charset="0"/>
              </a:rPr>
              <a:t>bawah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usia</a:t>
            </a:r>
            <a:r>
              <a:rPr lang="en-US" altLang="en-US" sz="2000" dirty="0" smtClean="0">
                <a:latin typeface="Berlin Sans FB" pitchFamily="34" charset="0"/>
              </a:rPr>
              <a:t> minimal </a:t>
            </a:r>
            <a:r>
              <a:rPr lang="en-US" altLang="en-US" sz="2000" dirty="0" err="1" smtClean="0">
                <a:latin typeface="Berlin Sans FB" pitchFamily="34" charset="0"/>
              </a:rPr>
              <a:t>dalam</a:t>
            </a:r>
            <a:r>
              <a:rPr lang="en-US" altLang="en-US" sz="2000" dirty="0" smtClean="0">
                <a:latin typeface="Berlin Sans FB" pitchFamily="34" charset="0"/>
              </a:rPr>
              <a:t> </a:t>
            </a:r>
            <a:r>
              <a:rPr lang="en-US" altLang="en-US" sz="2000" dirty="0" err="1" smtClean="0">
                <a:latin typeface="Berlin Sans FB" pitchFamily="34" charset="0"/>
              </a:rPr>
              <a:t>bentuk</a:t>
            </a:r>
            <a:r>
              <a:rPr lang="en-US" altLang="en-US" sz="2000" dirty="0" smtClean="0">
                <a:latin typeface="Berlin Sans FB" pitchFamily="34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525597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792162"/>
          </a:xfrm>
        </p:spPr>
        <p:txBody>
          <a:bodyPr/>
          <a:lstStyle/>
          <a:p>
            <a:pPr algn="l" eaLnBrk="1" hangingPunct="1"/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Arah</a:t>
            </a:r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 </a:t>
            </a:r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Pengaturan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sz="2000" b="1" dirty="0" err="1">
                <a:latin typeface="Berlin Sans FB"/>
              </a:rPr>
              <a:t>pertama</a:t>
            </a:r>
            <a:r>
              <a:rPr lang="en-US" sz="2000" b="1" dirty="0">
                <a:latin typeface="Berlin Sans FB"/>
              </a:rPr>
              <a:t>, </a:t>
            </a:r>
            <a:r>
              <a:rPr lang="en-US" sz="2000" dirty="0" err="1">
                <a:latin typeface="Berlin Sans FB"/>
              </a:rPr>
              <a:t>perlindungan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hak-haknya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seperti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hak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untuk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melanjutkan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pendidikan</a:t>
            </a:r>
            <a:r>
              <a:rPr lang="en-US" sz="2000" dirty="0">
                <a:latin typeface="Berlin Sans FB"/>
              </a:rPr>
              <a:t>; </a:t>
            </a:r>
            <a:endParaRPr lang="en-US" sz="2000" dirty="0" smtClean="0">
              <a:latin typeface="Berlin Sans FB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latin typeface="Berlin Sans FB"/>
              </a:rPr>
              <a:t>kedua</a:t>
            </a:r>
            <a:r>
              <a:rPr lang="en-US" sz="2000" b="1" dirty="0">
                <a:latin typeface="Berlin Sans FB"/>
              </a:rPr>
              <a:t>, </a:t>
            </a:r>
            <a:r>
              <a:rPr lang="en-US" sz="2000" dirty="0" err="1">
                <a:latin typeface="Berlin Sans FB"/>
              </a:rPr>
              <a:t>pendampingan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khusus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dalam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bentuk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pelatihan-pelatihan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menghadapi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kondisi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perkawinan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dalam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usia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muda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dampak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dari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perkawinan</a:t>
            </a:r>
            <a:r>
              <a:rPr lang="en-US" sz="2000" dirty="0">
                <a:latin typeface="Berlin Sans FB"/>
              </a:rPr>
              <a:t> (</a:t>
            </a:r>
            <a:r>
              <a:rPr lang="en-US" sz="2000" dirty="0" err="1">
                <a:latin typeface="Berlin Sans FB"/>
              </a:rPr>
              <a:t>kehamilan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pengasuhan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anak</a:t>
            </a:r>
            <a:r>
              <a:rPr lang="en-US" sz="2000" dirty="0">
                <a:latin typeface="Berlin Sans FB"/>
              </a:rPr>
              <a:t>); </a:t>
            </a:r>
            <a:endParaRPr lang="en-US" sz="2000" dirty="0" smtClean="0">
              <a:latin typeface="Berlin Sans FB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sz="2000" b="1" dirty="0" err="1" smtClean="0">
                <a:latin typeface="Berlin Sans FB"/>
              </a:rPr>
              <a:t>ketiga</a:t>
            </a:r>
            <a:r>
              <a:rPr lang="en-US" sz="2000" b="1" dirty="0">
                <a:latin typeface="Berlin Sans FB"/>
              </a:rPr>
              <a:t>, </a:t>
            </a:r>
            <a:r>
              <a:rPr lang="en-US" sz="2000" dirty="0" err="1">
                <a:latin typeface="Berlin Sans FB"/>
              </a:rPr>
              <a:t>bantuan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khusus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ekonomi</a:t>
            </a:r>
            <a:r>
              <a:rPr lang="en-US" sz="2000" dirty="0">
                <a:latin typeface="Berlin Sans FB"/>
              </a:rPr>
              <a:t>, </a:t>
            </a:r>
            <a:r>
              <a:rPr lang="en-US" sz="2000" dirty="0" err="1">
                <a:latin typeface="Berlin Sans FB"/>
              </a:rPr>
              <a:t>sosial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psikososial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bagi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anak-anak</a:t>
            </a:r>
            <a:r>
              <a:rPr lang="en-US" sz="2000" dirty="0">
                <a:latin typeface="Berlin Sans FB"/>
              </a:rPr>
              <a:t> yang </a:t>
            </a:r>
            <a:r>
              <a:rPr lang="en-US" sz="2000" dirty="0" err="1">
                <a:latin typeface="Berlin Sans FB"/>
              </a:rPr>
              <a:t>masuk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dalam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kondisi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penyimpangan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usia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perkawinan</a:t>
            </a:r>
            <a:r>
              <a:rPr lang="en-US" sz="2000" dirty="0">
                <a:latin typeface="Berlin Sans FB"/>
              </a:rPr>
              <a:t>. </a:t>
            </a:r>
            <a:r>
              <a:rPr lang="en-US" sz="2000" dirty="0" err="1">
                <a:latin typeface="Berlin Sans FB"/>
              </a:rPr>
              <a:t>Perubahan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Pasal</a:t>
            </a:r>
            <a:r>
              <a:rPr lang="en-US" sz="2000" dirty="0">
                <a:latin typeface="Berlin Sans FB"/>
              </a:rPr>
              <a:t> 7 Ayat (2) </a:t>
            </a:r>
            <a:r>
              <a:rPr lang="en-US" sz="2000" dirty="0" err="1">
                <a:latin typeface="Berlin Sans FB"/>
              </a:rPr>
              <a:t>berkesesuaian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dengan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upaya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untuk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mempromosikan</a:t>
            </a:r>
            <a:r>
              <a:rPr lang="en-US" sz="2000" dirty="0">
                <a:latin typeface="Berlin Sans FB"/>
              </a:rPr>
              <a:t>, </a:t>
            </a:r>
            <a:r>
              <a:rPr lang="en-US" sz="2000" dirty="0" err="1">
                <a:latin typeface="Berlin Sans FB"/>
              </a:rPr>
              <a:t>melindungi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memenuhi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hak-hak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anak</a:t>
            </a:r>
            <a:r>
              <a:rPr lang="en-US" sz="2000" dirty="0">
                <a:latin typeface="Berlin Sans FB"/>
              </a:rPr>
              <a:t>. </a:t>
            </a:r>
            <a:endParaRPr lang="en-US" altLang="en-US" sz="2000" dirty="0" smtClean="0">
              <a:latin typeface="Berlin Sans FB"/>
            </a:endParaRPr>
          </a:p>
        </p:txBody>
      </p:sp>
    </p:spTree>
    <p:extLst>
      <p:ext uri="{BB962C8B-B14F-4D97-AF65-F5344CB8AC3E}">
        <p14:creationId xmlns:p14="http://schemas.microsoft.com/office/powerpoint/2010/main" val="23951753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792162"/>
          </a:xfrm>
        </p:spPr>
        <p:txBody>
          <a:bodyPr/>
          <a:lstStyle/>
          <a:p>
            <a:pPr algn="l" eaLnBrk="1" hangingPunct="1"/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Cakupan</a:t>
            </a:r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 </a:t>
            </a:r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Pengaturan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257800"/>
          </a:xfrm>
        </p:spPr>
        <p:txBody>
          <a:bodyPr anchor="ctr"/>
          <a:lstStyle/>
          <a:p>
            <a:pPr marL="0" indent="0" algn="just" eaLnBrk="1" hangingPunct="1">
              <a:buNone/>
            </a:pPr>
            <a:r>
              <a:rPr lang="en-US" sz="2000" dirty="0" err="1" smtClean="0">
                <a:latin typeface="Berlin Sans FB"/>
              </a:rPr>
              <a:t>Usulan</a:t>
            </a:r>
            <a:r>
              <a:rPr lang="en-US" sz="2000" dirty="0" smtClean="0">
                <a:latin typeface="Berlin Sans FB"/>
              </a:rPr>
              <a:t> </a:t>
            </a:r>
            <a:r>
              <a:rPr lang="en-US" sz="2000" dirty="0" err="1" smtClean="0">
                <a:latin typeface="Berlin Sans FB"/>
              </a:rPr>
              <a:t>revisi</a:t>
            </a:r>
            <a:r>
              <a:rPr lang="en-US" sz="2000" dirty="0" smtClean="0">
                <a:latin typeface="Berlin Sans FB"/>
              </a:rPr>
              <a:t> </a:t>
            </a:r>
            <a:r>
              <a:rPr lang="en-US" sz="2000" dirty="0" err="1" smtClean="0">
                <a:latin typeface="Berlin Sans FB"/>
              </a:rPr>
              <a:t>terhadap</a:t>
            </a:r>
            <a:r>
              <a:rPr lang="en-US" sz="2000" dirty="0" smtClean="0">
                <a:latin typeface="Berlin Sans FB"/>
              </a:rPr>
              <a:t> </a:t>
            </a:r>
            <a:r>
              <a:rPr lang="en-US" sz="2000" dirty="0" err="1" smtClean="0">
                <a:latin typeface="Berlin Sans FB"/>
              </a:rPr>
              <a:t>Pasal</a:t>
            </a:r>
            <a:r>
              <a:rPr lang="en-US" sz="2000" dirty="0" smtClean="0">
                <a:latin typeface="Berlin Sans FB"/>
              </a:rPr>
              <a:t> 7 Ayat (1) </a:t>
            </a:r>
            <a:r>
              <a:rPr lang="en-US" sz="2000" dirty="0" err="1" smtClean="0">
                <a:latin typeface="Berlin Sans FB"/>
              </a:rPr>
              <a:t>dan</a:t>
            </a:r>
            <a:r>
              <a:rPr lang="en-US" sz="2000" dirty="0" smtClean="0">
                <a:latin typeface="Berlin Sans FB"/>
              </a:rPr>
              <a:t> (2) </a:t>
            </a:r>
            <a:r>
              <a:rPr lang="en-US" sz="2000" dirty="0" err="1" smtClean="0">
                <a:latin typeface="Berlin Sans FB"/>
              </a:rPr>
              <a:t>berisi</a:t>
            </a:r>
            <a:r>
              <a:rPr lang="en-US" sz="2000" dirty="0" smtClean="0">
                <a:latin typeface="Berlin Sans FB"/>
              </a:rPr>
              <a:t>:</a:t>
            </a: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n-US" sz="2000" dirty="0">
              <a:latin typeface="Berlin Sans FB"/>
            </a:endParaRPr>
          </a:p>
          <a:p>
            <a:pPr marL="457200" indent="-457200" algn="just" eaLnBrk="1" hangingPunct="1">
              <a:buFont typeface="+mj-lt"/>
              <a:buAutoNum type="arabicPeriod"/>
            </a:pPr>
            <a:r>
              <a:rPr lang="en-US" altLang="en-US" sz="2000" dirty="0" err="1" smtClean="0">
                <a:latin typeface="Berlin Sans FB"/>
              </a:rPr>
              <a:t>Pengaturan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usia</a:t>
            </a:r>
            <a:r>
              <a:rPr lang="en-US" altLang="en-US" sz="2000" dirty="0" smtClean="0">
                <a:latin typeface="Berlin Sans FB"/>
              </a:rPr>
              <a:t> minimum </a:t>
            </a:r>
            <a:r>
              <a:rPr lang="en-US" altLang="en-US" sz="2000" dirty="0" err="1" smtClean="0">
                <a:latin typeface="Berlin Sans FB"/>
              </a:rPr>
              <a:t>perkawinan</a:t>
            </a:r>
            <a:r>
              <a:rPr lang="en-US" altLang="en-US" sz="2000" dirty="0" smtClean="0">
                <a:latin typeface="Berlin Sans FB"/>
              </a:rPr>
              <a:t> 19 </a:t>
            </a:r>
            <a:r>
              <a:rPr lang="en-US" altLang="en-US" sz="2000" dirty="0" err="1" smtClean="0">
                <a:latin typeface="Berlin Sans FB"/>
              </a:rPr>
              <a:t>tahun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bagi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laki-laki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dan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perempuan</a:t>
            </a:r>
            <a:r>
              <a:rPr lang="en-US" altLang="en-US" sz="2000" dirty="0" smtClean="0">
                <a:latin typeface="Berlin Sans FB"/>
              </a:rPr>
              <a:t>.</a:t>
            </a:r>
          </a:p>
          <a:p>
            <a:pPr marL="457200" indent="-457200" algn="just" eaLnBrk="1" hangingPunct="1">
              <a:buFont typeface="+mj-lt"/>
              <a:buAutoNum type="arabicPeriod"/>
            </a:pPr>
            <a:r>
              <a:rPr lang="en-US" altLang="en-US" sz="2000" dirty="0" err="1" smtClean="0">
                <a:latin typeface="Berlin Sans FB"/>
              </a:rPr>
              <a:t>Pengaturan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pengetatan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dispensasi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perkawinan</a:t>
            </a:r>
            <a:r>
              <a:rPr lang="en-US" altLang="en-US" sz="2000" dirty="0" smtClean="0">
                <a:latin typeface="Berlin Sans FB"/>
              </a:rPr>
              <a:t> di </a:t>
            </a:r>
            <a:r>
              <a:rPr lang="en-US" altLang="en-US" sz="2000" dirty="0" err="1" smtClean="0">
                <a:latin typeface="Berlin Sans FB"/>
              </a:rPr>
              <a:t>bawah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usia</a:t>
            </a:r>
            <a:r>
              <a:rPr lang="en-US" altLang="en-US" sz="2000" dirty="0" smtClean="0">
                <a:latin typeface="Berlin Sans FB"/>
              </a:rPr>
              <a:t> 19 </a:t>
            </a:r>
            <a:r>
              <a:rPr lang="en-US" altLang="en-US" sz="2000" dirty="0" err="1" smtClean="0">
                <a:latin typeface="Berlin Sans FB"/>
              </a:rPr>
              <a:t>tahun</a:t>
            </a:r>
            <a:endParaRPr lang="en-US" altLang="en-US" sz="2000" dirty="0" smtClean="0">
              <a:latin typeface="Berlin Sans FB"/>
            </a:endParaRPr>
          </a:p>
          <a:p>
            <a:pPr marL="457200" indent="-457200" algn="just" eaLnBrk="1" hangingPunct="1">
              <a:buFont typeface="+mj-lt"/>
              <a:buAutoNum type="arabicPeriod"/>
            </a:pPr>
            <a:r>
              <a:rPr lang="en-US" altLang="en-US" sz="2000" dirty="0" err="1" smtClean="0">
                <a:latin typeface="Berlin Sans FB"/>
              </a:rPr>
              <a:t>Penegasan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perlunya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pencegahan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dan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pengawasan</a:t>
            </a:r>
            <a:r>
              <a:rPr lang="en-US" altLang="en-US" sz="2000" dirty="0" smtClean="0">
                <a:latin typeface="Berlin Sans FB"/>
              </a:rPr>
              <a:t> yang </a:t>
            </a:r>
            <a:r>
              <a:rPr lang="en-US" altLang="en-US" sz="2000" dirty="0" err="1" smtClean="0">
                <a:latin typeface="Berlin Sans FB"/>
              </a:rPr>
              <a:t>berkelanjutan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terkait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dengan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praktek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perkawinan</a:t>
            </a:r>
            <a:r>
              <a:rPr lang="en-US" altLang="en-US" sz="2000" dirty="0" smtClean="0">
                <a:latin typeface="Berlin Sans FB"/>
              </a:rPr>
              <a:t> </a:t>
            </a:r>
            <a:r>
              <a:rPr lang="en-US" altLang="en-US" sz="2000" dirty="0" err="1" smtClean="0">
                <a:latin typeface="Berlin Sans FB"/>
              </a:rPr>
              <a:t>anak</a:t>
            </a:r>
            <a:endParaRPr lang="en-US" altLang="en-US" sz="2000" dirty="0" smtClean="0">
              <a:latin typeface="Berlin Sans FB"/>
            </a:endParaRPr>
          </a:p>
        </p:txBody>
      </p:sp>
    </p:spTree>
    <p:extLst>
      <p:ext uri="{BB962C8B-B14F-4D97-AF65-F5344CB8AC3E}">
        <p14:creationId xmlns:p14="http://schemas.microsoft.com/office/powerpoint/2010/main" val="75453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792162"/>
          </a:xfrm>
        </p:spPr>
        <p:txBody>
          <a:bodyPr/>
          <a:lstStyle/>
          <a:p>
            <a:pPr algn="l" eaLnBrk="1" hangingPunct="1"/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Usulan</a:t>
            </a:r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 </a:t>
            </a:r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Perubahan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erlin Sans FB"/>
              </a:rPr>
              <a:t> </a:t>
            </a:r>
            <a:endParaRPr lang="en-US" altLang="en-US" sz="2000" dirty="0" smtClean="0">
              <a:latin typeface="Berlin Sans FB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6895261"/>
              </p:ext>
            </p:extLst>
          </p:nvPr>
        </p:nvGraphicFramePr>
        <p:xfrm>
          <a:off x="228600" y="1397000"/>
          <a:ext cx="876300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6580"/>
                <a:gridCol w="3364366"/>
                <a:gridCol w="3912054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erlin Sans FB"/>
                        </a:rPr>
                        <a:t>UU No. 1 </a:t>
                      </a:r>
                      <a:r>
                        <a:rPr lang="es-ES" dirty="0" err="1" smtClean="0">
                          <a:latin typeface="Berlin Sans FB"/>
                        </a:rPr>
                        <a:t>Tahun</a:t>
                      </a:r>
                      <a:r>
                        <a:rPr lang="es-ES" dirty="0" smtClean="0">
                          <a:latin typeface="Berlin Sans FB"/>
                        </a:rPr>
                        <a:t> 1974</a:t>
                      </a:r>
                      <a:endParaRPr lang="en-US" dirty="0">
                        <a:latin typeface="Berlin Sans F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/>
                        </a:rPr>
                        <a:t>Usulan</a:t>
                      </a:r>
                      <a:r>
                        <a:rPr lang="en-US" dirty="0" smtClean="0">
                          <a:latin typeface="Berlin Sans FB"/>
                        </a:rPr>
                        <a:t> </a:t>
                      </a:r>
                      <a:r>
                        <a:rPr lang="en-US" dirty="0" err="1" smtClean="0">
                          <a:latin typeface="Berlin Sans FB"/>
                        </a:rPr>
                        <a:t>Perubahan</a:t>
                      </a:r>
                      <a:endParaRPr lang="en-US" dirty="0">
                        <a:latin typeface="Berlin Sans FB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b="1" dirty="0" smtClean="0">
                          <a:latin typeface="Berlin Sans FB"/>
                        </a:rPr>
                        <a:t>Penjelasan angka 4 huruf d</a:t>
                      </a:r>
                      <a:endParaRPr lang="en-US" b="1" dirty="0">
                        <a:latin typeface="Berlin Sans F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Berlin Sans FB"/>
                        </a:rPr>
                        <a:t>Undang-undang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ini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menganut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prinsip</a:t>
                      </a:r>
                      <a:r>
                        <a:rPr lang="en-US" sz="1400" dirty="0" smtClean="0">
                          <a:latin typeface="Berlin Sans FB"/>
                        </a:rPr>
                        <a:t>, </a:t>
                      </a:r>
                      <a:r>
                        <a:rPr lang="en-US" sz="1400" dirty="0" err="1" smtClean="0">
                          <a:latin typeface="Berlin Sans FB"/>
                        </a:rPr>
                        <a:t>bahwa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calon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suami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isteri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itu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harus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telah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masak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jiwa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raganya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untuk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dapat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melangsungkan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perkawinan</a:t>
                      </a:r>
                      <a:r>
                        <a:rPr lang="en-US" sz="1400" dirty="0" smtClean="0">
                          <a:latin typeface="Berlin Sans FB"/>
                        </a:rPr>
                        <a:t>, agar </a:t>
                      </a:r>
                      <a:r>
                        <a:rPr lang="en-US" sz="1400" dirty="0" err="1" smtClean="0">
                          <a:latin typeface="Berlin Sans FB"/>
                        </a:rPr>
                        <a:t>supaya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dapat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mewujudkan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tujuan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perkawinan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secara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baik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tanpa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berakhir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pada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perceraian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mendapat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keturunan</a:t>
                      </a:r>
                      <a:r>
                        <a:rPr lang="en-US" sz="1400" dirty="0" smtClean="0">
                          <a:latin typeface="Berlin Sans FB"/>
                        </a:rPr>
                        <a:t> yang </a:t>
                      </a:r>
                      <a:r>
                        <a:rPr lang="en-US" sz="1400" dirty="0" err="1" smtClean="0">
                          <a:latin typeface="Berlin Sans FB"/>
                        </a:rPr>
                        <a:t>baik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sehat</a:t>
                      </a:r>
                      <a:r>
                        <a:rPr lang="en-US" sz="1400" dirty="0" smtClean="0">
                          <a:latin typeface="Berlin Sans FB"/>
                        </a:rPr>
                        <a:t>. </a:t>
                      </a:r>
                      <a:r>
                        <a:rPr lang="en-US" sz="1400" dirty="0" err="1" smtClean="0">
                          <a:latin typeface="Berlin Sans FB"/>
                        </a:rPr>
                        <a:t>Untuk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itu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harus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dicegah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adanya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perkawinan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diantara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calon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suami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isteri</a:t>
                      </a:r>
                      <a:r>
                        <a:rPr lang="en-US" sz="1400" dirty="0" smtClean="0">
                          <a:latin typeface="Berlin Sans FB"/>
                        </a:rPr>
                        <a:t> yang </a:t>
                      </a:r>
                      <a:r>
                        <a:rPr lang="en-US" sz="1400" dirty="0" err="1" smtClean="0">
                          <a:latin typeface="Berlin Sans FB"/>
                        </a:rPr>
                        <a:t>masih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dibawah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umur</a:t>
                      </a:r>
                      <a:r>
                        <a:rPr lang="en-US" sz="1400" dirty="0" smtClean="0">
                          <a:latin typeface="Berlin Sans FB"/>
                        </a:rPr>
                        <a:t>. </a:t>
                      </a:r>
                      <a:r>
                        <a:rPr lang="en-US" sz="1400" dirty="0" err="1" smtClean="0">
                          <a:latin typeface="Berlin Sans FB"/>
                        </a:rPr>
                        <a:t>Disamping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itu</a:t>
                      </a:r>
                      <a:r>
                        <a:rPr lang="en-US" sz="1400" dirty="0" smtClean="0">
                          <a:latin typeface="Berlin Sans FB"/>
                        </a:rPr>
                        <a:t>, </a:t>
                      </a:r>
                      <a:r>
                        <a:rPr lang="en-US" sz="1400" dirty="0" err="1" smtClean="0">
                          <a:latin typeface="Berlin Sans FB"/>
                        </a:rPr>
                        <a:t>perkawinan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mempunyai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hubungan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dengan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masalah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kependudukan</a:t>
                      </a:r>
                      <a:r>
                        <a:rPr lang="en-US" sz="1400" dirty="0" smtClean="0">
                          <a:latin typeface="Berlin Sans FB"/>
                        </a:rPr>
                        <a:t>. </a:t>
                      </a:r>
                      <a:r>
                        <a:rPr lang="en-US" sz="1400" dirty="0" err="1" smtClean="0">
                          <a:latin typeface="Berlin Sans FB"/>
                        </a:rPr>
                        <a:t>Ternyatalah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bahwa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batas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umur</a:t>
                      </a:r>
                      <a:r>
                        <a:rPr lang="en-US" sz="1400" dirty="0" smtClean="0">
                          <a:latin typeface="Berlin Sans FB"/>
                        </a:rPr>
                        <a:t> yang </a:t>
                      </a:r>
                      <a:r>
                        <a:rPr lang="en-US" sz="1400" dirty="0" err="1" smtClean="0">
                          <a:latin typeface="Berlin Sans FB"/>
                        </a:rPr>
                        <a:t>lobih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rendah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bagi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seorang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wanita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untuk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kawin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mengakibatkan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laju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kelahiran</a:t>
                      </a:r>
                      <a:r>
                        <a:rPr lang="en-US" sz="1400" dirty="0" smtClean="0">
                          <a:latin typeface="Berlin Sans FB"/>
                        </a:rPr>
                        <a:t> yang </a:t>
                      </a:r>
                      <a:r>
                        <a:rPr lang="en-US" sz="1400" dirty="0" err="1" smtClean="0">
                          <a:latin typeface="Berlin Sans FB"/>
                        </a:rPr>
                        <a:t>lebih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tinggi</a:t>
                      </a:r>
                      <a:r>
                        <a:rPr lang="en-US" sz="1400" dirty="0" smtClean="0">
                          <a:latin typeface="Berlin Sans FB"/>
                        </a:rPr>
                        <a:t>. </a:t>
                      </a:r>
                      <a:r>
                        <a:rPr lang="en-US" sz="1400" dirty="0" err="1" smtClean="0">
                          <a:latin typeface="Berlin Sans FB"/>
                        </a:rPr>
                        <a:t>Berhubung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dengan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itu</a:t>
                      </a:r>
                      <a:r>
                        <a:rPr lang="en-US" sz="1400" dirty="0" smtClean="0">
                          <a:latin typeface="Berlin Sans FB"/>
                        </a:rPr>
                        <a:t>, </a:t>
                      </a:r>
                      <a:r>
                        <a:rPr lang="en-US" sz="1400" dirty="0" err="1" smtClean="0">
                          <a:latin typeface="Berlin Sans FB"/>
                        </a:rPr>
                        <a:t>maka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undang-undang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ini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menentukan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batas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umur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untuk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kawin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baik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bagi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pria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maupun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bagi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wanita</a:t>
                      </a:r>
                      <a:r>
                        <a:rPr lang="en-US" sz="1400" dirty="0" smtClean="0">
                          <a:latin typeface="Berlin Sans FB"/>
                        </a:rPr>
                        <a:t>, </a:t>
                      </a:r>
                      <a:r>
                        <a:rPr lang="en-US" sz="1400" dirty="0" err="1" smtClean="0">
                          <a:latin typeface="Berlin Sans FB"/>
                        </a:rPr>
                        <a:t>ialah</a:t>
                      </a:r>
                      <a:r>
                        <a:rPr lang="en-US" sz="1400" dirty="0" smtClean="0">
                          <a:latin typeface="Berlin Sans FB"/>
                        </a:rPr>
                        <a:t> 19 (</a:t>
                      </a:r>
                      <a:r>
                        <a:rPr lang="en-US" sz="1400" dirty="0" err="1" smtClean="0">
                          <a:latin typeface="Berlin Sans FB"/>
                        </a:rPr>
                        <a:t>sembilan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belas</a:t>
                      </a:r>
                      <a:r>
                        <a:rPr lang="en-US" sz="1400" dirty="0" smtClean="0">
                          <a:latin typeface="Berlin Sans FB"/>
                        </a:rPr>
                        <a:t>) </a:t>
                      </a:r>
                      <a:r>
                        <a:rPr lang="en-US" sz="1400" dirty="0" err="1" smtClean="0">
                          <a:latin typeface="Berlin Sans FB"/>
                        </a:rPr>
                        <a:t>tahun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bagi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pria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dan</a:t>
                      </a:r>
                      <a:r>
                        <a:rPr lang="en-US" sz="1400" dirty="0" smtClean="0">
                          <a:latin typeface="Berlin Sans FB"/>
                        </a:rPr>
                        <a:t> 16 (</a:t>
                      </a:r>
                      <a:r>
                        <a:rPr lang="en-US" sz="1400" dirty="0" err="1" smtClean="0">
                          <a:latin typeface="Berlin Sans FB"/>
                        </a:rPr>
                        <a:t>enam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belas</a:t>
                      </a:r>
                      <a:r>
                        <a:rPr lang="en-US" sz="1400" dirty="0" smtClean="0">
                          <a:latin typeface="Berlin Sans FB"/>
                        </a:rPr>
                        <a:t>) </a:t>
                      </a:r>
                      <a:r>
                        <a:rPr lang="en-US" sz="1400" dirty="0" err="1" smtClean="0">
                          <a:latin typeface="Berlin Sans FB"/>
                        </a:rPr>
                        <a:t>tahun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bagi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wanita</a:t>
                      </a:r>
                      <a:r>
                        <a:rPr lang="en-US" sz="1400" dirty="0" smtClean="0">
                          <a:latin typeface="Berlin Sans FB"/>
                        </a:rPr>
                        <a:t>.</a:t>
                      </a:r>
                      <a:endParaRPr lang="en-US" sz="1400" dirty="0">
                        <a:latin typeface="Berlin Sans F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latin typeface="Berlin Sans FB"/>
                        </a:rPr>
                        <a:t>Undang-undang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ini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menganut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prinsip</a:t>
                      </a:r>
                      <a:r>
                        <a:rPr lang="en-US" sz="1400" dirty="0" smtClean="0">
                          <a:latin typeface="Berlin Sans FB"/>
                        </a:rPr>
                        <a:t>, </a:t>
                      </a:r>
                      <a:r>
                        <a:rPr lang="en-US" sz="1400" dirty="0" err="1" smtClean="0">
                          <a:latin typeface="Berlin Sans FB"/>
                        </a:rPr>
                        <a:t>bahwa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calon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suami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isteri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itu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harus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telah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masak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jiwa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raganya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untuk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dapat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melangsungkan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perkawinan</a:t>
                      </a:r>
                      <a:r>
                        <a:rPr lang="en-US" sz="1400" dirty="0" smtClean="0">
                          <a:latin typeface="Berlin Sans FB"/>
                        </a:rPr>
                        <a:t>, agar </a:t>
                      </a:r>
                      <a:r>
                        <a:rPr lang="en-US" sz="1400" dirty="0" err="1" smtClean="0">
                          <a:latin typeface="Berlin Sans FB"/>
                        </a:rPr>
                        <a:t>supaya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dapat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mewujudkan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tujuan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perkawinan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secara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baik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tanpa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berakhir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pada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perceraian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mendapat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keturunan</a:t>
                      </a:r>
                      <a:r>
                        <a:rPr lang="en-US" sz="1400" dirty="0" smtClean="0">
                          <a:latin typeface="Berlin Sans FB"/>
                        </a:rPr>
                        <a:t> yang </a:t>
                      </a:r>
                      <a:r>
                        <a:rPr lang="en-US" sz="1400" dirty="0" err="1" smtClean="0">
                          <a:latin typeface="Berlin Sans FB"/>
                        </a:rPr>
                        <a:t>baik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sehat</a:t>
                      </a:r>
                      <a:r>
                        <a:rPr lang="en-US" sz="1400" dirty="0" smtClean="0">
                          <a:latin typeface="Berlin Sans FB"/>
                        </a:rPr>
                        <a:t>. </a:t>
                      </a:r>
                      <a:r>
                        <a:rPr lang="en-US" sz="1400" dirty="0" err="1" smtClean="0">
                          <a:latin typeface="Berlin Sans FB"/>
                        </a:rPr>
                        <a:t>Untuk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itu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harus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dicegah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adanya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perkawinan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diantara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calon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suami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isteri</a:t>
                      </a:r>
                      <a:r>
                        <a:rPr lang="en-US" sz="1400" dirty="0" smtClean="0">
                          <a:latin typeface="Berlin Sans FB"/>
                        </a:rPr>
                        <a:t> yang </a:t>
                      </a:r>
                      <a:r>
                        <a:rPr lang="en-US" sz="1400" dirty="0" err="1" smtClean="0">
                          <a:latin typeface="Berlin Sans FB"/>
                        </a:rPr>
                        <a:t>masih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dibawah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umur</a:t>
                      </a:r>
                      <a:r>
                        <a:rPr lang="en-US" sz="1400" dirty="0" smtClean="0">
                          <a:latin typeface="Berlin Sans FB"/>
                        </a:rPr>
                        <a:t>. </a:t>
                      </a:r>
                      <a:r>
                        <a:rPr lang="en-US" sz="1400" dirty="0" err="1" smtClean="0">
                          <a:latin typeface="Berlin Sans FB"/>
                        </a:rPr>
                        <a:t>Disamping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itu</a:t>
                      </a:r>
                      <a:r>
                        <a:rPr lang="en-US" sz="1400" dirty="0" smtClean="0">
                          <a:latin typeface="Berlin Sans FB"/>
                        </a:rPr>
                        <a:t>, </a:t>
                      </a:r>
                      <a:r>
                        <a:rPr lang="en-US" sz="1400" dirty="0" err="1" smtClean="0">
                          <a:latin typeface="Berlin Sans FB"/>
                        </a:rPr>
                        <a:t>perkawinan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mempunyai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hubungan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dengan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masalah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kependudukan</a:t>
                      </a:r>
                      <a:r>
                        <a:rPr lang="en-US" sz="1400" dirty="0" smtClean="0">
                          <a:latin typeface="Berlin Sans FB"/>
                        </a:rPr>
                        <a:t>. </a:t>
                      </a:r>
                      <a:r>
                        <a:rPr lang="en-US" sz="1400" dirty="0" err="1" smtClean="0">
                          <a:latin typeface="Berlin Sans FB"/>
                        </a:rPr>
                        <a:t>Ternyatalah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bahwa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batas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umur</a:t>
                      </a:r>
                      <a:r>
                        <a:rPr lang="en-US" sz="1400" dirty="0" smtClean="0">
                          <a:latin typeface="Berlin Sans FB"/>
                        </a:rPr>
                        <a:t> yang </a:t>
                      </a:r>
                      <a:r>
                        <a:rPr lang="en-US" sz="1400" dirty="0" err="1" smtClean="0">
                          <a:latin typeface="Berlin Sans FB"/>
                        </a:rPr>
                        <a:t>lebih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rendah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bagi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seorang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wanita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untuk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kawin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mengakibatkan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laju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kelahiran</a:t>
                      </a:r>
                      <a:r>
                        <a:rPr lang="en-US" sz="1400" dirty="0" smtClean="0">
                          <a:latin typeface="Berlin Sans FB"/>
                        </a:rPr>
                        <a:t> yang </a:t>
                      </a:r>
                      <a:r>
                        <a:rPr lang="en-US" sz="1400" dirty="0" err="1" smtClean="0">
                          <a:latin typeface="Berlin Sans FB"/>
                        </a:rPr>
                        <a:t>lebih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tinggi</a:t>
                      </a:r>
                      <a:r>
                        <a:rPr lang="en-US" sz="1400" dirty="0" smtClean="0">
                          <a:latin typeface="Berlin Sans FB"/>
                        </a:rPr>
                        <a:t>. </a:t>
                      </a:r>
                      <a:r>
                        <a:rPr lang="en-US" sz="1400" dirty="0" err="1" smtClean="0">
                          <a:latin typeface="Berlin Sans FB"/>
                        </a:rPr>
                        <a:t>Berhubung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dengan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itu</a:t>
                      </a:r>
                      <a:r>
                        <a:rPr lang="en-US" sz="1400" dirty="0" smtClean="0">
                          <a:latin typeface="Berlin Sans FB"/>
                        </a:rPr>
                        <a:t>, </a:t>
                      </a:r>
                      <a:r>
                        <a:rPr lang="en-US" sz="1400" dirty="0" err="1" smtClean="0">
                          <a:latin typeface="Berlin Sans FB"/>
                        </a:rPr>
                        <a:t>maka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undang-undang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ini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menentukan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batas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umur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untuk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kawin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baik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bagi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pria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maupun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bagi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wanita</a:t>
                      </a:r>
                      <a:r>
                        <a:rPr lang="en-US" sz="1400" dirty="0" smtClean="0">
                          <a:latin typeface="Berlin Sans FB"/>
                        </a:rPr>
                        <a:t>, </a:t>
                      </a:r>
                      <a:r>
                        <a:rPr lang="en-US" sz="1400" dirty="0" err="1" smtClean="0">
                          <a:latin typeface="Berlin Sans FB"/>
                        </a:rPr>
                        <a:t>ialah</a:t>
                      </a:r>
                      <a:r>
                        <a:rPr lang="en-US" sz="1400" dirty="0" smtClean="0">
                          <a:latin typeface="Berlin Sans FB"/>
                        </a:rPr>
                        <a:t> 19 (</a:t>
                      </a:r>
                      <a:r>
                        <a:rPr lang="en-US" sz="1400" dirty="0" err="1" smtClean="0">
                          <a:latin typeface="Berlin Sans FB"/>
                        </a:rPr>
                        <a:t>sembilan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belas</a:t>
                      </a:r>
                      <a:r>
                        <a:rPr lang="en-US" sz="1400" dirty="0" smtClean="0">
                          <a:latin typeface="Berlin Sans FB"/>
                        </a:rPr>
                        <a:t>) </a:t>
                      </a:r>
                      <a:r>
                        <a:rPr lang="en-US" sz="1400" dirty="0" err="1" smtClean="0">
                          <a:latin typeface="Berlin Sans FB"/>
                        </a:rPr>
                        <a:t>tahun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bagi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pria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dirty="0" err="1" smtClean="0">
                          <a:latin typeface="Berlin Sans FB"/>
                        </a:rPr>
                        <a:t>dan</a:t>
                      </a:r>
                      <a:r>
                        <a:rPr lang="en-US" sz="1400" dirty="0" smtClean="0">
                          <a:latin typeface="Berlin Sans FB"/>
                        </a:rPr>
                        <a:t> </a:t>
                      </a:r>
                      <a:r>
                        <a:rPr lang="en-US" sz="1400" b="1" dirty="0" smtClean="0">
                          <a:latin typeface="Berlin Sans FB"/>
                        </a:rPr>
                        <a:t>19 (</a:t>
                      </a:r>
                      <a:r>
                        <a:rPr lang="en-US" sz="1400" b="1" dirty="0" err="1" smtClean="0">
                          <a:latin typeface="Berlin Sans FB"/>
                        </a:rPr>
                        <a:t>sembilan</a:t>
                      </a:r>
                      <a:r>
                        <a:rPr lang="en-US" sz="1400" b="1" dirty="0" smtClean="0">
                          <a:latin typeface="Berlin Sans FB"/>
                        </a:rPr>
                        <a:t> </a:t>
                      </a:r>
                      <a:r>
                        <a:rPr lang="en-US" sz="1400" b="1" dirty="0" err="1" smtClean="0">
                          <a:latin typeface="Berlin Sans FB"/>
                        </a:rPr>
                        <a:t>belas</a:t>
                      </a:r>
                      <a:r>
                        <a:rPr lang="en-US" sz="1400" b="1" dirty="0" smtClean="0">
                          <a:latin typeface="Berlin Sans FB"/>
                        </a:rPr>
                        <a:t>) </a:t>
                      </a:r>
                      <a:r>
                        <a:rPr lang="en-US" sz="1400" b="1" dirty="0" err="1" smtClean="0">
                          <a:latin typeface="Berlin Sans FB"/>
                        </a:rPr>
                        <a:t>tahun</a:t>
                      </a:r>
                      <a:r>
                        <a:rPr lang="en-US" sz="1400" b="1" dirty="0" smtClean="0">
                          <a:latin typeface="Berlin Sans FB"/>
                        </a:rPr>
                        <a:t> </a:t>
                      </a:r>
                      <a:r>
                        <a:rPr lang="en-US" sz="1400" b="1" dirty="0" err="1" smtClean="0">
                          <a:latin typeface="Berlin Sans FB"/>
                        </a:rPr>
                        <a:t>bagi</a:t>
                      </a:r>
                      <a:r>
                        <a:rPr lang="en-US" sz="1400" b="1" dirty="0" smtClean="0">
                          <a:latin typeface="Berlin Sans FB"/>
                        </a:rPr>
                        <a:t> </a:t>
                      </a:r>
                      <a:r>
                        <a:rPr lang="en-US" sz="1400" b="1" dirty="0" err="1" smtClean="0">
                          <a:latin typeface="Berlin Sans FB"/>
                        </a:rPr>
                        <a:t>wanita</a:t>
                      </a:r>
                      <a:r>
                        <a:rPr lang="en-US" sz="1400" dirty="0" smtClean="0">
                          <a:latin typeface="Berlin Sans FB"/>
                        </a:rPr>
                        <a:t>.</a:t>
                      </a:r>
                      <a:endParaRPr lang="en-US" sz="1400" dirty="0">
                        <a:latin typeface="Berlin Sans FB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9068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>
                <a:solidFill>
                  <a:srgbClr val="88A44D"/>
                </a:solidFill>
                <a:latin typeface="Berlin Sans FB" pitchFamily="34" charset="0"/>
              </a:rPr>
              <a:t>Latar Belakang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625" y="1527175"/>
            <a:ext cx="8504238" cy="4572000"/>
          </a:xfrm>
        </p:spPr>
        <p:txBody>
          <a:bodyPr rtlCol="0">
            <a:normAutofit fontScale="775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smtClean="0">
                <a:latin typeface="Berlin Sans FB" pitchFamily="34" charset="0"/>
              </a:rPr>
              <a:t>UU </a:t>
            </a:r>
            <a:r>
              <a:rPr lang="en-US" dirty="0" err="1" smtClean="0">
                <a:latin typeface="Berlin Sans FB" pitchFamily="34" charset="0"/>
              </a:rPr>
              <a:t>Perkawinan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mengatur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usia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perkawinan</a:t>
            </a:r>
            <a:r>
              <a:rPr lang="en-US" dirty="0" smtClean="0">
                <a:latin typeface="Berlin Sans FB" pitchFamily="34" charset="0"/>
              </a:rPr>
              <a:t> yang </a:t>
            </a:r>
            <a:r>
              <a:rPr lang="en-US" dirty="0" err="1" smtClean="0">
                <a:latin typeface="Berlin Sans FB" pitchFamily="34" charset="0"/>
              </a:rPr>
              <a:t>masih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melanggengkan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praktik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perkawinan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anak</a:t>
            </a:r>
            <a:r>
              <a:rPr lang="en-US" dirty="0" smtClean="0">
                <a:latin typeface="Berlin Sans FB" pitchFamily="34" charset="0"/>
              </a:rPr>
              <a:t>, </a:t>
            </a:r>
            <a:r>
              <a:rPr lang="en-US" dirty="0" err="1" smtClean="0">
                <a:latin typeface="Berlin Sans FB" pitchFamily="34" charset="0"/>
              </a:rPr>
              <a:t>khususnya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bagi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anak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perempuan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melalui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aturan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batas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usia</a:t>
            </a:r>
            <a:r>
              <a:rPr lang="en-US" dirty="0" smtClean="0">
                <a:latin typeface="Berlin Sans FB" pitchFamily="34" charset="0"/>
              </a:rPr>
              <a:t> 16 </a:t>
            </a:r>
            <a:r>
              <a:rPr lang="en-US" dirty="0" err="1" smtClean="0">
                <a:latin typeface="Berlin Sans FB" pitchFamily="34" charset="0"/>
              </a:rPr>
              <a:t>tahun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dimungkinkannya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dispensasi</a:t>
            </a:r>
            <a:r>
              <a:rPr lang="en-US" dirty="0" smtClean="0">
                <a:latin typeface="Berlin Sans FB" pitchFamily="34" charset="0"/>
              </a:rPr>
              <a:t> di </a:t>
            </a:r>
            <a:r>
              <a:rPr lang="en-US" dirty="0" err="1" smtClean="0">
                <a:latin typeface="Berlin Sans FB" pitchFamily="34" charset="0"/>
              </a:rPr>
              <a:t>bawah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batas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usia</a:t>
            </a:r>
            <a:r>
              <a:rPr lang="en-US" dirty="0" smtClean="0">
                <a:latin typeface="Berlin Sans FB" pitchFamily="34" charset="0"/>
              </a:rPr>
              <a:t> minimal </a:t>
            </a:r>
            <a:r>
              <a:rPr lang="en-US" dirty="0" err="1" smtClean="0">
                <a:latin typeface="Berlin Sans FB" pitchFamily="34" charset="0"/>
              </a:rPr>
              <a:t>tersebut</a:t>
            </a:r>
            <a:r>
              <a:rPr lang="en-US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Berlin Sans FB" pitchFamily="34" charset="0"/>
              </a:rPr>
              <a:t>Pengaturan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batas</a:t>
            </a:r>
            <a:r>
              <a:rPr lang="en-US" dirty="0" smtClean="0">
                <a:latin typeface="Berlin Sans FB" pitchFamily="34" charset="0"/>
              </a:rPr>
              <a:t> minimal </a:t>
            </a:r>
            <a:r>
              <a:rPr lang="en-US" dirty="0" err="1" smtClean="0">
                <a:latin typeface="Berlin Sans FB" pitchFamily="34" charset="0"/>
              </a:rPr>
              <a:t>usia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perkawinan</a:t>
            </a:r>
            <a:r>
              <a:rPr lang="en-US" dirty="0" smtClean="0">
                <a:latin typeface="Berlin Sans FB" pitchFamily="34" charset="0"/>
              </a:rPr>
              <a:t> yang </a:t>
            </a:r>
            <a:r>
              <a:rPr lang="en-US" dirty="0" err="1" smtClean="0">
                <a:latin typeface="Berlin Sans FB" pitchFamily="34" charset="0"/>
              </a:rPr>
              <a:t>diatur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dalam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Pasal</a:t>
            </a:r>
            <a:r>
              <a:rPr lang="en-US" dirty="0" smtClean="0">
                <a:latin typeface="Berlin Sans FB" pitchFamily="34" charset="0"/>
              </a:rPr>
              <a:t> 7 </a:t>
            </a:r>
            <a:r>
              <a:rPr lang="en-US" dirty="0" err="1" smtClean="0">
                <a:latin typeface="Berlin Sans FB" pitchFamily="34" charset="0"/>
              </a:rPr>
              <a:t>ayat</a:t>
            </a:r>
            <a:r>
              <a:rPr lang="en-US" dirty="0" smtClean="0">
                <a:latin typeface="Berlin Sans FB" pitchFamily="34" charset="0"/>
              </a:rPr>
              <a:t> (1) </a:t>
            </a:r>
            <a:r>
              <a:rPr lang="en-US" dirty="0" err="1" smtClean="0">
                <a:latin typeface="Berlin Sans FB" pitchFamily="34" charset="0"/>
              </a:rPr>
              <a:t>dan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ayat</a:t>
            </a:r>
            <a:r>
              <a:rPr lang="en-US" dirty="0" smtClean="0">
                <a:latin typeface="Berlin Sans FB" pitchFamily="34" charset="0"/>
              </a:rPr>
              <a:t> (2) </a:t>
            </a:r>
            <a:r>
              <a:rPr lang="en-US" dirty="0" err="1" smtClean="0">
                <a:latin typeface="Berlin Sans FB" pitchFamily="34" charset="0"/>
              </a:rPr>
              <a:t>itu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dipandang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bertentangan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dengan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Undang-Undang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Dasar</a:t>
            </a:r>
            <a:r>
              <a:rPr lang="en-US" dirty="0" smtClean="0">
                <a:latin typeface="Berlin Sans FB" pitchFamily="34" charset="0"/>
              </a:rPr>
              <a:t> Negara </a:t>
            </a:r>
            <a:r>
              <a:rPr lang="en-US" dirty="0" err="1" smtClean="0">
                <a:latin typeface="Berlin Sans FB" pitchFamily="34" charset="0"/>
              </a:rPr>
              <a:t>Republik</a:t>
            </a:r>
            <a:r>
              <a:rPr lang="en-US" dirty="0" smtClean="0">
                <a:latin typeface="Berlin Sans FB" pitchFamily="34" charset="0"/>
              </a:rPr>
              <a:t> Indonesia </a:t>
            </a:r>
            <a:r>
              <a:rPr lang="en-US" dirty="0" err="1" smtClean="0">
                <a:latin typeface="Berlin Sans FB" pitchFamily="34" charset="0"/>
              </a:rPr>
              <a:t>Tahun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smtClean="0">
                <a:latin typeface="Berlin Sans FB" pitchFamily="34" charset="0"/>
              </a:rPr>
              <a:t>1945, </a:t>
            </a:r>
            <a:r>
              <a:rPr lang="en-US" dirty="0" err="1" smtClean="0">
                <a:latin typeface="Berlin Sans FB" pitchFamily="34" charset="0"/>
              </a:rPr>
              <a:t>khususnya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Pasal</a:t>
            </a:r>
            <a:r>
              <a:rPr lang="en-US" smtClean="0">
                <a:latin typeface="Berlin Sans FB" pitchFamily="34" charset="0"/>
              </a:rPr>
              <a:t> 27, </a:t>
            </a:r>
            <a:r>
              <a:rPr lang="en-US" dirty="0" err="1" smtClean="0">
                <a:latin typeface="Berlin Sans FB" pitchFamily="34" charset="0"/>
              </a:rPr>
              <a:t>dan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hak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asasi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manusia</a:t>
            </a:r>
            <a:r>
              <a:rPr lang="en-US" dirty="0" smtClean="0">
                <a:latin typeface="Berlin Sans FB" pitchFamily="34" charset="0"/>
              </a:rPr>
              <a:t>, </a:t>
            </a:r>
            <a:r>
              <a:rPr lang="en-US" dirty="0" err="1" smtClean="0">
                <a:latin typeface="Berlin Sans FB" pitchFamily="34" charset="0"/>
              </a:rPr>
              <a:t>khususnya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hak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anak</a:t>
            </a:r>
            <a:r>
              <a:rPr lang="en-US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Berlin Sans FB"/>
              </a:rPr>
              <a:t>Pandangan</a:t>
            </a:r>
            <a:r>
              <a:rPr lang="en-US" dirty="0" smtClean="0">
                <a:latin typeface="Berlin Sans FB"/>
              </a:rPr>
              <a:t> </a:t>
            </a:r>
            <a:r>
              <a:rPr lang="en-US" dirty="0" err="1" smtClean="0">
                <a:latin typeface="Berlin Sans FB"/>
              </a:rPr>
              <a:t>ini</a:t>
            </a:r>
            <a:r>
              <a:rPr lang="en-US" dirty="0" smtClean="0">
                <a:latin typeface="Berlin Sans FB"/>
              </a:rPr>
              <a:t> </a:t>
            </a:r>
            <a:r>
              <a:rPr lang="en-US" dirty="0" err="1" smtClean="0">
                <a:latin typeface="Berlin Sans FB"/>
              </a:rPr>
              <a:t>dikuatkan</a:t>
            </a:r>
            <a:r>
              <a:rPr lang="en-US" dirty="0" smtClean="0">
                <a:latin typeface="Berlin Sans FB"/>
              </a:rPr>
              <a:t> </a:t>
            </a:r>
            <a:r>
              <a:rPr lang="en-US" dirty="0" err="1" smtClean="0">
                <a:latin typeface="Berlin Sans FB"/>
              </a:rPr>
              <a:t>oleh</a:t>
            </a:r>
            <a:r>
              <a:rPr lang="en-US" dirty="0" smtClean="0">
                <a:latin typeface="Berlin Sans FB"/>
              </a:rPr>
              <a:t> </a:t>
            </a:r>
            <a:r>
              <a:rPr lang="en-US" dirty="0" err="1" smtClean="0">
                <a:latin typeface="Berlin Sans FB"/>
              </a:rPr>
              <a:t>Putusan</a:t>
            </a:r>
            <a:r>
              <a:rPr lang="en-US" dirty="0" smtClean="0">
                <a:latin typeface="Berlin Sans FB"/>
              </a:rPr>
              <a:t> </a:t>
            </a:r>
            <a:r>
              <a:rPr lang="en-US" dirty="0" err="1" smtClean="0">
                <a:latin typeface="Berlin Sans FB"/>
              </a:rPr>
              <a:t>Mahkamah</a:t>
            </a:r>
            <a:r>
              <a:rPr lang="en-US" dirty="0" smtClean="0">
                <a:latin typeface="Berlin Sans FB"/>
              </a:rPr>
              <a:t> </a:t>
            </a:r>
            <a:r>
              <a:rPr lang="en-US" dirty="0" err="1" smtClean="0">
                <a:latin typeface="Berlin Sans FB"/>
              </a:rPr>
              <a:t>Konstitusi</a:t>
            </a:r>
            <a:r>
              <a:rPr lang="en-US" dirty="0" smtClean="0">
                <a:latin typeface="Berlin Sans FB"/>
              </a:rPr>
              <a:t> </a:t>
            </a:r>
            <a:r>
              <a:rPr lang="en-US" dirty="0" err="1" smtClean="0">
                <a:latin typeface="Berlin Sans FB"/>
              </a:rPr>
              <a:t>nomor</a:t>
            </a:r>
            <a:r>
              <a:rPr lang="en-US" dirty="0" smtClean="0">
                <a:latin typeface="Berlin Sans FB"/>
              </a:rPr>
              <a:t> </a:t>
            </a:r>
            <a:r>
              <a:rPr lang="en-US" dirty="0">
                <a:latin typeface="Berlin Sans FB"/>
              </a:rPr>
              <a:t>22/PUU-XV/2017 yang </a:t>
            </a:r>
            <a:r>
              <a:rPr lang="en-US" dirty="0" err="1">
                <a:latin typeface="Berlin Sans FB"/>
              </a:rPr>
              <a:t>menyatakan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bahwa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Pasal</a:t>
            </a:r>
            <a:r>
              <a:rPr lang="en-US" dirty="0">
                <a:latin typeface="Berlin Sans FB"/>
              </a:rPr>
              <a:t> 7 </a:t>
            </a:r>
            <a:r>
              <a:rPr lang="en-US" dirty="0" err="1">
                <a:latin typeface="Berlin Sans FB"/>
              </a:rPr>
              <a:t>ayat</a:t>
            </a:r>
            <a:r>
              <a:rPr lang="en-US" dirty="0">
                <a:latin typeface="Berlin Sans FB"/>
              </a:rPr>
              <a:t> (1) </a:t>
            </a:r>
            <a:r>
              <a:rPr lang="en-US" dirty="0" err="1">
                <a:latin typeface="Berlin Sans FB"/>
              </a:rPr>
              <a:t>frasa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usia</a:t>
            </a:r>
            <a:r>
              <a:rPr lang="en-US" dirty="0">
                <a:latin typeface="Berlin Sans FB"/>
              </a:rPr>
              <a:t> “16 (</a:t>
            </a:r>
            <a:r>
              <a:rPr lang="en-US" dirty="0" err="1">
                <a:latin typeface="Berlin Sans FB"/>
              </a:rPr>
              <a:t>enam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belas</a:t>
            </a:r>
            <a:r>
              <a:rPr lang="en-US" dirty="0">
                <a:latin typeface="Berlin Sans FB"/>
              </a:rPr>
              <a:t>) </a:t>
            </a:r>
            <a:r>
              <a:rPr lang="en-US" dirty="0" err="1">
                <a:latin typeface="Berlin Sans FB"/>
              </a:rPr>
              <a:t>tahun</a:t>
            </a:r>
            <a:r>
              <a:rPr lang="en-US" dirty="0">
                <a:latin typeface="Berlin Sans FB"/>
              </a:rPr>
              <a:t>” UU </a:t>
            </a:r>
            <a:r>
              <a:rPr lang="en-US" dirty="0" err="1">
                <a:latin typeface="Berlin Sans FB"/>
              </a:rPr>
              <a:t>tentang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Perkawinan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bertentangan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dengan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Undang-Undang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Dasar</a:t>
            </a:r>
            <a:r>
              <a:rPr lang="en-US" dirty="0">
                <a:latin typeface="Berlin Sans FB"/>
              </a:rPr>
              <a:t> Negara </a:t>
            </a:r>
            <a:r>
              <a:rPr lang="en-US" dirty="0" err="1">
                <a:latin typeface="Berlin Sans FB"/>
              </a:rPr>
              <a:t>Republik</a:t>
            </a:r>
            <a:r>
              <a:rPr lang="en-US" dirty="0">
                <a:latin typeface="Berlin Sans FB"/>
              </a:rPr>
              <a:t> Indonesia </a:t>
            </a:r>
            <a:r>
              <a:rPr lang="en-US" dirty="0" err="1">
                <a:latin typeface="Berlin Sans FB"/>
              </a:rPr>
              <a:t>Tahun</a:t>
            </a:r>
            <a:r>
              <a:rPr lang="en-US" dirty="0">
                <a:latin typeface="Berlin Sans FB"/>
              </a:rPr>
              <a:t> 1945 </a:t>
            </a:r>
            <a:r>
              <a:rPr lang="en-US" dirty="0" err="1">
                <a:latin typeface="Berlin Sans FB"/>
              </a:rPr>
              <a:t>dan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tidak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mempunyai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kekuatan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hukum</a:t>
            </a:r>
            <a:r>
              <a:rPr lang="en-US" dirty="0">
                <a:latin typeface="Berlin Sans FB"/>
              </a:rPr>
              <a:t> </a:t>
            </a:r>
            <a:r>
              <a:rPr lang="en-US" dirty="0" err="1">
                <a:latin typeface="Berlin Sans FB"/>
              </a:rPr>
              <a:t>mengikat</a:t>
            </a:r>
            <a:r>
              <a:rPr lang="en-US" dirty="0">
                <a:latin typeface="Berlin Sans FB"/>
              </a:rPr>
              <a:t>.</a:t>
            </a:r>
            <a:endParaRPr lang="en-US" dirty="0" smtClean="0">
              <a:latin typeface="Berlin Sans FB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Berlin Sans FB" pitchFamily="34" charset="0"/>
              </a:rPr>
              <a:t>Oleh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karena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itu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pada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kesempatan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ini</a:t>
            </a:r>
            <a:r>
              <a:rPr lang="en-US" dirty="0" smtClean="0">
                <a:latin typeface="Berlin Sans FB" pitchFamily="34" charset="0"/>
              </a:rPr>
              <a:t> kami </a:t>
            </a:r>
            <a:r>
              <a:rPr lang="en-US" dirty="0" err="1" smtClean="0">
                <a:latin typeface="Berlin Sans FB" pitchFamily="34" charset="0"/>
              </a:rPr>
              <a:t>ketengahkan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beberapa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pokok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pikiran</a:t>
            </a:r>
            <a:r>
              <a:rPr lang="en-US" dirty="0" smtClean="0">
                <a:latin typeface="Berlin Sans FB" pitchFamily="34" charset="0"/>
              </a:rPr>
              <a:t> yang </a:t>
            </a:r>
            <a:r>
              <a:rPr lang="en-US" dirty="0" err="1" smtClean="0">
                <a:latin typeface="Berlin Sans FB" pitchFamily="34" charset="0"/>
              </a:rPr>
              <a:t>menjadi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isi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dari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rancangan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undang-undang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 smtClean="0">
                <a:latin typeface="Berlin Sans FB" pitchFamily="34" charset="0"/>
              </a:rPr>
              <a:t>ini</a:t>
            </a:r>
            <a:r>
              <a:rPr lang="en-US" dirty="0" smtClean="0">
                <a:latin typeface="Berlin Sans FB" pitchFamily="34" charset="0"/>
              </a:rPr>
              <a:t> </a:t>
            </a:r>
            <a:endParaRPr lang="en-US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792162"/>
          </a:xfrm>
        </p:spPr>
        <p:txBody>
          <a:bodyPr/>
          <a:lstStyle/>
          <a:p>
            <a:pPr algn="l" eaLnBrk="1" hangingPunct="1"/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Usulan</a:t>
            </a:r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 </a:t>
            </a:r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Perubahan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erlin Sans FB"/>
              </a:rPr>
              <a:t> </a:t>
            </a:r>
            <a:endParaRPr lang="en-US" altLang="en-US" sz="2000" dirty="0" smtClean="0">
              <a:latin typeface="Berlin Sans FB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3769962"/>
              </p:ext>
            </p:extLst>
          </p:nvPr>
        </p:nvGraphicFramePr>
        <p:xfrm>
          <a:off x="190500" y="1365161"/>
          <a:ext cx="8763000" cy="517763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43000"/>
                <a:gridCol w="3707946"/>
                <a:gridCol w="3912054"/>
              </a:tblGrid>
              <a:tr h="3433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erlin Sans FB"/>
                        </a:rPr>
                        <a:t>UU No. 1 </a:t>
                      </a:r>
                      <a:r>
                        <a:rPr lang="es-ES" dirty="0" err="1" smtClean="0">
                          <a:latin typeface="Berlin Sans FB"/>
                        </a:rPr>
                        <a:t>Tahun</a:t>
                      </a:r>
                      <a:r>
                        <a:rPr lang="es-ES" dirty="0" smtClean="0">
                          <a:latin typeface="Berlin Sans FB"/>
                        </a:rPr>
                        <a:t> 1974</a:t>
                      </a:r>
                      <a:endParaRPr lang="en-US" dirty="0">
                        <a:latin typeface="Berlin Sans F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/>
                        </a:rPr>
                        <a:t>Usulan</a:t>
                      </a:r>
                      <a:r>
                        <a:rPr lang="en-US" dirty="0" smtClean="0">
                          <a:latin typeface="Berlin Sans FB"/>
                        </a:rPr>
                        <a:t> </a:t>
                      </a:r>
                      <a:r>
                        <a:rPr lang="en-US" dirty="0" err="1" smtClean="0">
                          <a:latin typeface="Berlin Sans FB"/>
                        </a:rPr>
                        <a:t>Perubahan</a:t>
                      </a:r>
                      <a:endParaRPr lang="en-US" dirty="0">
                        <a:latin typeface="Berlin Sans FB"/>
                      </a:endParaRPr>
                    </a:p>
                  </a:txBody>
                  <a:tcPr/>
                </a:tc>
              </a:tr>
              <a:tr h="1831141"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Pasal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7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(1)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Perkawinan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hanya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diizinkan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bila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pihak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pria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mencapai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umur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19 (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sembilan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belas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)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tahun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pihak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wanita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sudah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mencapai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r>
                        <a:rPr kumimoji="0" lang="pt-BR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usia 16 (enam belas) tahun. 	</a:t>
                      </a:r>
                    </a:p>
                    <a:p>
                      <a:endParaRPr lang="en-US" sz="1400" dirty="0">
                        <a:latin typeface="Berlin Sans F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(1)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Perkawinan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hanya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diizinkan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bila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pihak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pria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wanita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sudah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mencapai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usia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19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tahun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	</a:t>
                      </a:r>
                    </a:p>
                    <a:p>
                      <a:endParaRPr lang="en-US" sz="1400" dirty="0">
                        <a:latin typeface="Berlin Sans FB"/>
                      </a:endParaRPr>
                    </a:p>
                  </a:txBody>
                  <a:tcPr/>
                </a:tc>
              </a:tr>
              <a:tr h="2861159">
                <a:tc>
                  <a:txBody>
                    <a:bodyPr/>
                    <a:lstStyle/>
                    <a:p>
                      <a:endParaRPr kumimoji="0"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Berlin Sans FB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(2)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Dalam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hal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penyimpangan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dalam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ayat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(1)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pasal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ini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dapat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minta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dispensasi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kepada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Pengadilan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atau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pejabat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lain yang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diminta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oleh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kedua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orang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tua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pihak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pria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atau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pihak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wanita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Dalam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hal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penyimpangan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dalam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ayat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(1)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pasal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ini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dapat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minta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dispensasi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kepada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Pengadilan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atau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pejabat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lain yang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diminta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oleh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kedua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orang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tua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pihak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pria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atau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pihak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wanita</a:t>
                      </a:r>
                      <a:r>
                        <a:rPr kumimoji="0" lang="en-US" sz="18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dengan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persyaratan-persyaratan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diatur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lebih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lanjut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dalam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Peraturan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Pemerintah</a:t>
                      </a:r>
                      <a:r>
                        <a:rPr kumimoji="0" lang="en-US" sz="18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. </a:t>
                      </a:r>
                      <a:endParaRPr kumimoji="0" lang="en-US" sz="1800" b="0" i="0" u="none" strike="noStrike" kern="1200" baseline="0" dirty="0" smtClean="0">
                        <a:solidFill>
                          <a:schemeClr val="dk1"/>
                        </a:solidFill>
                        <a:latin typeface="Berlin Sans FB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25202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792162"/>
          </a:xfrm>
        </p:spPr>
        <p:txBody>
          <a:bodyPr/>
          <a:lstStyle/>
          <a:p>
            <a:pPr algn="l" eaLnBrk="1" hangingPunct="1"/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Usulan</a:t>
            </a:r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 </a:t>
            </a:r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Perubahan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algn="just" eaLnBrk="1" hangingPunct="1">
              <a:buFont typeface="Arial" panose="020B0604020202020204" pitchFamily="34" charset="0"/>
              <a:buChar char="•"/>
            </a:pPr>
            <a:r>
              <a:rPr lang="en-US" sz="2000" dirty="0" smtClean="0">
                <a:latin typeface="Berlin Sans FB"/>
              </a:rPr>
              <a:t> </a:t>
            </a:r>
            <a:endParaRPr lang="en-US" altLang="en-US" sz="2000" dirty="0" smtClean="0">
              <a:latin typeface="Berlin Sans FB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083265"/>
              </p:ext>
            </p:extLst>
          </p:nvPr>
        </p:nvGraphicFramePr>
        <p:xfrm>
          <a:off x="190500" y="1365161"/>
          <a:ext cx="8763000" cy="50580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9700"/>
                <a:gridCol w="3441246"/>
                <a:gridCol w="3912054"/>
              </a:tblGrid>
              <a:tr h="34333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" dirty="0" smtClean="0">
                          <a:latin typeface="Berlin Sans FB"/>
                        </a:rPr>
                        <a:t>UU No. 1 </a:t>
                      </a:r>
                      <a:r>
                        <a:rPr lang="es-ES" dirty="0" err="1" smtClean="0">
                          <a:latin typeface="Berlin Sans FB"/>
                        </a:rPr>
                        <a:t>Tahun</a:t>
                      </a:r>
                      <a:r>
                        <a:rPr lang="es-ES" dirty="0" smtClean="0">
                          <a:latin typeface="Berlin Sans FB"/>
                        </a:rPr>
                        <a:t> 1974</a:t>
                      </a:r>
                      <a:endParaRPr lang="en-US" dirty="0">
                        <a:latin typeface="Berlin Sans FB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err="1" smtClean="0">
                          <a:latin typeface="Berlin Sans FB"/>
                        </a:rPr>
                        <a:t>Usulan</a:t>
                      </a:r>
                      <a:r>
                        <a:rPr lang="en-US" dirty="0" smtClean="0">
                          <a:latin typeface="Berlin Sans FB"/>
                        </a:rPr>
                        <a:t> </a:t>
                      </a:r>
                      <a:r>
                        <a:rPr lang="en-US" dirty="0" err="1" smtClean="0">
                          <a:latin typeface="Berlin Sans FB"/>
                        </a:rPr>
                        <a:t>Perubahan</a:t>
                      </a:r>
                      <a:endParaRPr lang="en-US" dirty="0">
                        <a:latin typeface="Berlin Sans FB"/>
                      </a:endParaRPr>
                    </a:p>
                  </a:txBody>
                  <a:tcPr/>
                </a:tc>
              </a:tr>
              <a:tr h="183114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Penjelasan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Pasal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7 	</a:t>
                      </a:r>
                    </a:p>
                    <a:p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(1)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Untuk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menjaga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kesehatan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suami-isteri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perkawinan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perlu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ditetapkan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batas-batas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usia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perkawinan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(1)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Untuk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menjaga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kesehatan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suami-isteri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perkawinan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perlu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ditetapkan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batas-batas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usia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perkawinan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Sosialisasi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terhadap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batas-batas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usia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perkawinan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perlu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dilakukan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oleh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pemerintah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. 	</a:t>
                      </a:r>
                    </a:p>
                  </a:txBody>
                  <a:tcPr/>
                </a:tc>
              </a:tr>
              <a:tr h="2861159">
                <a:tc>
                  <a:txBody>
                    <a:bodyPr/>
                    <a:lstStyle/>
                    <a:p>
                      <a:endParaRPr kumimoji="0" lang="en-US" sz="1600" b="0" i="0" u="none" strike="noStrike" kern="1200" baseline="0" dirty="0" smtClean="0">
                        <a:solidFill>
                          <a:schemeClr val="dk1"/>
                        </a:solidFill>
                        <a:latin typeface="Berlin Sans FB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(2)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Dengan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berlakunya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Undang-undang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ini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maka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ketentuan-ketentuan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mengatur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tentang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dispensasi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terhadap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perkawinan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dimaksud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pada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Ayat (1)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seperti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diatur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dalam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Kitab-Undang-undang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Hukum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Perdata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Ordonansi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Perkawinan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dIndonesia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Kristen (S1933 No. 74)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dinyatakan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tidak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berlaku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. 	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(2)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Dengan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berlakunya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Undang-undang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ini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,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maka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ketentuan-ketentuan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mengatur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tentang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0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dispensasi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diatur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lebih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lanjut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melalui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Peraturan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Pemerintah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mengatur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upaya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pencegahan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perkawinan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di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bawah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usia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minimum,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persyaratan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dispensasi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dan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langkah-langkah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harus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dilakukan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pemerintah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terhadap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pasangan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yang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mendapatkan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600" b="1" i="0" u="none" strike="noStrike" kern="1200" baseline="0" dirty="0" err="1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dispensasi</a:t>
                      </a:r>
                      <a:r>
                        <a:rPr kumimoji="0" lang="en-US" sz="1600" b="1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. </a:t>
                      </a:r>
                      <a:r>
                        <a:rPr kumimoji="0" lang="en-US" sz="1600" b="0" i="0" u="none" strike="noStrike" kern="1200" baseline="0" dirty="0" smtClean="0">
                          <a:solidFill>
                            <a:schemeClr val="dk1"/>
                          </a:solidFill>
                          <a:latin typeface="Berlin Sans FB"/>
                          <a:ea typeface="+mn-ea"/>
                          <a:cs typeface="+mn-cs"/>
                        </a:rPr>
                        <a:t>	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420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4495800" cy="792162"/>
          </a:xfrm>
        </p:spPr>
        <p:txBody>
          <a:bodyPr/>
          <a:lstStyle/>
          <a:p>
            <a:pPr algn="l" eaLnBrk="1" hangingPunct="1"/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Saran</a:t>
            </a:r>
          </a:p>
        </p:txBody>
      </p:sp>
      <p:sp>
        <p:nvSpPr>
          <p:cNvPr id="21507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257800"/>
          </a:xfrm>
        </p:spPr>
        <p:txBody>
          <a:bodyPr anchor="ctr"/>
          <a:lstStyle/>
          <a:p>
            <a:endParaRPr lang="en-US" sz="2000" dirty="0">
              <a:latin typeface="Berlin Sans FB"/>
            </a:endParaRPr>
          </a:p>
          <a:p>
            <a:r>
              <a:rPr lang="en-US" sz="2000" dirty="0" err="1">
                <a:latin typeface="Berlin Sans FB"/>
              </a:rPr>
              <a:t>Pemerintah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Republik</a:t>
            </a:r>
            <a:r>
              <a:rPr lang="en-US" sz="2000" dirty="0">
                <a:latin typeface="Berlin Sans FB"/>
              </a:rPr>
              <a:t> Indonesia, </a:t>
            </a:r>
            <a:r>
              <a:rPr lang="en-US" sz="2000" dirty="0" err="1">
                <a:latin typeface="Berlin Sans FB"/>
              </a:rPr>
              <a:t>khususnya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Kementrian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Pemberdayaan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Perempuan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Perlindungan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Anak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dan</a:t>
            </a:r>
            <a:r>
              <a:rPr lang="en-US" sz="2000" dirty="0">
                <a:latin typeface="Berlin Sans FB"/>
              </a:rPr>
              <a:t> DPR </a:t>
            </a:r>
            <a:r>
              <a:rPr lang="en-US" sz="2000" dirty="0" err="1">
                <a:latin typeface="Berlin Sans FB"/>
              </a:rPr>
              <a:t>segera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mengajukan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usulan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pembahasan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dan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pengesahan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perubahan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Pasal</a:t>
            </a:r>
            <a:r>
              <a:rPr lang="en-US" sz="2000" dirty="0">
                <a:latin typeface="Berlin Sans FB"/>
              </a:rPr>
              <a:t> 7 </a:t>
            </a:r>
            <a:r>
              <a:rPr lang="en-US" sz="2000" dirty="0" err="1">
                <a:latin typeface="Berlin Sans FB"/>
              </a:rPr>
              <a:t>ayat</a:t>
            </a:r>
            <a:r>
              <a:rPr lang="en-US" sz="2000" dirty="0">
                <a:latin typeface="Berlin Sans FB"/>
              </a:rPr>
              <a:t> (1) </a:t>
            </a:r>
            <a:r>
              <a:rPr lang="en-US" sz="2000" dirty="0" err="1">
                <a:latin typeface="Berlin Sans FB"/>
              </a:rPr>
              <a:t>dan</a:t>
            </a:r>
            <a:r>
              <a:rPr lang="en-US" sz="2000" dirty="0">
                <a:latin typeface="Berlin Sans FB"/>
              </a:rPr>
              <a:t> (2) UU No. 1 </a:t>
            </a:r>
            <a:r>
              <a:rPr lang="en-US" sz="2000" dirty="0" err="1">
                <a:latin typeface="Berlin Sans FB"/>
              </a:rPr>
              <a:t>Tahun</a:t>
            </a:r>
            <a:r>
              <a:rPr lang="en-US" sz="2000" dirty="0">
                <a:latin typeface="Berlin Sans FB"/>
              </a:rPr>
              <a:t> 1974 </a:t>
            </a:r>
            <a:r>
              <a:rPr lang="en-US" sz="2000" dirty="0" err="1">
                <a:latin typeface="Berlin Sans FB"/>
              </a:rPr>
              <a:t>tentang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Perkawinan</a:t>
            </a:r>
            <a:r>
              <a:rPr lang="en-US" sz="2000" dirty="0">
                <a:latin typeface="Berlin Sans FB"/>
              </a:rPr>
              <a:t>. </a:t>
            </a:r>
          </a:p>
          <a:p>
            <a:endParaRPr lang="en-US" sz="2000" dirty="0">
              <a:latin typeface="Berlin Sans FB"/>
            </a:endParaRPr>
          </a:p>
          <a:p>
            <a:r>
              <a:rPr lang="en-US" sz="2000" dirty="0" err="1" smtClean="0">
                <a:latin typeface="Berlin Sans FB"/>
              </a:rPr>
              <a:t>Masyarakat</a:t>
            </a:r>
            <a:r>
              <a:rPr lang="en-US" sz="2000" dirty="0" smtClean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Sipil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melakukan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pengawalan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terhadap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upaya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perubahan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Pasal</a:t>
            </a:r>
            <a:r>
              <a:rPr lang="en-US" sz="2000" dirty="0">
                <a:latin typeface="Berlin Sans FB"/>
              </a:rPr>
              <a:t> 7 </a:t>
            </a:r>
            <a:r>
              <a:rPr lang="en-US" sz="2000" dirty="0" err="1">
                <a:latin typeface="Berlin Sans FB"/>
              </a:rPr>
              <a:t>ayat</a:t>
            </a:r>
            <a:r>
              <a:rPr lang="en-US" sz="2000" dirty="0">
                <a:latin typeface="Berlin Sans FB"/>
              </a:rPr>
              <a:t> (1) </a:t>
            </a:r>
            <a:r>
              <a:rPr lang="en-US" sz="2000" dirty="0" err="1">
                <a:latin typeface="Berlin Sans FB"/>
              </a:rPr>
              <a:t>dan</a:t>
            </a:r>
            <a:r>
              <a:rPr lang="en-US" sz="2000" dirty="0">
                <a:latin typeface="Berlin Sans FB"/>
              </a:rPr>
              <a:t> (2) UU No. 1 </a:t>
            </a:r>
            <a:r>
              <a:rPr lang="en-US" sz="2000" dirty="0" err="1">
                <a:latin typeface="Berlin Sans FB"/>
              </a:rPr>
              <a:t>Tahun</a:t>
            </a:r>
            <a:r>
              <a:rPr lang="en-US" sz="2000" dirty="0">
                <a:latin typeface="Berlin Sans FB"/>
              </a:rPr>
              <a:t> 1974 </a:t>
            </a:r>
            <a:r>
              <a:rPr lang="en-US" sz="2000" dirty="0" err="1">
                <a:latin typeface="Berlin Sans FB"/>
              </a:rPr>
              <a:t>tentang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Perkawinan</a:t>
            </a:r>
            <a:r>
              <a:rPr lang="en-US" sz="2000" dirty="0">
                <a:latin typeface="Berlin Sans FB"/>
              </a:rPr>
              <a:t>. </a:t>
            </a:r>
          </a:p>
          <a:p>
            <a:endParaRPr lang="en-US" sz="2000" dirty="0">
              <a:latin typeface="Berlin Sans FB"/>
            </a:endParaRPr>
          </a:p>
          <a:p>
            <a:r>
              <a:rPr lang="en-US" sz="2000" dirty="0" err="1" smtClean="0">
                <a:latin typeface="Berlin Sans FB"/>
              </a:rPr>
              <a:t>Sivitas</a:t>
            </a:r>
            <a:r>
              <a:rPr lang="en-US" sz="2000" dirty="0" smtClean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Akademika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mendukung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pengesahan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perubahan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Pasal</a:t>
            </a:r>
            <a:r>
              <a:rPr lang="en-US" sz="2000" dirty="0">
                <a:latin typeface="Berlin Sans FB"/>
              </a:rPr>
              <a:t> 7 </a:t>
            </a:r>
            <a:r>
              <a:rPr lang="en-US" sz="2000" dirty="0" err="1">
                <a:latin typeface="Berlin Sans FB"/>
              </a:rPr>
              <a:t>ayat</a:t>
            </a:r>
            <a:r>
              <a:rPr lang="en-US" sz="2000" dirty="0">
                <a:latin typeface="Berlin Sans FB"/>
              </a:rPr>
              <a:t> (1) </a:t>
            </a:r>
            <a:r>
              <a:rPr lang="en-US" sz="2000" dirty="0" err="1">
                <a:latin typeface="Berlin Sans FB"/>
              </a:rPr>
              <a:t>dan</a:t>
            </a:r>
            <a:r>
              <a:rPr lang="en-US" sz="2000" dirty="0">
                <a:latin typeface="Berlin Sans FB"/>
              </a:rPr>
              <a:t> (2) UU No. 1 </a:t>
            </a:r>
            <a:r>
              <a:rPr lang="en-US" sz="2000" dirty="0" err="1">
                <a:latin typeface="Berlin Sans FB"/>
              </a:rPr>
              <a:t>Tahun</a:t>
            </a:r>
            <a:r>
              <a:rPr lang="en-US" sz="2000" dirty="0">
                <a:latin typeface="Berlin Sans FB"/>
              </a:rPr>
              <a:t> 1974 </a:t>
            </a:r>
            <a:r>
              <a:rPr lang="en-US" sz="2000" dirty="0" err="1">
                <a:latin typeface="Berlin Sans FB"/>
              </a:rPr>
              <a:t>tentang</a:t>
            </a:r>
            <a:r>
              <a:rPr lang="en-US" sz="2000" dirty="0">
                <a:latin typeface="Berlin Sans FB"/>
              </a:rPr>
              <a:t> </a:t>
            </a:r>
            <a:r>
              <a:rPr lang="en-US" sz="2000" dirty="0" err="1">
                <a:latin typeface="Berlin Sans FB"/>
              </a:rPr>
              <a:t>Perkawinan</a:t>
            </a:r>
            <a:r>
              <a:rPr lang="en-US" sz="2000" dirty="0">
                <a:latin typeface="Berlin Sans FB"/>
              </a:rPr>
              <a:t>. </a:t>
            </a:r>
          </a:p>
          <a:p>
            <a:endParaRPr lang="en-US" sz="2000" dirty="0">
              <a:latin typeface="Berlin Sans FB"/>
            </a:endParaRPr>
          </a:p>
          <a:p>
            <a:pPr algn="just" eaLnBrk="1" hangingPunct="1">
              <a:buFont typeface="Arial" panose="020B0604020202020204" pitchFamily="34" charset="0"/>
              <a:buChar char="•"/>
            </a:pPr>
            <a:endParaRPr lang="en-US" altLang="en-US" sz="2000" dirty="0" smtClean="0">
              <a:latin typeface="Berlin Sans FB"/>
            </a:endParaRPr>
          </a:p>
        </p:txBody>
      </p:sp>
    </p:spTree>
    <p:extLst>
      <p:ext uri="{BB962C8B-B14F-4D97-AF65-F5344CB8AC3E}">
        <p14:creationId xmlns:p14="http://schemas.microsoft.com/office/powerpoint/2010/main" val="37189828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/>
        </p:nvGrpSpPr>
        <p:grpSpPr>
          <a:xfrm>
            <a:off x="0" y="1295400"/>
            <a:ext cx="9188187" cy="5562600"/>
            <a:chOff x="0" y="1295400"/>
            <a:chExt cx="9188187" cy="5562600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1295400"/>
              <a:ext cx="9188187" cy="3352800"/>
            </a:xfrm>
            <a:prstGeom prst="rect">
              <a:avLst/>
            </a:prstGeom>
          </p:spPr>
        </p:pic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4648200"/>
              <a:ext cx="9188187" cy="2209800"/>
            </a:xfrm>
            <a:prstGeom prst="rect">
              <a:avLst/>
            </a:prstGeom>
          </p:spPr>
        </p:pic>
      </p:grpSp>
      <p:sp>
        <p:nvSpPr>
          <p:cNvPr id="13315" name="Content Placeholder 4"/>
          <p:cNvSpPr>
            <a:spLocks noGrp="1"/>
          </p:cNvSpPr>
          <p:nvPr>
            <p:ph idx="1"/>
          </p:nvPr>
        </p:nvSpPr>
        <p:spPr>
          <a:xfrm>
            <a:off x="152400" y="152400"/>
            <a:ext cx="8839200" cy="1143000"/>
          </a:xfrm>
          <a:solidFill>
            <a:schemeClr val="bg1"/>
          </a:solidFill>
          <a:ln>
            <a:solidFill>
              <a:schemeClr val="bg1"/>
            </a:solidFill>
          </a:ln>
        </p:spPr>
        <p:txBody>
          <a:bodyPr>
            <a:normAutofit fontScale="92500" lnSpcReduction="1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marL="274320" indent="-274320" algn="ctr" eaLnBrk="1" fontAlgn="auto" hangingPunct="1">
              <a:spcAft>
                <a:spcPts val="0"/>
              </a:spcAft>
              <a:buFont typeface="Wingdings 2" panose="05020102010507070707" pitchFamily="18" charset="2"/>
              <a:buNone/>
              <a:defRPr/>
            </a:pPr>
            <a:r>
              <a:rPr lang="en-US" sz="8000" b="1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 DECODE" panose="02000000000000000000" pitchFamily="2" charset="0"/>
                <a:cs typeface="Arial" panose="020B0604020202020204" pitchFamily="34" charset="0"/>
              </a:rPr>
              <a:t>Terima</a:t>
            </a:r>
            <a:r>
              <a:rPr lang="en-US" sz="8000" b="1" dirty="0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 DECODE" panose="02000000000000000000" pitchFamily="2" charset="0"/>
                <a:cs typeface="Arial" panose="020B0604020202020204" pitchFamily="34" charset="0"/>
              </a:rPr>
              <a:t> </a:t>
            </a:r>
            <a:r>
              <a:rPr lang="en-US" sz="8000" b="1" dirty="0" err="1" smtClean="0">
                <a:ln>
                  <a:solidFill>
                    <a:schemeClr val="accent6">
                      <a:lumMod val="60000"/>
                      <a:lumOff val="40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6350" stA="55000" endA="300" endPos="45500" dir="5400000" sy="-100000" algn="bl" rotWithShape="0"/>
                </a:effectLst>
                <a:latin typeface="AR DECODE" panose="02000000000000000000" pitchFamily="2" charset="0"/>
                <a:cs typeface="Arial" panose="020B0604020202020204" pitchFamily="34" charset="0"/>
              </a:rPr>
              <a:t>Kasih</a:t>
            </a:r>
            <a:endParaRPr lang="en-US" sz="8000" b="1" dirty="0" smtClean="0">
              <a:ln>
                <a:solidFill>
                  <a:schemeClr val="accent6">
                    <a:lumMod val="60000"/>
                    <a:lumOff val="40000"/>
                  </a:schemeClr>
                </a:solidFill>
              </a:ln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6350" stA="55000" endA="300" endPos="45500" dir="5400000" sy="-100000" algn="bl" rotWithShape="0"/>
              </a:effectLst>
              <a:latin typeface="AR DECODE" panose="02000000000000000000" pitchFamily="2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pPr eaLnBrk="1" hangingPunct="1"/>
            <a:r>
              <a:rPr lang="en-US" altLang="en-US" sz="3200" dirty="0" smtClean="0">
                <a:solidFill>
                  <a:srgbClr val="88A44D"/>
                </a:solidFill>
                <a:latin typeface="Berlin Sans FB" pitchFamily="34" charset="0"/>
              </a:rPr>
              <a:t>IDENTIFIKASI MASALAH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29600" cy="5334000"/>
          </a:xfrm>
        </p:spPr>
        <p:txBody>
          <a:bodyPr rtlCol="0">
            <a:normAutofit/>
          </a:bodyPr>
          <a:lstStyle/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err="1">
                <a:latin typeface="Berlin Sans FB" pitchFamily="34" charset="0"/>
              </a:rPr>
              <a:t>Permasalahan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apa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dihadapi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dalam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pelaksanaan</a:t>
            </a:r>
            <a:r>
              <a:rPr lang="en-US" sz="2400" dirty="0">
                <a:latin typeface="Berlin Sans FB" pitchFamily="34" charset="0"/>
              </a:rPr>
              <a:t> UU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terkait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dengan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batas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usia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 smtClean="0">
                <a:latin typeface="Berlin Sans FB" pitchFamily="34" charset="0"/>
              </a:rPr>
              <a:t>?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err="1">
                <a:latin typeface="Berlin Sans FB" pitchFamily="34" charset="0"/>
              </a:rPr>
              <a:t>Mengapa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perlu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perubahan</a:t>
            </a:r>
            <a:r>
              <a:rPr lang="en-US" sz="2400" dirty="0">
                <a:latin typeface="Berlin Sans FB" pitchFamily="34" charset="0"/>
              </a:rPr>
              <a:t> UU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sebagai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solusi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dasar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pemecahan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masalah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tersebut</a:t>
            </a:r>
            <a:r>
              <a:rPr lang="en-US" sz="2400" dirty="0">
                <a:latin typeface="Berlin Sans FB" pitchFamily="34" charset="0"/>
              </a:rPr>
              <a:t>? 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err="1">
                <a:latin typeface="Berlin Sans FB" pitchFamily="34" charset="0"/>
              </a:rPr>
              <a:t>Apa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menjadi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pertimbangan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atau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landasan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filosofis</a:t>
            </a:r>
            <a:r>
              <a:rPr lang="en-US" sz="2400" dirty="0">
                <a:latin typeface="Berlin Sans FB" pitchFamily="34" charset="0"/>
              </a:rPr>
              <a:t>, </a:t>
            </a:r>
            <a:r>
              <a:rPr lang="en-US" sz="2400" dirty="0" err="1">
                <a:latin typeface="Berlin Sans FB" pitchFamily="34" charset="0"/>
              </a:rPr>
              <a:t>sosiologis</a:t>
            </a:r>
            <a:r>
              <a:rPr lang="en-US" sz="2400" dirty="0">
                <a:latin typeface="Berlin Sans FB" pitchFamily="34" charset="0"/>
              </a:rPr>
              <a:t>, </a:t>
            </a:r>
            <a:r>
              <a:rPr lang="en-US" sz="2400" dirty="0" err="1">
                <a:latin typeface="Berlin Sans FB" pitchFamily="34" charset="0"/>
              </a:rPr>
              <a:t>dan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yuridis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perubahan</a:t>
            </a:r>
            <a:r>
              <a:rPr lang="en-US" sz="2400" dirty="0">
                <a:latin typeface="Berlin Sans FB" pitchFamily="34" charset="0"/>
              </a:rPr>
              <a:t> UU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 smtClean="0">
                <a:latin typeface="Berlin Sans FB" pitchFamily="34" charset="0"/>
              </a:rPr>
              <a:t>?</a:t>
            </a:r>
          </a:p>
          <a:p>
            <a:pPr marL="457200" indent="-457200" algn="just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en-US" sz="2400" dirty="0" err="1">
                <a:latin typeface="Berlin Sans FB" pitchFamily="34" charset="0"/>
              </a:rPr>
              <a:t>Bagaimana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rumusan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sasaran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perubahan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akan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diwujudkan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melingkupi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ruang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lingkup</a:t>
            </a:r>
            <a:r>
              <a:rPr lang="en-US" sz="2400" dirty="0">
                <a:latin typeface="Berlin Sans FB" pitchFamily="34" charset="0"/>
              </a:rPr>
              <a:t>, </a:t>
            </a:r>
            <a:r>
              <a:rPr lang="en-US" sz="2400" dirty="0" err="1">
                <a:latin typeface="Berlin Sans FB" pitchFamily="34" charset="0"/>
              </a:rPr>
              <a:t>serta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jangakuan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arah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pengaturan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perubahan</a:t>
            </a:r>
            <a:r>
              <a:rPr lang="en-US" sz="2400" dirty="0">
                <a:latin typeface="Berlin Sans FB" pitchFamily="34" charset="0"/>
              </a:rPr>
              <a:t> UU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>
                <a:latin typeface="Berlin Sans FB" pitchFamily="34" charset="0"/>
              </a:rPr>
              <a:t> di masa </a:t>
            </a:r>
            <a:r>
              <a:rPr lang="en-US" sz="2400" dirty="0" err="1">
                <a:latin typeface="Berlin Sans FB" pitchFamily="34" charset="0"/>
              </a:rPr>
              <a:t>depan</a:t>
            </a:r>
            <a:r>
              <a:rPr lang="en-US" sz="2400" dirty="0">
                <a:latin typeface="Berlin Sans FB" pitchFamily="34" charset="0"/>
              </a:rPr>
              <a:t>?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en-US" sz="2000" dirty="0">
              <a:latin typeface="Berlin Sans FB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5635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latin typeface="Berlin Sans FB" pitchFamily="34" charset="0"/>
              </a:rPr>
              <a:t>LANDASAN </a:t>
            </a:r>
            <a:r>
              <a:rPr lang="en-US" sz="2800" dirty="0" smtClean="0">
                <a:latin typeface="Berlin Sans FB" pitchFamily="34" charset="0"/>
              </a:rPr>
              <a:t>FILOSOFIS</a:t>
            </a:r>
            <a:endParaRPr lang="en-US" sz="2800" dirty="0">
              <a:latin typeface="Berlin Sans FB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382000" cy="5257800"/>
          </a:xfrm>
        </p:spPr>
        <p:txBody>
          <a:bodyPr/>
          <a:lstStyle/>
          <a:p>
            <a:pPr algn="just" eaLnBrk="1" hangingPunct="1"/>
            <a:r>
              <a:rPr lang="en-AU" altLang="en-US" sz="2100" dirty="0" err="1" smtClean="0">
                <a:latin typeface="Berlin Sans FB" pitchFamily="34" charset="0"/>
              </a:rPr>
              <a:t>Landasan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filosofis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bangsa</a:t>
            </a:r>
            <a:r>
              <a:rPr lang="en-AU" altLang="en-US" sz="2100" dirty="0" smtClean="0">
                <a:latin typeface="Berlin Sans FB" pitchFamily="34" charset="0"/>
              </a:rPr>
              <a:t> Indonesia </a:t>
            </a:r>
            <a:r>
              <a:rPr lang="en-AU" altLang="en-US" sz="2100" dirty="0" err="1" smtClean="0">
                <a:latin typeface="Berlin Sans FB" pitchFamily="34" charset="0"/>
              </a:rPr>
              <a:t>bersumber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dari</a:t>
            </a:r>
            <a:r>
              <a:rPr lang="en-AU" altLang="en-US" sz="2100" dirty="0" smtClean="0">
                <a:latin typeface="Berlin Sans FB" pitchFamily="34" charset="0"/>
              </a:rPr>
              <a:t> Pancasila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Pembukaan</a:t>
            </a:r>
            <a:r>
              <a:rPr lang="en-AU" altLang="en-US" sz="2100" dirty="0" smtClean="0">
                <a:latin typeface="Berlin Sans FB" pitchFamily="34" charset="0"/>
              </a:rPr>
              <a:t> UUD NRI </a:t>
            </a:r>
            <a:r>
              <a:rPr lang="en-AU" altLang="en-US" sz="2100" dirty="0" err="1" smtClean="0">
                <a:latin typeface="Berlin Sans FB" pitchFamily="34" charset="0"/>
              </a:rPr>
              <a:t>Tahun</a:t>
            </a:r>
            <a:r>
              <a:rPr lang="en-AU" altLang="en-US" sz="2100" dirty="0" smtClean="0">
                <a:latin typeface="Berlin Sans FB" pitchFamily="34" charset="0"/>
              </a:rPr>
              <a:t> 1945.</a:t>
            </a:r>
          </a:p>
          <a:p>
            <a:pPr algn="just" eaLnBrk="1" hangingPunct="1"/>
            <a:r>
              <a:rPr lang="en-AU" altLang="en-US" sz="2100" dirty="0" err="1" smtClean="0">
                <a:latin typeface="Berlin Sans FB" pitchFamily="34" charset="0"/>
              </a:rPr>
              <a:t>Butir-butir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sila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dalam</a:t>
            </a:r>
            <a:r>
              <a:rPr lang="en-AU" altLang="en-US" sz="2100" dirty="0" smtClean="0">
                <a:latin typeface="Berlin Sans FB" pitchFamily="34" charset="0"/>
              </a:rPr>
              <a:t> Pancasila </a:t>
            </a:r>
            <a:r>
              <a:rPr lang="en-AU" altLang="en-US" sz="2100" dirty="0" err="1" smtClean="0">
                <a:latin typeface="Berlin Sans FB" pitchFamily="34" charset="0"/>
              </a:rPr>
              <a:t>adalah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landasan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utama</a:t>
            </a:r>
            <a:r>
              <a:rPr lang="en-AU" altLang="en-US" sz="2100" dirty="0" smtClean="0">
                <a:latin typeface="Berlin Sans FB" pitchFamily="34" charset="0"/>
              </a:rPr>
              <a:t> yang </a:t>
            </a:r>
            <a:r>
              <a:rPr lang="en-AU" altLang="en-US" sz="2100" dirty="0" err="1" smtClean="0">
                <a:latin typeface="Berlin Sans FB" pitchFamily="34" charset="0"/>
              </a:rPr>
              <a:t>mengikat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Penyelenggara</a:t>
            </a:r>
            <a:r>
              <a:rPr lang="en-AU" altLang="en-US" sz="2100" dirty="0" smtClean="0">
                <a:latin typeface="Berlin Sans FB" pitchFamily="34" charset="0"/>
              </a:rPr>
              <a:t> Negara </a:t>
            </a:r>
            <a:r>
              <a:rPr lang="en-AU" altLang="en-US" sz="2100" dirty="0" err="1" smtClean="0">
                <a:latin typeface="Berlin Sans FB" pitchFamily="34" charset="0"/>
              </a:rPr>
              <a:t>dalam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merumuskan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kebijakan</a:t>
            </a:r>
            <a:r>
              <a:rPr lang="en-AU" altLang="en-US" sz="2100" dirty="0" smtClean="0">
                <a:latin typeface="Berlin Sans FB" pitchFamily="34" charset="0"/>
              </a:rPr>
              <a:t> yang </a:t>
            </a:r>
            <a:r>
              <a:rPr lang="en-AU" altLang="en-US" sz="2100" dirty="0" err="1" smtClean="0">
                <a:latin typeface="Berlin Sans FB" pitchFamily="34" charset="0"/>
              </a:rPr>
              <a:t>berdimensi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Ketuhanan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Kemanusiaan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Persatuan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Kerakyatan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Keadilan</a:t>
            </a:r>
            <a:r>
              <a:rPr lang="en-AU" altLang="en-US" sz="2100" dirty="0" smtClean="0">
                <a:latin typeface="Berlin Sans FB" pitchFamily="34" charset="0"/>
              </a:rPr>
              <a:t>.</a:t>
            </a:r>
          </a:p>
          <a:p>
            <a:pPr algn="just" eaLnBrk="1" hangingPunct="1"/>
            <a:r>
              <a:rPr lang="en-AU" altLang="en-US" sz="2100" dirty="0" err="1" smtClean="0">
                <a:latin typeface="Berlin Sans FB" pitchFamily="34" charset="0"/>
              </a:rPr>
              <a:t>Kelima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sila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tersebut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menjadi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ruh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dalam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setiap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kebijakan</a:t>
            </a:r>
            <a:r>
              <a:rPr lang="en-AU" altLang="en-US" sz="2100" dirty="0" smtClean="0">
                <a:latin typeface="Berlin Sans FB" pitchFamily="34" charset="0"/>
              </a:rPr>
              <a:t> yang </a:t>
            </a:r>
            <a:r>
              <a:rPr lang="en-AU" altLang="en-US" sz="2100" dirty="0" err="1" smtClean="0">
                <a:latin typeface="Berlin Sans FB" pitchFamily="34" charset="0"/>
              </a:rPr>
              <a:t>disusun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oleh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Penyelenggara</a:t>
            </a:r>
            <a:r>
              <a:rPr lang="en-AU" altLang="en-US" sz="2100" dirty="0" smtClean="0">
                <a:latin typeface="Berlin Sans FB" pitchFamily="34" charset="0"/>
              </a:rPr>
              <a:t> Negara demi </a:t>
            </a:r>
            <a:r>
              <a:rPr lang="en-AU" altLang="en-US" sz="2100" dirty="0" err="1" smtClean="0">
                <a:latin typeface="Berlin Sans FB" pitchFamily="34" charset="0"/>
              </a:rPr>
              <a:t>mewujudkan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cita-cita</a:t>
            </a:r>
            <a:r>
              <a:rPr lang="en-AU" altLang="en-US" sz="2100" dirty="0" smtClean="0">
                <a:latin typeface="Berlin Sans FB" pitchFamily="34" charset="0"/>
              </a:rPr>
              <a:t> Indonesia yang </a:t>
            </a:r>
            <a:r>
              <a:rPr lang="en-AU" altLang="en-US" sz="2100" dirty="0" err="1" smtClean="0">
                <a:latin typeface="Berlin Sans FB" pitchFamily="34" charset="0"/>
              </a:rPr>
              <a:t>bersatu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berdaulat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adil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makmur</a:t>
            </a:r>
            <a:r>
              <a:rPr lang="en-AU" altLang="en-US" sz="2100" dirty="0" smtClean="0">
                <a:latin typeface="Berlin Sans FB" pitchFamily="34" charset="0"/>
              </a:rPr>
              <a:t>.</a:t>
            </a:r>
          </a:p>
          <a:p>
            <a:pPr algn="just" eaLnBrk="1" hangingPunct="1"/>
            <a:r>
              <a:rPr lang="en-US" altLang="en-US" sz="2200" dirty="0" err="1" smtClean="0">
                <a:latin typeface="Berlin Sans FB" pitchFamily="34" charset="0"/>
              </a:rPr>
              <a:t>Dimana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cita-cita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tersebut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hanya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akan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dapat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digapai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apabila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Penyelenggara</a:t>
            </a:r>
            <a:r>
              <a:rPr lang="en-US" altLang="en-US" sz="2200" dirty="0" smtClean="0">
                <a:latin typeface="Berlin Sans FB" pitchFamily="34" charset="0"/>
              </a:rPr>
              <a:t> Negara </a:t>
            </a:r>
            <a:r>
              <a:rPr lang="en-US" altLang="en-US" sz="2200" dirty="0" err="1" smtClean="0">
                <a:latin typeface="Berlin Sans FB" pitchFamily="34" charset="0"/>
              </a:rPr>
              <a:t>menjamin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kesejahteraan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tiap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warga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negaranya</a:t>
            </a:r>
            <a:r>
              <a:rPr lang="en-US" altLang="en-US" sz="2200" dirty="0" smtClean="0">
                <a:latin typeface="Berlin Sans FB" pitchFamily="34" charset="0"/>
              </a:rPr>
              <a:t>, </a:t>
            </a:r>
            <a:r>
              <a:rPr lang="en-US" altLang="en-US" sz="2200" dirty="0" err="1" smtClean="0">
                <a:latin typeface="Berlin Sans FB" pitchFamily="34" charset="0"/>
              </a:rPr>
              <a:t>termasuk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menjamin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dan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melindungi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hak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anak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sebagai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hak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asasi</a:t>
            </a:r>
            <a:r>
              <a:rPr lang="en-US" altLang="en-US" sz="2200" dirty="0" smtClean="0">
                <a:latin typeface="Berlin Sans FB" pitchFamily="34" charset="0"/>
              </a:rPr>
              <a:t> </a:t>
            </a:r>
            <a:r>
              <a:rPr lang="en-US" altLang="en-US" sz="2200" dirty="0" err="1" smtClean="0">
                <a:latin typeface="Berlin Sans FB" pitchFamily="34" charset="0"/>
              </a:rPr>
              <a:t>manusia</a:t>
            </a:r>
            <a:r>
              <a:rPr lang="en-US" altLang="en-US" sz="2200" dirty="0" smtClean="0">
                <a:latin typeface="Berlin Sans FB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5635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latin typeface="Berlin Sans FB" pitchFamily="34" charset="0"/>
              </a:rPr>
              <a:t>LANDASAN </a:t>
            </a:r>
            <a:r>
              <a:rPr lang="en-US" sz="2800" dirty="0" smtClean="0">
                <a:latin typeface="Berlin Sans FB" pitchFamily="34" charset="0"/>
              </a:rPr>
              <a:t>FILOSOFIS</a:t>
            </a:r>
            <a:endParaRPr lang="en-US" sz="2800" dirty="0">
              <a:latin typeface="Berlin Sans FB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382000" cy="5257800"/>
          </a:xfrm>
        </p:spPr>
        <p:txBody>
          <a:bodyPr/>
          <a:lstStyle/>
          <a:p>
            <a:pPr algn="just" eaLnBrk="1" hangingPunct="1"/>
            <a:r>
              <a:rPr lang="en-AU" altLang="en-US" sz="2100" dirty="0" smtClean="0">
                <a:latin typeface="Berlin Sans FB" pitchFamily="34" charset="0"/>
              </a:rPr>
              <a:t>UUD NRI </a:t>
            </a:r>
            <a:r>
              <a:rPr lang="en-AU" altLang="en-US" sz="2100" dirty="0" err="1" smtClean="0">
                <a:latin typeface="Berlin Sans FB" pitchFamily="34" charset="0"/>
              </a:rPr>
              <a:t>Tahun</a:t>
            </a:r>
            <a:r>
              <a:rPr lang="en-AU" altLang="en-US" sz="2100" dirty="0" smtClean="0">
                <a:latin typeface="Berlin Sans FB" pitchFamily="34" charset="0"/>
              </a:rPr>
              <a:t> 1945 </a:t>
            </a:r>
            <a:r>
              <a:rPr lang="en-AU" altLang="en-US" sz="2100" dirty="0" err="1" smtClean="0">
                <a:latin typeface="Berlin Sans FB" pitchFamily="34" charset="0"/>
              </a:rPr>
              <a:t>Pasal</a:t>
            </a:r>
            <a:r>
              <a:rPr lang="en-AU" altLang="en-US" sz="2100" dirty="0" smtClean="0">
                <a:latin typeface="Berlin Sans FB" pitchFamily="34" charset="0"/>
              </a:rPr>
              <a:t> 28 D </a:t>
            </a:r>
            <a:r>
              <a:rPr lang="en-AU" altLang="en-US" sz="2100" dirty="0" err="1" smtClean="0">
                <a:latin typeface="Berlin Sans FB" pitchFamily="34" charset="0"/>
              </a:rPr>
              <a:t>menjamin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setiap</a:t>
            </a:r>
            <a:r>
              <a:rPr lang="en-AU" altLang="en-US" sz="2100" dirty="0" smtClean="0">
                <a:latin typeface="Berlin Sans FB" pitchFamily="34" charset="0"/>
              </a:rPr>
              <a:t> orang, </a:t>
            </a:r>
            <a:r>
              <a:rPr lang="en-AU" altLang="en-US" sz="2100" dirty="0" err="1" smtClean="0">
                <a:latin typeface="Berlin Sans FB" pitchFamily="34" charset="0"/>
              </a:rPr>
              <a:t>tak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terkecuali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anak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laki-laki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maupun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perempuan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berhak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atas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pengakuan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jaminan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perlindungan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kepastian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hukum</a:t>
            </a:r>
            <a:r>
              <a:rPr lang="en-AU" altLang="en-US" sz="2100" dirty="0" smtClean="0">
                <a:latin typeface="Berlin Sans FB" pitchFamily="34" charset="0"/>
              </a:rPr>
              <a:t> yang </a:t>
            </a:r>
            <a:r>
              <a:rPr lang="en-AU" altLang="en-US" sz="2100" dirty="0" err="1" smtClean="0">
                <a:latin typeface="Berlin Sans FB" pitchFamily="34" charset="0"/>
              </a:rPr>
              <a:t>adil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serta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perlakuan</a:t>
            </a:r>
            <a:r>
              <a:rPr lang="en-AU" altLang="en-US" sz="2100" dirty="0" smtClean="0">
                <a:latin typeface="Berlin Sans FB" pitchFamily="34" charset="0"/>
              </a:rPr>
              <a:t> yang </a:t>
            </a:r>
            <a:r>
              <a:rPr lang="en-AU" altLang="en-US" sz="2100" dirty="0" err="1" smtClean="0">
                <a:latin typeface="Berlin Sans FB" pitchFamily="34" charset="0"/>
              </a:rPr>
              <a:t>sama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dihadapan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hukum</a:t>
            </a:r>
            <a:r>
              <a:rPr lang="en-AU" altLang="en-US" sz="2100" dirty="0" smtClean="0">
                <a:latin typeface="Berlin Sans FB" pitchFamily="34" charset="0"/>
              </a:rPr>
              <a:t>.</a:t>
            </a:r>
          </a:p>
          <a:p>
            <a:pPr algn="just" eaLnBrk="1" hangingPunct="1"/>
            <a:r>
              <a:rPr lang="en-AU" altLang="en-US" sz="2100" dirty="0" smtClean="0">
                <a:latin typeface="Berlin Sans FB" pitchFamily="34" charset="0"/>
              </a:rPr>
              <a:t>Hal </a:t>
            </a:r>
            <a:r>
              <a:rPr lang="en-AU" altLang="en-US" sz="2100" dirty="0" err="1" smtClean="0">
                <a:latin typeface="Berlin Sans FB" pitchFamily="34" charset="0"/>
              </a:rPr>
              <a:t>tersebut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sebagaimana</a:t>
            </a:r>
            <a:r>
              <a:rPr lang="en-AU" altLang="en-US" sz="2100" dirty="0" smtClean="0">
                <a:latin typeface="Berlin Sans FB" pitchFamily="34" charset="0"/>
              </a:rPr>
              <a:t> juga </a:t>
            </a:r>
            <a:r>
              <a:rPr lang="en-AU" altLang="en-US" sz="2100" dirty="0" err="1" smtClean="0">
                <a:latin typeface="Berlin Sans FB" pitchFamily="34" charset="0"/>
              </a:rPr>
              <a:t>termaktub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dalam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alinea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keempat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Pembukaan</a:t>
            </a:r>
            <a:r>
              <a:rPr lang="en-AU" altLang="en-US" sz="2100" dirty="0" smtClean="0">
                <a:latin typeface="Berlin Sans FB" pitchFamily="34" charset="0"/>
              </a:rPr>
              <a:t> UUD 1945 </a:t>
            </a:r>
            <a:r>
              <a:rPr lang="en-AU" altLang="en-US" sz="2100" dirty="0" err="1" smtClean="0">
                <a:latin typeface="Berlin Sans FB" pitchFamily="34" charset="0"/>
              </a:rPr>
              <a:t>berbunyi</a:t>
            </a:r>
            <a:r>
              <a:rPr lang="en-AU" altLang="en-US" sz="2100" dirty="0" smtClean="0">
                <a:latin typeface="Berlin Sans FB" pitchFamily="34" charset="0"/>
              </a:rPr>
              <a:t> “</a:t>
            </a:r>
            <a:r>
              <a:rPr lang="en-AU" altLang="en-US" sz="2100" dirty="0" err="1" smtClean="0">
                <a:latin typeface="Berlin Sans FB" pitchFamily="34" charset="0"/>
              </a:rPr>
              <a:t>membentuk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suatu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pemerintah</a:t>
            </a:r>
            <a:r>
              <a:rPr lang="en-AU" altLang="en-US" sz="2100" dirty="0" smtClean="0">
                <a:latin typeface="Berlin Sans FB" pitchFamily="34" charset="0"/>
              </a:rPr>
              <a:t> Negara Indonesia yang </a:t>
            </a:r>
            <a:r>
              <a:rPr lang="en-AU" altLang="en-US" sz="2100" dirty="0" err="1" smtClean="0">
                <a:latin typeface="Berlin Sans FB" pitchFamily="34" charset="0"/>
              </a:rPr>
              <a:t>melindungi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segenap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bangsa</a:t>
            </a:r>
            <a:r>
              <a:rPr lang="en-AU" altLang="en-US" sz="2100" dirty="0" smtClean="0">
                <a:latin typeface="Berlin Sans FB" pitchFamily="34" charset="0"/>
              </a:rPr>
              <a:t> Indonesia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seluruh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tumpah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darah</a:t>
            </a:r>
            <a:r>
              <a:rPr lang="en-AU" altLang="en-US" sz="2100" dirty="0" smtClean="0">
                <a:latin typeface="Berlin Sans FB" pitchFamily="34" charset="0"/>
              </a:rPr>
              <a:t> Indonesia </a:t>
            </a:r>
            <a:r>
              <a:rPr lang="en-AU" altLang="en-US" sz="2100" dirty="0" err="1" smtClean="0">
                <a:latin typeface="Berlin Sans FB" pitchFamily="34" charset="0"/>
              </a:rPr>
              <a:t>serta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mewujudkan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kesejahteraan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umum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mencerdaskan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kehidupan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bangsa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ikut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melaksanakan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ketertiban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dunia</a:t>
            </a:r>
            <a:r>
              <a:rPr lang="en-AU" altLang="en-US" sz="2100" dirty="0" smtClean="0">
                <a:latin typeface="Berlin Sans FB" pitchFamily="34" charset="0"/>
              </a:rPr>
              <a:t> yang </a:t>
            </a:r>
            <a:r>
              <a:rPr lang="en-AU" altLang="en-US" sz="2100" dirty="0" err="1" smtClean="0">
                <a:latin typeface="Berlin Sans FB" pitchFamily="34" charset="0"/>
              </a:rPr>
              <a:t>berdasarkan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kemerdekaan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perdamaian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abadi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keadilan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sosial</a:t>
            </a:r>
            <a:r>
              <a:rPr lang="en-AU" altLang="en-US" sz="2100" dirty="0" smtClean="0">
                <a:latin typeface="Berlin Sans FB" pitchFamily="34" charset="0"/>
              </a:rPr>
              <a:t>”. </a:t>
            </a:r>
          </a:p>
          <a:p>
            <a:pPr algn="just" eaLnBrk="1" hangingPunct="1"/>
            <a:r>
              <a:rPr lang="en-AU" altLang="en-US" sz="2100" dirty="0" err="1" smtClean="0">
                <a:latin typeface="Berlin Sans FB" pitchFamily="34" charset="0"/>
              </a:rPr>
              <a:t>Kalimat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ini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mengandung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makna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bahwa</a:t>
            </a:r>
            <a:r>
              <a:rPr lang="en-AU" altLang="en-US" sz="2100" dirty="0" smtClean="0">
                <a:latin typeface="Berlin Sans FB" pitchFamily="34" charset="0"/>
              </a:rPr>
              <a:t> Negara </a:t>
            </a:r>
            <a:r>
              <a:rPr lang="en-AU" altLang="en-US" sz="2100" dirty="0" err="1" smtClean="0">
                <a:latin typeface="Berlin Sans FB" pitchFamily="34" charset="0"/>
              </a:rPr>
              <a:t>menjamin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hak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setiap</a:t>
            </a:r>
            <a:r>
              <a:rPr lang="en-AU" altLang="en-US" sz="2100" dirty="0" smtClean="0">
                <a:latin typeface="Berlin Sans FB" pitchFamily="34" charset="0"/>
              </a:rPr>
              <a:t> orang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berkewajiban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untuk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melindungi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memajukan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memenuhi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hak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tersebut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dari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perilaku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diskriminatif</a:t>
            </a:r>
            <a:r>
              <a:rPr lang="en-AU" altLang="en-US" sz="2100" dirty="0" smtClean="0">
                <a:latin typeface="Berlin Sans FB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464748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763000" cy="5635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800" dirty="0">
                <a:latin typeface="Berlin Sans FB" pitchFamily="34" charset="0"/>
              </a:rPr>
              <a:t>LANDASAN </a:t>
            </a:r>
            <a:r>
              <a:rPr lang="en-US" sz="2800" dirty="0" smtClean="0">
                <a:latin typeface="Berlin Sans FB" pitchFamily="34" charset="0"/>
              </a:rPr>
              <a:t>FILOSOFIS</a:t>
            </a:r>
            <a:endParaRPr lang="en-US" sz="2800" dirty="0">
              <a:latin typeface="Berlin Sans FB" pitchFamily="34" charset="0"/>
            </a:endParaRP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228600" y="1447800"/>
            <a:ext cx="8382000" cy="5257800"/>
          </a:xfrm>
        </p:spPr>
        <p:txBody>
          <a:bodyPr/>
          <a:lstStyle/>
          <a:p>
            <a:pPr algn="just" eaLnBrk="1" hangingPunct="1"/>
            <a:r>
              <a:rPr lang="en-AU" altLang="en-US" sz="2100" dirty="0" err="1" smtClean="0">
                <a:latin typeface="Berlin Sans FB" pitchFamily="34" charset="0"/>
              </a:rPr>
              <a:t>Selanjutnya</a:t>
            </a:r>
            <a:r>
              <a:rPr lang="en-AU" altLang="en-US" sz="2100" dirty="0" smtClean="0">
                <a:latin typeface="Berlin Sans FB" pitchFamily="34" charset="0"/>
              </a:rPr>
              <a:t>, Negara </a:t>
            </a:r>
            <a:r>
              <a:rPr lang="en-AU" altLang="en-US" sz="2100" dirty="0" err="1" smtClean="0">
                <a:latin typeface="Berlin Sans FB" pitchFamily="34" charset="0"/>
              </a:rPr>
              <a:t>menjamin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pemenuhan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perlindungan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penghormatan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hak-hak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asasi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manusia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melalui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batang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tubuh</a:t>
            </a:r>
            <a:r>
              <a:rPr lang="en-AU" altLang="en-US" sz="2100" dirty="0" smtClean="0">
                <a:latin typeface="Berlin Sans FB" pitchFamily="34" charset="0"/>
              </a:rPr>
              <a:t> UUD NRI 1945 yang </a:t>
            </a:r>
            <a:r>
              <a:rPr lang="en-AU" altLang="en-US" sz="2100" dirty="0" err="1" smtClean="0">
                <a:latin typeface="Berlin Sans FB" pitchFamily="34" charset="0"/>
              </a:rPr>
              <a:t>terangkum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dalam</a:t>
            </a:r>
            <a:r>
              <a:rPr lang="en-AU" altLang="en-US" sz="2100" dirty="0" smtClean="0">
                <a:latin typeface="Berlin Sans FB" pitchFamily="34" charset="0"/>
              </a:rPr>
              <a:t> 40 </a:t>
            </a:r>
            <a:r>
              <a:rPr lang="en-AU" altLang="en-US" sz="2100" dirty="0" err="1" smtClean="0">
                <a:latin typeface="Berlin Sans FB" pitchFamily="34" charset="0"/>
              </a:rPr>
              <a:t>hak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konstitusional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dalam</a:t>
            </a:r>
            <a:r>
              <a:rPr lang="en-AU" altLang="en-US" sz="2100" dirty="0" smtClean="0">
                <a:latin typeface="Berlin Sans FB" pitchFamily="34" charset="0"/>
              </a:rPr>
              <a:t> 14 </a:t>
            </a:r>
            <a:r>
              <a:rPr lang="en-AU" altLang="en-US" sz="2100" dirty="0" err="1" smtClean="0">
                <a:latin typeface="Berlin Sans FB" pitchFamily="34" charset="0"/>
              </a:rPr>
              <a:t>rumpun</a:t>
            </a:r>
            <a:r>
              <a:rPr lang="en-AU" altLang="en-US" sz="2100" dirty="0" smtClean="0">
                <a:latin typeface="Berlin Sans FB" pitchFamily="34" charset="0"/>
              </a:rPr>
              <a:t>.</a:t>
            </a:r>
          </a:p>
          <a:p>
            <a:pPr algn="just" eaLnBrk="1" hangingPunct="1"/>
            <a:r>
              <a:rPr lang="en-AU" altLang="en-US" sz="2100" dirty="0" smtClean="0">
                <a:latin typeface="Berlin Sans FB" pitchFamily="34" charset="0"/>
              </a:rPr>
              <a:t>UUDNRI 1945 juga </a:t>
            </a:r>
            <a:r>
              <a:rPr lang="en-AU" altLang="en-US" sz="2100" dirty="0" err="1" smtClean="0">
                <a:latin typeface="Berlin Sans FB" pitchFamily="34" charset="0"/>
              </a:rPr>
              <a:t>telah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memberi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jaminan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perlindungan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terhadap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warga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negaranya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termasuk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kelompok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rentan</a:t>
            </a:r>
            <a:r>
              <a:rPr lang="en-AU" altLang="en-US" sz="2100" dirty="0" smtClean="0">
                <a:latin typeface="Berlin Sans FB" pitchFamily="34" charset="0"/>
              </a:rPr>
              <a:t>. </a:t>
            </a:r>
            <a:r>
              <a:rPr lang="en-AU" altLang="en-US" sz="2100" dirty="0" err="1" smtClean="0">
                <a:latin typeface="Berlin Sans FB" pitchFamily="34" charset="0"/>
              </a:rPr>
              <a:t>Jaminan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ini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melingkupi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perlindungan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dari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tindakan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kekerasan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eksploitasi</a:t>
            </a:r>
            <a:r>
              <a:rPr lang="en-AU" altLang="en-US" sz="2100" dirty="0" smtClean="0">
                <a:latin typeface="Berlin Sans FB" pitchFamily="34" charset="0"/>
              </a:rPr>
              <a:t>.</a:t>
            </a:r>
          </a:p>
          <a:p>
            <a:pPr algn="just" eaLnBrk="1" hangingPunct="1"/>
            <a:r>
              <a:rPr lang="en-AU" altLang="en-US" sz="2100" dirty="0" err="1" smtClean="0">
                <a:latin typeface="Berlin Sans FB" pitchFamily="34" charset="0"/>
              </a:rPr>
              <a:t>Komitmen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negara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untuk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menjamin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kehidupan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masyarakat</a:t>
            </a:r>
            <a:r>
              <a:rPr lang="en-AU" altLang="en-US" sz="2100" dirty="0" smtClean="0">
                <a:latin typeface="Berlin Sans FB" pitchFamily="34" charset="0"/>
              </a:rPr>
              <a:t> yang </a:t>
            </a:r>
            <a:r>
              <a:rPr lang="en-AU" altLang="en-US" sz="2100" dirty="0" err="1" smtClean="0">
                <a:latin typeface="Berlin Sans FB" pitchFamily="34" charset="0"/>
              </a:rPr>
              <a:t>berkeadilan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tanpa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ada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diskriminasi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telah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dipertegas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dengan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peratifikasian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beberapa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Konvensi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Internasional</a:t>
            </a:r>
            <a:r>
              <a:rPr lang="en-AU" altLang="en-US" sz="2100" dirty="0" smtClean="0">
                <a:latin typeface="Berlin Sans FB" pitchFamily="34" charset="0"/>
              </a:rPr>
              <a:t> yang </a:t>
            </a:r>
            <a:r>
              <a:rPr lang="en-AU" altLang="en-US" sz="2100" dirty="0" err="1" smtClean="0">
                <a:latin typeface="Berlin Sans FB" pitchFamily="34" charset="0"/>
              </a:rPr>
              <a:t>meletakkan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prinsip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kesetaraan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keadilan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prinsip</a:t>
            </a:r>
            <a:r>
              <a:rPr lang="en-AU" altLang="en-US" sz="2100" dirty="0" smtClean="0">
                <a:latin typeface="Berlin Sans FB" pitchFamily="34" charset="0"/>
              </a:rPr>
              <a:t> non </a:t>
            </a:r>
            <a:r>
              <a:rPr lang="en-AU" altLang="en-US" sz="2100" dirty="0" err="1" smtClean="0">
                <a:latin typeface="Berlin Sans FB" pitchFamily="34" charset="0"/>
              </a:rPr>
              <a:t>diskriminasi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sebagai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dasar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dari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penjaminan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hak-hak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asasi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manusia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seperti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Kovenan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Hak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Sipil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Politik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Kovenan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Hak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Ekonomi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Sosial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Budaya</a:t>
            </a:r>
            <a:r>
              <a:rPr lang="en-AU" altLang="en-US" sz="2100" dirty="0" smtClean="0">
                <a:latin typeface="Berlin Sans FB" pitchFamily="34" charset="0"/>
              </a:rPr>
              <a:t>, </a:t>
            </a:r>
            <a:r>
              <a:rPr lang="en-AU" altLang="en-US" sz="2100" dirty="0" err="1" smtClean="0">
                <a:latin typeface="Berlin Sans FB" pitchFamily="34" charset="0"/>
              </a:rPr>
              <a:t>Konvensi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Hak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Perempuan</a:t>
            </a:r>
            <a:r>
              <a:rPr lang="en-AU" altLang="en-US" sz="2100" dirty="0" smtClean="0">
                <a:latin typeface="Berlin Sans FB" pitchFamily="34" charset="0"/>
              </a:rPr>
              <a:t> (CEDAW), </a:t>
            </a:r>
            <a:r>
              <a:rPr lang="en-AU" altLang="en-US" sz="2100" dirty="0" err="1" smtClean="0">
                <a:latin typeface="Berlin Sans FB" pitchFamily="34" charset="0"/>
              </a:rPr>
              <a:t>dan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Konvensi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Hak</a:t>
            </a:r>
            <a:r>
              <a:rPr lang="en-AU" altLang="en-US" sz="2100" dirty="0" smtClean="0">
                <a:latin typeface="Berlin Sans FB" pitchFamily="34" charset="0"/>
              </a:rPr>
              <a:t> </a:t>
            </a:r>
            <a:r>
              <a:rPr lang="en-AU" altLang="en-US" sz="2100" dirty="0" err="1" smtClean="0">
                <a:latin typeface="Berlin Sans FB" pitchFamily="34" charset="0"/>
              </a:rPr>
              <a:t>Anak</a:t>
            </a:r>
            <a:r>
              <a:rPr lang="en-AU" altLang="en-US" sz="2100" dirty="0" smtClean="0">
                <a:latin typeface="Berlin Sans FB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089382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Sosiologis</a:t>
            </a:r>
            <a:r>
              <a:rPr lang="en-US" dirty="0"/>
              <a:t> 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81885" y="1371600"/>
            <a:ext cx="8229600" cy="5181600"/>
          </a:xfrm>
        </p:spPr>
        <p:txBody>
          <a:bodyPr rtlCol="0">
            <a:noAutofit/>
          </a:bodyPr>
          <a:lstStyle/>
          <a:p>
            <a:pPr marL="274320" indent="-274320" algn="just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latin typeface="Berlin Sans FB" pitchFamily="34" charset="0"/>
              </a:rPr>
              <a:t>Praktik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anak</a:t>
            </a:r>
            <a:r>
              <a:rPr lang="en-US" sz="2000" dirty="0">
                <a:latin typeface="Berlin Sans FB" pitchFamily="34" charset="0"/>
              </a:rPr>
              <a:t> di Indonesia </a:t>
            </a:r>
            <a:r>
              <a:rPr lang="en-US" sz="2000" dirty="0" err="1">
                <a:latin typeface="Berlin Sans FB" pitchFamily="34" charset="0"/>
              </a:rPr>
              <a:t>merupakan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persoalan</a:t>
            </a:r>
            <a:r>
              <a:rPr lang="en-US" sz="2000" dirty="0">
                <a:latin typeface="Berlin Sans FB" pitchFamily="34" charset="0"/>
              </a:rPr>
              <a:t> yang </a:t>
            </a:r>
            <a:r>
              <a:rPr lang="en-US" sz="2000" dirty="0" err="1">
                <a:latin typeface="Berlin Sans FB" pitchFamily="34" charset="0"/>
              </a:rPr>
              <a:t>secara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persisten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muncul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dari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waktu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ke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waktu</a:t>
            </a:r>
            <a:r>
              <a:rPr lang="en-US" sz="2000" dirty="0">
                <a:latin typeface="Berlin Sans FB" pitchFamily="34" charset="0"/>
              </a:rPr>
              <a:t>, </a:t>
            </a:r>
            <a:r>
              <a:rPr lang="en-US" sz="2000" dirty="0" err="1">
                <a:latin typeface="Berlin Sans FB" pitchFamily="34" charset="0"/>
              </a:rPr>
              <a:t>sejak</a:t>
            </a:r>
            <a:r>
              <a:rPr lang="en-US" sz="2000" dirty="0">
                <a:latin typeface="Berlin Sans FB" pitchFamily="34" charset="0"/>
              </a:rPr>
              <a:t> era </a:t>
            </a:r>
            <a:r>
              <a:rPr lang="en-US" sz="2000" dirty="0" err="1">
                <a:latin typeface="Berlin Sans FB" pitchFamily="34" charset="0"/>
              </a:rPr>
              <a:t>penjajahan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kolonial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hingga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saat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ini</a:t>
            </a:r>
            <a:r>
              <a:rPr lang="en-US" sz="2000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>
                <a:latin typeface="Berlin Sans FB" pitchFamily="34" charset="0"/>
              </a:rPr>
              <a:t>Respon</a:t>
            </a:r>
            <a:r>
              <a:rPr lang="en-US" sz="2000" dirty="0">
                <a:latin typeface="Berlin Sans FB" pitchFamily="34" charset="0"/>
              </a:rPr>
              <a:t> Negara </a:t>
            </a:r>
            <a:r>
              <a:rPr lang="en-US" sz="2000" dirty="0" err="1">
                <a:latin typeface="Berlin Sans FB" pitchFamily="34" charset="0"/>
              </a:rPr>
              <a:t>kolonial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baru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muncul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pada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sekitar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tahun</a:t>
            </a:r>
            <a:r>
              <a:rPr lang="en-US" sz="2000" dirty="0">
                <a:latin typeface="Berlin Sans FB" pitchFamily="34" charset="0"/>
              </a:rPr>
              <a:t> 1890 </a:t>
            </a:r>
            <a:r>
              <a:rPr lang="en-US" sz="2000" dirty="0" err="1">
                <a:latin typeface="Berlin Sans FB" pitchFamily="34" charset="0"/>
              </a:rPr>
              <a:t>ditandai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adanya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dorongan</a:t>
            </a:r>
            <a:r>
              <a:rPr lang="en-US" sz="2000" dirty="0">
                <a:latin typeface="Berlin Sans FB" pitchFamily="34" charset="0"/>
              </a:rPr>
              <a:t> agar </a:t>
            </a:r>
            <a:r>
              <a:rPr lang="en-US" sz="2000" dirty="0" err="1">
                <a:latin typeface="Berlin Sans FB" pitchFamily="34" charset="0"/>
              </a:rPr>
              <a:t>persetubuhan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terhadap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anak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termasuk</a:t>
            </a:r>
            <a:r>
              <a:rPr lang="en-US" sz="2000" dirty="0">
                <a:latin typeface="Berlin Sans FB" pitchFamily="34" charset="0"/>
              </a:rPr>
              <a:t> di </a:t>
            </a:r>
            <a:r>
              <a:rPr lang="en-US" sz="2000" dirty="0" err="1">
                <a:latin typeface="Berlin Sans FB" pitchFamily="34" charset="0"/>
              </a:rPr>
              <a:t>dalam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dianggap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sebagai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perbuatan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perkosaan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diadili</a:t>
            </a:r>
            <a:r>
              <a:rPr lang="en-US" sz="2000" dirty="0">
                <a:latin typeface="Berlin Sans FB" pitchFamily="34" charset="0"/>
              </a:rPr>
              <a:t> di pengadilan.62 </a:t>
            </a:r>
            <a:r>
              <a:rPr lang="en-US" sz="2000" dirty="0" err="1">
                <a:latin typeface="Berlin Sans FB" pitchFamily="34" charset="0"/>
              </a:rPr>
              <a:t>Selain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itu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muncul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kebijakan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larangan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persetubuhan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anak</a:t>
            </a:r>
            <a:r>
              <a:rPr lang="en-US" sz="2000" dirty="0">
                <a:latin typeface="Berlin Sans FB" pitchFamily="34" charset="0"/>
              </a:rPr>
              <a:t> di </a:t>
            </a:r>
            <a:r>
              <a:rPr lang="en-US" sz="2000" dirty="0" err="1">
                <a:latin typeface="Berlin Sans FB" pitchFamily="34" charset="0"/>
              </a:rPr>
              <a:t>bawah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umur</a:t>
            </a:r>
            <a:r>
              <a:rPr lang="en-US" sz="2000" dirty="0">
                <a:latin typeface="Berlin Sans FB" pitchFamily="34" charset="0"/>
              </a:rPr>
              <a:t> yang di </a:t>
            </a:r>
            <a:r>
              <a:rPr lang="en-US" sz="2000" dirty="0" err="1">
                <a:latin typeface="Berlin Sans FB" pitchFamily="34" charset="0"/>
              </a:rPr>
              <a:t>atur</a:t>
            </a:r>
            <a:r>
              <a:rPr lang="en-US" sz="2000" dirty="0">
                <a:latin typeface="Berlin Sans FB" pitchFamily="34" charset="0"/>
              </a:rPr>
              <a:t> di </a:t>
            </a:r>
            <a:r>
              <a:rPr lang="en-US" sz="2000" dirty="0" err="1">
                <a:latin typeface="Berlin Sans FB" pitchFamily="34" charset="0"/>
              </a:rPr>
              <a:t>dalam</a:t>
            </a:r>
            <a:r>
              <a:rPr lang="en-US" sz="2000" dirty="0">
                <a:latin typeface="Berlin Sans FB" pitchFamily="34" charset="0"/>
              </a:rPr>
              <a:t> KUHP </a:t>
            </a:r>
            <a:r>
              <a:rPr lang="en-US" sz="2000" dirty="0" err="1">
                <a:latin typeface="Berlin Sans FB" pitchFamily="34" charset="0"/>
              </a:rPr>
              <a:t>tahun</a:t>
            </a:r>
            <a:r>
              <a:rPr lang="en-US" sz="2000" dirty="0">
                <a:latin typeface="Berlin Sans FB" pitchFamily="34" charset="0"/>
              </a:rPr>
              <a:t> 1915 </a:t>
            </a:r>
            <a:r>
              <a:rPr lang="en-US" sz="2000" dirty="0" err="1">
                <a:latin typeface="Berlin Sans FB" pitchFamily="34" charset="0"/>
              </a:rPr>
              <a:t>untuk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memerangi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anak</a:t>
            </a:r>
            <a:r>
              <a:rPr lang="en-US" sz="2000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sz="2000" dirty="0" err="1" smtClean="0">
                <a:latin typeface="Berlin Sans FB" pitchFamily="34" charset="0"/>
              </a:rPr>
              <a:t>Pasca</a:t>
            </a:r>
            <a:r>
              <a:rPr lang="en-US" sz="2000" dirty="0" smtClean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kemerdekaan</a:t>
            </a:r>
            <a:r>
              <a:rPr lang="en-US" sz="2000" dirty="0">
                <a:latin typeface="Berlin Sans FB" pitchFamily="34" charset="0"/>
              </a:rPr>
              <a:t>, </a:t>
            </a:r>
            <a:r>
              <a:rPr lang="en-US" sz="2000" dirty="0" err="1">
                <a:latin typeface="Berlin Sans FB" pitchFamily="34" charset="0"/>
              </a:rPr>
              <a:t>adanya</a:t>
            </a:r>
            <a:r>
              <a:rPr lang="en-US" sz="2000" dirty="0">
                <a:latin typeface="Berlin Sans FB" pitchFamily="34" charset="0"/>
              </a:rPr>
              <a:t> UU No. 1 </a:t>
            </a:r>
            <a:r>
              <a:rPr lang="en-US" sz="2000" dirty="0" err="1">
                <a:latin typeface="Berlin Sans FB" pitchFamily="34" charset="0"/>
              </a:rPr>
              <a:t>Tahun</a:t>
            </a:r>
            <a:r>
              <a:rPr lang="en-US" sz="2000" dirty="0">
                <a:latin typeface="Berlin Sans FB" pitchFamily="34" charset="0"/>
              </a:rPr>
              <a:t> 1974 </a:t>
            </a:r>
            <a:r>
              <a:rPr lang="en-US" sz="2000" dirty="0" err="1">
                <a:latin typeface="Berlin Sans FB" pitchFamily="34" charset="0"/>
              </a:rPr>
              <a:t>tentang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cenderung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mengubah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politik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hukum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terkait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perkawinan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anak</a:t>
            </a:r>
            <a:r>
              <a:rPr lang="en-US" sz="2000" dirty="0">
                <a:latin typeface="Berlin Sans FB" pitchFamily="34" charset="0"/>
              </a:rPr>
              <a:t>. </a:t>
            </a:r>
            <a:r>
              <a:rPr lang="en-US" sz="2000" dirty="0" err="1">
                <a:latin typeface="Berlin Sans FB" pitchFamily="34" charset="0"/>
              </a:rPr>
              <a:t>Dengan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demikian</a:t>
            </a:r>
            <a:r>
              <a:rPr lang="en-US" sz="2000" dirty="0">
                <a:latin typeface="Berlin Sans FB" pitchFamily="34" charset="0"/>
              </a:rPr>
              <a:t>, </a:t>
            </a:r>
            <a:r>
              <a:rPr lang="en-US" sz="2000" dirty="0" err="1">
                <a:latin typeface="Berlin Sans FB" pitchFamily="34" charset="0"/>
              </a:rPr>
              <a:t>keberadaan</a:t>
            </a:r>
            <a:r>
              <a:rPr lang="en-US" sz="2000" dirty="0">
                <a:latin typeface="Berlin Sans FB" pitchFamily="34" charset="0"/>
              </a:rPr>
              <a:t> UU No. 1 </a:t>
            </a:r>
            <a:r>
              <a:rPr lang="en-US" sz="2000" dirty="0" err="1">
                <a:latin typeface="Berlin Sans FB" pitchFamily="34" charset="0"/>
              </a:rPr>
              <a:t>Tahun</a:t>
            </a:r>
            <a:r>
              <a:rPr lang="en-US" sz="2000" dirty="0">
                <a:latin typeface="Berlin Sans FB" pitchFamily="34" charset="0"/>
              </a:rPr>
              <a:t> 1974 </a:t>
            </a:r>
            <a:r>
              <a:rPr lang="en-US" sz="2000" dirty="0" err="1">
                <a:latin typeface="Berlin Sans FB" pitchFamily="34" charset="0"/>
              </a:rPr>
              <a:t>pada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jamannya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merupakan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lompatan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dari</a:t>
            </a:r>
            <a:r>
              <a:rPr lang="en-US" sz="2000" dirty="0">
                <a:latin typeface="Berlin Sans FB" pitchFamily="34" charset="0"/>
              </a:rPr>
              <a:t> yang </a:t>
            </a:r>
            <a:r>
              <a:rPr lang="en-US" sz="2000" dirty="0" err="1">
                <a:latin typeface="Berlin Sans FB" pitchFamily="34" charset="0"/>
              </a:rPr>
              <a:t>sebelumnya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tidak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>
                <a:latin typeface="Berlin Sans FB" pitchFamily="34" charset="0"/>
              </a:rPr>
              <a:t>ada</a:t>
            </a:r>
            <a:r>
              <a:rPr lang="en-US" sz="2000" dirty="0">
                <a:latin typeface="Berlin Sans FB" pitchFamily="34" charset="0"/>
              </a:rPr>
              <a:t> minimum </a:t>
            </a:r>
            <a:r>
              <a:rPr lang="en-US" sz="2000" dirty="0" err="1">
                <a:latin typeface="Berlin Sans FB" pitchFamily="34" charset="0"/>
              </a:rPr>
              <a:t>usia</a:t>
            </a:r>
            <a:r>
              <a:rPr lang="en-US" sz="2000" dirty="0">
                <a:latin typeface="Berlin Sans FB" pitchFamily="34" charset="0"/>
              </a:rPr>
              <a:t> </a:t>
            </a:r>
            <a:r>
              <a:rPr lang="en-US" sz="2000" dirty="0" err="1" smtClean="0">
                <a:latin typeface="Berlin Sans FB" pitchFamily="34" charset="0"/>
              </a:rPr>
              <a:t>kawin</a:t>
            </a:r>
            <a:r>
              <a:rPr lang="en-US" sz="2000" dirty="0" smtClean="0">
                <a:latin typeface="Berlin Sans FB" pitchFamily="34" charset="0"/>
              </a:rPr>
              <a:t>.</a:t>
            </a:r>
            <a:endParaRPr lang="en-US" sz="2000" dirty="0">
              <a:latin typeface="Berlin Sans FB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pPr eaLnBrk="1" hangingPunct="1"/>
            <a:r>
              <a:rPr lang="en-US" dirty="0" err="1"/>
              <a:t>Landasan</a:t>
            </a:r>
            <a:r>
              <a:rPr lang="en-US" dirty="0"/>
              <a:t> </a:t>
            </a:r>
            <a:r>
              <a:rPr lang="en-US" dirty="0" err="1"/>
              <a:t>Sosiologis</a:t>
            </a:r>
            <a:r>
              <a:rPr lang="en-US" dirty="0"/>
              <a:t> 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33589" y="1524000"/>
            <a:ext cx="8229600" cy="5029200"/>
          </a:xfrm>
        </p:spPr>
        <p:txBody>
          <a:bodyPr rtlCol="0">
            <a:normAutofit fontScale="70000" lnSpcReduction="2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latin typeface="Berlin Sans FB" pitchFamily="34" charset="0"/>
              </a:rPr>
              <a:t>Aturan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dalam</a:t>
            </a:r>
            <a:r>
              <a:rPr lang="en-US" dirty="0">
                <a:latin typeface="Berlin Sans FB" pitchFamily="34" charset="0"/>
              </a:rPr>
              <a:t> UU </a:t>
            </a:r>
            <a:r>
              <a:rPr lang="en-US" dirty="0" err="1">
                <a:latin typeface="Berlin Sans FB" pitchFamily="34" charset="0"/>
              </a:rPr>
              <a:t>Perkawinan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merupakan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upaya</a:t>
            </a:r>
            <a:r>
              <a:rPr lang="en-US" dirty="0">
                <a:latin typeface="Berlin Sans FB" pitchFamily="34" charset="0"/>
              </a:rPr>
              <a:t> Negara </a:t>
            </a:r>
            <a:r>
              <a:rPr lang="en-US" dirty="0" err="1">
                <a:latin typeface="Berlin Sans FB" pitchFamily="34" charset="0"/>
              </a:rPr>
              <a:t>untuk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melindungi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institusi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perkawinan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dari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penyalahgunaan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perkawinan</a:t>
            </a:r>
            <a:r>
              <a:rPr lang="en-US" dirty="0">
                <a:latin typeface="Berlin Sans FB" pitchFamily="34" charset="0"/>
              </a:rPr>
              <a:t> yang </a:t>
            </a:r>
            <a:r>
              <a:rPr lang="en-US" dirty="0" err="1">
                <a:latin typeface="Berlin Sans FB" pitchFamily="34" charset="0"/>
              </a:rPr>
              <a:t>dapat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merusak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institusi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keluarga</a:t>
            </a:r>
            <a:r>
              <a:rPr lang="en-US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latin typeface="Berlin Sans FB" pitchFamily="34" charset="0"/>
              </a:rPr>
              <a:t>Sayang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sekali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implementasi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aturan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ini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menghadapi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kendala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serius</a:t>
            </a:r>
            <a:r>
              <a:rPr lang="en-US" dirty="0">
                <a:latin typeface="Berlin Sans FB" pitchFamily="34" charset="0"/>
              </a:rPr>
              <a:t> di </a:t>
            </a:r>
            <a:r>
              <a:rPr lang="en-US" dirty="0" err="1">
                <a:latin typeface="Berlin Sans FB" pitchFamily="34" charset="0"/>
              </a:rPr>
              <a:t>lapangan</a:t>
            </a:r>
            <a:r>
              <a:rPr lang="en-US" dirty="0">
                <a:latin typeface="Berlin Sans FB" pitchFamily="34" charset="0"/>
              </a:rPr>
              <a:t>. </a:t>
            </a:r>
            <a:r>
              <a:rPr lang="en-US" dirty="0" err="1">
                <a:latin typeface="Berlin Sans FB" pitchFamily="34" charset="0"/>
              </a:rPr>
              <a:t>Perkawinan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pada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usia</a:t>
            </a:r>
            <a:r>
              <a:rPr lang="en-US" dirty="0">
                <a:latin typeface="Berlin Sans FB" pitchFamily="34" charset="0"/>
              </a:rPr>
              <a:t> di </a:t>
            </a:r>
            <a:r>
              <a:rPr lang="en-US" dirty="0" err="1">
                <a:latin typeface="Berlin Sans FB" pitchFamily="34" charset="0"/>
              </a:rPr>
              <a:t>bawah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batas</a:t>
            </a:r>
            <a:r>
              <a:rPr lang="en-US" dirty="0">
                <a:latin typeface="Berlin Sans FB" pitchFamily="34" charset="0"/>
              </a:rPr>
              <a:t> minimum </a:t>
            </a:r>
            <a:r>
              <a:rPr lang="en-US" dirty="0" err="1">
                <a:latin typeface="Berlin Sans FB" pitchFamily="34" charset="0"/>
              </a:rPr>
              <a:t>dalam</a:t>
            </a:r>
            <a:r>
              <a:rPr lang="en-US" dirty="0">
                <a:latin typeface="Berlin Sans FB" pitchFamily="34" charset="0"/>
              </a:rPr>
              <a:t> UU </a:t>
            </a:r>
            <a:r>
              <a:rPr lang="en-US" dirty="0" err="1">
                <a:latin typeface="Berlin Sans FB" pitchFamily="34" charset="0"/>
              </a:rPr>
              <a:t>Perkawinan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masih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terjadi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karena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berbagai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alasan</a:t>
            </a:r>
            <a:r>
              <a:rPr lang="en-US" dirty="0">
                <a:latin typeface="Berlin Sans FB" pitchFamily="34" charset="0"/>
              </a:rPr>
              <a:t>, </a:t>
            </a:r>
            <a:r>
              <a:rPr lang="en-US" dirty="0" err="1">
                <a:latin typeface="Berlin Sans FB" pitchFamily="34" charset="0"/>
              </a:rPr>
              <a:t>baik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terkait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dengan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substansi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hukumnya</a:t>
            </a:r>
            <a:r>
              <a:rPr lang="en-US" dirty="0">
                <a:latin typeface="Berlin Sans FB" pitchFamily="34" charset="0"/>
              </a:rPr>
              <a:t>, </a:t>
            </a:r>
            <a:r>
              <a:rPr lang="en-US" dirty="0" err="1">
                <a:latin typeface="Berlin Sans FB" pitchFamily="34" charset="0"/>
              </a:rPr>
              <a:t>maupun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terkait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pengaruh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dari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faktor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sosial</a:t>
            </a:r>
            <a:r>
              <a:rPr lang="en-US" dirty="0">
                <a:latin typeface="Berlin Sans FB" pitchFamily="34" charset="0"/>
              </a:rPr>
              <a:t>, </a:t>
            </a:r>
            <a:r>
              <a:rPr lang="en-US" dirty="0" err="1">
                <a:latin typeface="Berlin Sans FB" pitchFamily="34" charset="0"/>
              </a:rPr>
              <a:t>ekonomi</a:t>
            </a:r>
            <a:r>
              <a:rPr lang="en-US" dirty="0">
                <a:latin typeface="Berlin Sans FB" pitchFamily="34" charset="0"/>
              </a:rPr>
              <a:t>,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budaya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masyarakat</a:t>
            </a:r>
            <a:r>
              <a:rPr lang="en-US" dirty="0">
                <a:latin typeface="Berlin Sans FB" pitchFamily="34" charset="0"/>
              </a:rPr>
              <a:t>, </a:t>
            </a:r>
            <a:r>
              <a:rPr lang="en-US" dirty="0" err="1">
                <a:latin typeface="Berlin Sans FB" pitchFamily="34" charset="0"/>
              </a:rPr>
              <a:t>pemahaman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smtClean="0">
                <a:latin typeface="Berlin Sans FB" pitchFamily="34" charset="0"/>
              </a:rPr>
              <a:t>agama.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latin typeface="Berlin Sans FB" pitchFamily="34" charset="0"/>
              </a:rPr>
              <a:t>Pasal</a:t>
            </a:r>
            <a:r>
              <a:rPr lang="en-US" dirty="0">
                <a:latin typeface="Berlin Sans FB" pitchFamily="34" charset="0"/>
              </a:rPr>
              <a:t> 7 Ayat (2) </a:t>
            </a:r>
            <a:r>
              <a:rPr lang="en-US" dirty="0" err="1">
                <a:latin typeface="Berlin Sans FB" pitchFamily="34" charset="0"/>
              </a:rPr>
              <a:t>memberi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peluang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adanya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permohonan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dispensasi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tidak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ada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batasan</a:t>
            </a:r>
            <a:r>
              <a:rPr lang="en-US" dirty="0">
                <a:latin typeface="Berlin Sans FB" pitchFamily="34" charset="0"/>
              </a:rPr>
              <a:t> yang </a:t>
            </a:r>
            <a:r>
              <a:rPr lang="en-US" dirty="0" err="1">
                <a:latin typeface="Berlin Sans FB" pitchFamily="34" charset="0"/>
              </a:rPr>
              <a:t>jelas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pada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saat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kapan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dalam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situasi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apa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pemberian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dispensasi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oleh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pengadilan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instansi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berwenang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diberikan</a:t>
            </a:r>
            <a:r>
              <a:rPr lang="en-US" dirty="0">
                <a:latin typeface="Berlin Sans FB" pitchFamily="34" charset="0"/>
              </a:rPr>
              <a:t>.</a:t>
            </a:r>
            <a:endParaRPr lang="en-US" dirty="0" smtClean="0">
              <a:latin typeface="Berlin Sans FB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>
                <a:latin typeface="Berlin Sans FB" pitchFamily="34" charset="0"/>
              </a:rPr>
              <a:t>Alasan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utama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dari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pengajuan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dispensasi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adalah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karena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telah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terjadi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kehamilan</a:t>
            </a:r>
            <a:r>
              <a:rPr lang="en-US" dirty="0">
                <a:latin typeface="Berlin Sans FB" pitchFamily="34" charset="0"/>
              </a:rPr>
              <a:t> yang </a:t>
            </a:r>
            <a:r>
              <a:rPr lang="en-US" dirty="0" err="1">
                <a:latin typeface="Berlin Sans FB" pitchFamily="34" charset="0"/>
              </a:rPr>
              <a:t>tidak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diinginkan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atau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mencegah</a:t>
            </a:r>
            <a:r>
              <a:rPr lang="en-US" dirty="0">
                <a:latin typeface="Berlin Sans FB" pitchFamily="34" charset="0"/>
              </a:rPr>
              <a:t> agar </a:t>
            </a:r>
            <a:r>
              <a:rPr lang="en-US" dirty="0" err="1">
                <a:latin typeface="Berlin Sans FB" pitchFamily="34" charset="0"/>
              </a:rPr>
              <a:t>kehamilan</a:t>
            </a:r>
            <a:r>
              <a:rPr lang="en-US" dirty="0">
                <a:latin typeface="Berlin Sans FB" pitchFamily="34" charset="0"/>
              </a:rPr>
              <a:t> yang </a:t>
            </a:r>
            <a:r>
              <a:rPr lang="en-US" dirty="0" err="1">
                <a:latin typeface="Berlin Sans FB" pitchFamily="34" charset="0"/>
              </a:rPr>
              <a:t>tidak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diinginkan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tidak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terjadi</a:t>
            </a:r>
            <a:r>
              <a:rPr lang="en-US" dirty="0">
                <a:latin typeface="Berlin Sans FB" pitchFamily="34" charset="0"/>
              </a:rPr>
              <a:t>. </a:t>
            </a:r>
            <a:endParaRPr lang="en-US" dirty="0" smtClean="0">
              <a:latin typeface="Berlin Sans FB" pitchFamily="34" charset="0"/>
            </a:endParaRPr>
          </a:p>
          <a:p>
            <a:pPr marL="274320" indent="-274320" algn="just"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en-US" dirty="0" err="1" smtClean="0">
                <a:latin typeface="Berlin Sans FB" pitchFamily="34" charset="0"/>
              </a:rPr>
              <a:t>Pencegahan</a:t>
            </a:r>
            <a:r>
              <a:rPr lang="en-US" dirty="0" smtClean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kehamilan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sebetulnya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dapat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dilakukan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dengan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berbagai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cara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antara</a:t>
            </a:r>
            <a:r>
              <a:rPr lang="en-US" dirty="0">
                <a:latin typeface="Berlin Sans FB" pitchFamily="34" charset="0"/>
              </a:rPr>
              <a:t> lain </a:t>
            </a:r>
            <a:r>
              <a:rPr lang="en-US" dirty="0" err="1">
                <a:latin typeface="Berlin Sans FB" pitchFamily="34" charset="0"/>
              </a:rPr>
              <a:t>melalui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tindakan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perluasan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informasi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pendidikan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kesehatan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reproduksi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kepada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kaum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remaja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orang </a:t>
            </a:r>
            <a:r>
              <a:rPr lang="en-US" dirty="0" err="1">
                <a:latin typeface="Berlin Sans FB" pitchFamily="34" charset="0"/>
              </a:rPr>
              <a:t>tua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dampak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dari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kehamilan</a:t>
            </a:r>
            <a:r>
              <a:rPr lang="en-US" dirty="0">
                <a:latin typeface="Berlin Sans FB" pitchFamily="34" charset="0"/>
              </a:rPr>
              <a:t> </a:t>
            </a:r>
            <a:r>
              <a:rPr lang="en-US" dirty="0" err="1">
                <a:latin typeface="Berlin Sans FB" pitchFamily="34" charset="0"/>
              </a:rPr>
              <a:t>dini</a:t>
            </a:r>
            <a:r>
              <a:rPr lang="en-US" dirty="0">
                <a:latin typeface="Berlin Sans FB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38886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Landasan</a:t>
            </a:r>
            <a:r>
              <a:rPr lang="en-US" altLang="en-US" dirty="0" smtClean="0">
                <a:solidFill>
                  <a:srgbClr val="88A44D"/>
                </a:solidFill>
                <a:latin typeface="Berlin Sans FB" pitchFamily="34" charset="0"/>
              </a:rPr>
              <a:t> </a:t>
            </a:r>
            <a:r>
              <a:rPr lang="en-US" altLang="en-US" dirty="0" err="1" smtClean="0">
                <a:solidFill>
                  <a:srgbClr val="88A44D"/>
                </a:solidFill>
                <a:latin typeface="Berlin Sans FB" pitchFamily="34" charset="0"/>
              </a:rPr>
              <a:t>Yuridis</a:t>
            </a:r>
            <a:endParaRPr lang="en-US" altLang="en-US" dirty="0" smtClean="0">
              <a:solidFill>
                <a:srgbClr val="88A44D"/>
              </a:solidFill>
              <a:latin typeface="Berlin Sans FB" pitchFamily="34" charset="0"/>
            </a:endParaRPr>
          </a:p>
        </p:txBody>
      </p:sp>
      <p:sp>
        <p:nvSpPr>
          <p:cNvPr id="8195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29600" cy="5334000"/>
          </a:xfrm>
        </p:spPr>
        <p:txBody>
          <a:bodyPr>
            <a:normAutofit lnSpcReduction="10000"/>
          </a:bodyPr>
          <a:lstStyle/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latin typeface="Berlin Sans FB" pitchFamily="34" charset="0"/>
              </a:rPr>
              <a:t>Indonesia </a:t>
            </a:r>
            <a:r>
              <a:rPr lang="en-US" sz="2400" dirty="0" err="1">
                <a:latin typeface="Berlin Sans FB" pitchFamily="34" charset="0"/>
              </a:rPr>
              <a:t>sebagai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negara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hukum</a:t>
            </a:r>
            <a:r>
              <a:rPr lang="en-US" sz="2400" dirty="0">
                <a:latin typeface="Berlin Sans FB" pitchFamily="34" charset="0"/>
              </a:rPr>
              <a:t> di era </a:t>
            </a:r>
            <a:r>
              <a:rPr lang="en-US" sz="2400" dirty="0" err="1">
                <a:latin typeface="Berlin Sans FB" pitchFamily="34" charset="0"/>
              </a:rPr>
              <a:t>reformasi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telah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memiliki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peraturan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perundang-undangan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tentang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Perlindungan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Anak</a:t>
            </a:r>
            <a:r>
              <a:rPr lang="en-US" sz="2400" dirty="0">
                <a:latin typeface="Berlin Sans FB" pitchFamily="34" charset="0"/>
              </a:rPr>
              <a:t>. UU </a:t>
            </a:r>
            <a:r>
              <a:rPr lang="en-US" sz="2400" dirty="0" err="1">
                <a:latin typeface="Berlin Sans FB" pitchFamily="34" charset="0"/>
              </a:rPr>
              <a:t>ini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merupakan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hasil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dari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perkembangan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politik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hukum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didasarkan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pada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penghormatan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hak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manusia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khususnya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hak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anak</a:t>
            </a:r>
            <a:r>
              <a:rPr lang="en-US" sz="2400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>
                <a:latin typeface="Berlin Sans FB" pitchFamily="34" charset="0"/>
              </a:rPr>
              <a:t>UU </a:t>
            </a:r>
            <a:r>
              <a:rPr lang="en-US" sz="2400" dirty="0" err="1">
                <a:latin typeface="Berlin Sans FB" pitchFamily="34" charset="0"/>
              </a:rPr>
              <a:t>Perlindungan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Anak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semakin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memperkuat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pemikiran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pentingnya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mempertimbangkan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ulang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pengaturan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dalam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Pasal</a:t>
            </a:r>
            <a:r>
              <a:rPr lang="en-US" sz="2400" dirty="0">
                <a:latin typeface="Berlin Sans FB" pitchFamily="34" charset="0"/>
              </a:rPr>
              <a:t> 7 Ayat (1) </a:t>
            </a:r>
            <a:r>
              <a:rPr lang="en-US" sz="2400" dirty="0" err="1">
                <a:latin typeface="Berlin Sans FB" pitchFamily="34" charset="0"/>
              </a:rPr>
              <a:t>tentang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batasan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usia</a:t>
            </a:r>
            <a:r>
              <a:rPr lang="en-US" sz="2400" dirty="0">
                <a:latin typeface="Berlin Sans FB" pitchFamily="34" charset="0"/>
              </a:rPr>
              <a:t> minimal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untuk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perempuan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Pasal</a:t>
            </a:r>
            <a:r>
              <a:rPr lang="en-US" sz="2400" dirty="0">
                <a:latin typeface="Berlin Sans FB" pitchFamily="34" charset="0"/>
              </a:rPr>
              <a:t> 7 Ayat (2) </a:t>
            </a:r>
            <a:r>
              <a:rPr lang="en-US" sz="2400" dirty="0" err="1">
                <a:latin typeface="Berlin Sans FB" pitchFamily="34" charset="0"/>
              </a:rPr>
              <a:t>tentang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dispensasi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>
                <a:latin typeface="Berlin Sans FB" pitchFamily="34" charset="0"/>
              </a:rPr>
              <a:t> di </a:t>
            </a:r>
            <a:r>
              <a:rPr lang="en-US" sz="2400" dirty="0" err="1">
                <a:latin typeface="Berlin Sans FB" pitchFamily="34" charset="0"/>
              </a:rPr>
              <a:t>bawah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usia</a:t>
            </a:r>
            <a:r>
              <a:rPr lang="en-US" sz="2400" dirty="0">
                <a:latin typeface="Berlin Sans FB" pitchFamily="34" charset="0"/>
              </a:rPr>
              <a:t> minimal </a:t>
            </a:r>
            <a:r>
              <a:rPr lang="en-US" sz="2400" dirty="0" err="1">
                <a:latin typeface="Berlin Sans FB" pitchFamily="34" charset="0"/>
              </a:rPr>
              <a:t>perkawinan</a:t>
            </a:r>
            <a:r>
              <a:rPr lang="en-US" sz="2400" dirty="0" smtClean="0">
                <a:latin typeface="Berlin Sans FB" pitchFamily="34" charset="0"/>
              </a:rPr>
              <a:t>.</a:t>
            </a:r>
          </a:p>
          <a:p>
            <a:pPr marL="274320" indent="-274320" algn="just" eaLnBrk="1" fontAlgn="auto" hangingPunct="1">
              <a:spcAft>
                <a:spcPts val="0"/>
              </a:spcAft>
              <a:buFont typeface="Wingdings 2"/>
              <a:buChar char=""/>
              <a:defRPr/>
            </a:pPr>
            <a:r>
              <a:rPr lang="en-US" sz="2400" dirty="0" err="1">
                <a:latin typeface="Berlin Sans FB" pitchFamily="34" charset="0"/>
              </a:rPr>
              <a:t>Dengan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adanya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perkembangan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hukum</a:t>
            </a:r>
            <a:r>
              <a:rPr lang="en-US" sz="2400" dirty="0">
                <a:latin typeface="Berlin Sans FB" pitchFamily="34" charset="0"/>
              </a:rPr>
              <a:t> yang </a:t>
            </a:r>
            <a:r>
              <a:rPr lang="en-US" sz="2400" dirty="0" err="1">
                <a:latin typeface="Berlin Sans FB" pitchFamily="34" charset="0"/>
              </a:rPr>
              <a:t>lebih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memberi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perlindungan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terhadap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hak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anak</a:t>
            </a:r>
            <a:r>
              <a:rPr lang="en-US" sz="2400" dirty="0">
                <a:latin typeface="Berlin Sans FB" pitchFamily="34" charset="0"/>
              </a:rPr>
              <a:t>, </a:t>
            </a:r>
            <a:r>
              <a:rPr lang="en-US" sz="2400" dirty="0" err="1">
                <a:latin typeface="Berlin Sans FB" pitchFamily="34" charset="0"/>
              </a:rPr>
              <a:t>keberadaan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aturan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batas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usia</a:t>
            </a:r>
            <a:r>
              <a:rPr lang="en-US" sz="2400" dirty="0">
                <a:latin typeface="Berlin Sans FB" pitchFamily="34" charset="0"/>
              </a:rPr>
              <a:t> minimum </a:t>
            </a:r>
            <a:r>
              <a:rPr lang="en-US" sz="2400" dirty="0" err="1">
                <a:latin typeface="Berlin Sans FB" pitchFamily="34" charset="0"/>
              </a:rPr>
              <a:t>calon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pengantin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khususnya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untuk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perempuan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dalam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Pasal</a:t>
            </a:r>
            <a:r>
              <a:rPr lang="en-US" sz="2400" dirty="0">
                <a:latin typeface="Berlin Sans FB" pitchFamily="34" charset="0"/>
              </a:rPr>
              <a:t> 7 </a:t>
            </a:r>
            <a:r>
              <a:rPr lang="en-US" sz="2400" dirty="0" err="1">
                <a:latin typeface="Berlin Sans FB" pitchFamily="34" charset="0"/>
              </a:rPr>
              <a:t>ayat</a:t>
            </a:r>
            <a:r>
              <a:rPr lang="en-US" sz="2400" dirty="0">
                <a:latin typeface="Berlin Sans FB" pitchFamily="34" charset="0"/>
              </a:rPr>
              <a:t> (1) </a:t>
            </a:r>
            <a:r>
              <a:rPr lang="en-US" sz="2400" dirty="0" err="1">
                <a:latin typeface="Berlin Sans FB" pitchFamily="34" charset="0"/>
              </a:rPr>
              <a:t>mulai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dianggap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semakin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tidak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relevan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dalam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memberikan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perlindungan</a:t>
            </a:r>
            <a:r>
              <a:rPr lang="en-US" sz="2400" dirty="0">
                <a:latin typeface="Berlin Sans FB" pitchFamily="34" charset="0"/>
              </a:rPr>
              <a:t> </a:t>
            </a:r>
            <a:r>
              <a:rPr lang="en-US" sz="2400" dirty="0" err="1">
                <a:latin typeface="Berlin Sans FB" pitchFamily="34" charset="0"/>
              </a:rPr>
              <a:t>Anak</a:t>
            </a:r>
            <a:r>
              <a:rPr lang="en-US" sz="2400" dirty="0" smtClean="0">
                <a:latin typeface="Berlin Sans FB" pitchFamily="34" charset="0"/>
              </a:rPr>
              <a:t>.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955</TotalTime>
  <Words>2407</Words>
  <Application>Microsoft Office PowerPoint</Application>
  <PresentationFormat>On-screen Show (4:3)</PresentationFormat>
  <Paragraphs>111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33" baseType="lpstr">
      <vt:lpstr>Algerian</vt:lpstr>
      <vt:lpstr>AR DECODE</vt:lpstr>
      <vt:lpstr>Arial</vt:lpstr>
      <vt:lpstr>Berlin Sans FB</vt:lpstr>
      <vt:lpstr>Calibri</vt:lpstr>
      <vt:lpstr>Georgia</vt:lpstr>
      <vt:lpstr>Lucida Console</vt:lpstr>
      <vt:lpstr>Wingdings</vt:lpstr>
      <vt:lpstr>Wingdings 2</vt:lpstr>
      <vt:lpstr>Civic</vt:lpstr>
      <vt:lpstr> REVISI UU nomor 1 tahun 1974 tentang Perkawinan  </vt:lpstr>
      <vt:lpstr>Latar Belakang </vt:lpstr>
      <vt:lpstr>IDENTIFIKASI MASALAH </vt:lpstr>
      <vt:lpstr>LANDASAN FILOSOFIS</vt:lpstr>
      <vt:lpstr>LANDASAN FILOSOFIS</vt:lpstr>
      <vt:lpstr>LANDASAN FILOSOFIS</vt:lpstr>
      <vt:lpstr>Landasan Sosiologis </vt:lpstr>
      <vt:lpstr>Landasan Sosiologis </vt:lpstr>
      <vt:lpstr>Landasan Yuridis</vt:lpstr>
      <vt:lpstr>Landasan Yuridis</vt:lpstr>
      <vt:lpstr>Landasan Yuridis</vt:lpstr>
      <vt:lpstr>Sasaran</vt:lpstr>
      <vt:lpstr>Sasaran</vt:lpstr>
      <vt:lpstr>Arah Pengaturan</vt:lpstr>
      <vt:lpstr>Arah Pengaturan</vt:lpstr>
      <vt:lpstr>Arah Pengaturan</vt:lpstr>
      <vt:lpstr>Arah Pengaturan</vt:lpstr>
      <vt:lpstr>Cakupan Pengaturan</vt:lpstr>
      <vt:lpstr>Usulan Perubahan</vt:lpstr>
      <vt:lpstr>Usulan Perubahan</vt:lpstr>
      <vt:lpstr>Usulan Perubahan</vt:lpstr>
      <vt:lpstr>Saran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URGENSI PENYUSUNAN NA DAN RUU  LEMBAGA PENDIDIKAN KEAGAMAAN DAN PESANTREN</dc:title>
  <dc:creator>FPKB</dc:creator>
  <cp:lastModifiedBy>GIJ Iswandono</cp:lastModifiedBy>
  <cp:revision>112</cp:revision>
  <dcterms:created xsi:type="dcterms:W3CDTF">2017-09-13T09:48:41Z</dcterms:created>
  <dcterms:modified xsi:type="dcterms:W3CDTF">2019-08-19T14:44:24Z</dcterms:modified>
</cp:coreProperties>
</file>