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74" r:id="rId3"/>
    <p:sldId id="258" r:id="rId4"/>
    <p:sldId id="288" r:id="rId5"/>
    <p:sldId id="275" r:id="rId6"/>
    <p:sldId id="276" r:id="rId7"/>
    <p:sldId id="266" r:id="rId8"/>
    <p:sldId id="277" r:id="rId9"/>
    <p:sldId id="278" r:id="rId10"/>
    <p:sldId id="259" r:id="rId11"/>
    <p:sldId id="296" r:id="rId12"/>
    <p:sldId id="279" r:id="rId13"/>
    <p:sldId id="280" r:id="rId14"/>
    <p:sldId id="281" r:id="rId15"/>
    <p:sldId id="282" r:id="rId16"/>
    <p:sldId id="283" r:id="rId17"/>
    <p:sldId id="293" r:id="rId18"/>
    <p:sldId id="284" r:id="rId19"/>
    <p:sldId id="290" r:id="rId20"/>
    <p:sldId id="291" r:id="rId21"/>
    <p:sldId id="292" r:id="rId22"/>
    <p:sldId id="264" r:id="rId23"/>
    <p:sldId id="295" r:id="rId24"/>
    <p:sldId id="287" r:id="rId25"/>
    <p:sldId id="294" r:id="rId2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F6EB0-385F-45C1-8964-71DAD5F4CA2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BE1AC-B167-4FE5-BE69-48E1F02D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4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0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8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4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3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6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3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1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2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9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4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3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7B4E-71A0-4D20-95F6-8C4C40709B8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096CE-C0DB-4CE7-B70A-3B18D0A0F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0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1143000"/>
          </a:xfrm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 Antiqua" pitchFamily="18" charset="0"/>
              </a:rPr>
              <a:t>MASUKAN UNTUK </a:t>
            </a:r>
            <a:br>
              <a:rPr lang="en-US" b="1" dirty="0" smtClean="0">
                <a:latin typeface="Book Antiqua" pitchFamily="18" charset="0"/>
              </a:rPr>
            </a:br>
            <a:r>
              <a:rPr lang="en-US" b="1" dirty="0" smtClean="0">
                <a:latin typeface="Book Antiqua" pitchFamily="18" charset="0"/>
              </a:rPr>
              <a:t>RUU PERTANAHAN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331" y="4495800"/>
            <a:ext cx="8127269" cy="762000"/>
          </a:xfrm>
          <a:ln w="31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</a:rPr>
              <a:t>KOMUNITAS RIMBAWAN NUSANTARA 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26" name="Picture 2" descr="http://media2.picsearch.com/is?TIXBtjwDk0OK5gk1u7oLh2vuUot63dZ4GtkCLIpzIdo&amp;height=22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905000"/>
            <a:ext cx="324802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1.picsearch.com/is?GZf7Htt5--2SV1ZGdS22yq_336A6XqvpfKa_NKK2SR4&amp;height=17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1" r="16456"/>
          <a:stretch/>
        </p:blipFill>
        <p:spPr bwMode="auto">
          <a:xfrm>
            <a:off x="4800600" y="1905001"/>
            <a:ext cx="3255141" cy="216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2538" y="5486400"/>
            <a:ext cx="439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Book Antiqua" pitchFamily="18" charset="0"/>
              </a:rPr>
              <a:t>CISARUA, BOGOR, 29 AGUSTUS 2019</a:t>
            </a:r>
            <a:endParaRPr lang="en-US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03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Book Antiqua" pitchFamily="18" charset="0"/>
              </a:rPr>
              <a:t>PASAL 23 (USUL PERBAIKAN)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 algn="just">
              <a:buNone/>
            </a:pP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hal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</a:t>
            </a:r>
            <a:r>
              <a:rPr lang="en-US" dirty="0" err="1" smtClean="0">
                <a:latin typeface="Book Antiqua" pitchFamily="18" charset="0"/>
              </a:rPr>
              <a:t>awasan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yang </a:t>
            </a:r>
            <a:r>
              <a:rPr lang="en-US" dirty="0" err="1">
                <a:latin typeface="Book Antiqua" pitchFamily="18" charset="0"/>
              </a:rPr>
              <a:t>telah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ditetapkan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dalam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rencana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tata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ruang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sebagai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ruang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publik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dirty="0">
                <a:latin typeface="Book Antiqua" pitchFamily="18" charset="0"/>
              </a:rPr>
              <a:t>(</a:t>
            </a:r>
            <a:r>
              <a:rPr lang="en-US" b="1" dirty="0" err="1">
                <a:latin typeface="Book Antiqua" pitchFamily="18" charset="0"/>
              </a:rPr>
              <a:t>sepadan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garis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pantai</a:t>
            </a:r>
            <a:r>
              <a:rPr lang="en-US" b="1" dirty="0">
                <a:latin typeface="Book Antiqua" pitchFamily="18" charset="0"/>
              </a:rPr>
              <a:t>, </a:t>
            </a:r>
            <a:r>
              <a:rPr lang="en-US" b="1" dirty="0" err="1">
                <a:latin typeface="Book Antiqua" pitchFamily="18" charset="0"/>
              </a:rPr>
              <a:t>sepadan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sungai</a:t>
            </a:r>
            <a:r>
              <a:rPr lang="en-US" b="1" dirty="0">
                <a:latin typeface="Book Antiqua" pitchFamily="18" charset="0"/>
              </a:rPr>
              <a:t>, </a:t>
            </a:r>
            <a:r>
              <a:rPr lang="en-US" b="1" dirty="0" err="1">
                <a:latin typeface="Book Antiqua" pitchFamily="18" charset="0"/>
              </a:rPr>
              <a:t>ruang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terbuka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hijau</a:t>
            </a:r>
            <a:r>
              <a:rPr lang="en-US" b="1" dirty="0">
                <a:latin typeface="Book Antiqua" pitchFamily="18" charset="0"/>
              </a:rPr>
              <a:t>, </a:t>
            </a:r>
            <a:r>
              <a:rPr lang="en-US" b="1" dirty="0" err="1">
                <a:latin typeface="Book Antiqua" pitchFamily="18" charset="0"/>
              </a:rPr>
              <a:t>dan</a:t>
            </a:r>
            <a:r>
              <a:rPr lang="en-US" b="1" dirty="0">
                <a:latin typeface="Book Antiqua" pitchFamily="18" charset="0"/>
              </a:rPr>
              <a:t> lain-lain) </a:t>
            </a:r>
            <a:r>
              <a:rPr lang="en-US" dirty="0" err="1">
                <a:latin typeface="Book Antiqua" pitchFamily="18" charset="0"/>
              </a:rPr>
              <a:t>situs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purbakala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b="1" strike="sngStrike" dirty="0" err="1">
                <a:solidFill>
                  <a:srgbClr val="FF0000"/>
                </a:solidFill>
                <a:latin typeface="Book Antiqua" pitchFamily="18" charset="0"/>
              </a:rPr>
              <a:t>cagar</a:t>
            </a:r>
            <a:r>
              <a:rPr lang="en-US" b="1" strike="sngStrike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strike="sngStrike" dirty="0" err="1">
                <a:solidFill>
                  <a:srgbClr val="FF0000"/>
                </a:solidFill>
                <a:latin typeface="Book Antiqua" pitchFamily="18" charset="0"/>
              </a:rPr>
              <a:t>alam</a:t>
            </a:r>
            <a:r>
              <a:rPr lang="en-US" strike="sngStrike" dirty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US" b="1" dirty="0" err="1">
                <a:latin typeface="Book Antiqua" pitchFamily="18" charset="0"/>
              </a:rPr>
              <a:t>cagar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budaya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kawasan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lindung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strike="sngStrike" dirty="0" err="1">
                <a:solidFill>
                  <a:srgbClr val="FF0000"/>
                </a:solidFill>
                <a:latin typeface="Book Antiqua" pitchFamily="18" charset="0"/>
              </a:rPr>
              <a:t>konservasi</a:t>
            </a:r>
            <a:r>
              <a:rPr lang="en-US" dirty="0">
                <a:latin typeface="Book Antiqua" pitchFamily="18" charset="0"/>
              </a:rPr>
              <a:t>, situ, </a:t>
            </a:r>
            <a:r>
              <a:rPr lang="en-US" dirty="0" err="1">
                <a:latin typeface="Book Antiqua" pitchFamily="18" charset="0"/>
              </a:rPr>
              <a:t>danau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embung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waduk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b="1" dirty="0" err="1">
                <a:latin typeface="Book Antiqua" pitchFamily="18" charset="0"/>
              </a:rPr>
              <a:t>sumber</a:t>
            </a:r>
            <a:r>
              <a:rPr lang="en-US" b="1" dirty="0">
                <a:latin typeface="Book Antiqua" pitchFamily="18" charset="0"/>
              </a:rPr>
              <a:t> air </a:t>
            </a:r>
            <a:r>
              <a:rPr lang="en-US" b="1" dirty="0" err="1">
                <a:latin typeface="Book Antiqua" pitchFamily="18" charset="0"/>
              </a:rPr>
              <a:t>permukaan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lainnya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termasuk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sempadannya</a:t>
            </a:r>
            <a:r>
              <a:rPr lang="en-US" b="1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wilayah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strategis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pertahanan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maka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pengelolaan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peruntukan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pemanfaatannya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merupakan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kewenangan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kementerian</a:t>
            </a:r>
            <a:r>
              <a:rPr lang="en-US" dirty="0">
                <a:latin typeface="Book Antiqua" pitchFamily="18" charset="0"/>
              </a:rPr>
              <a:t>/</a:t>
            </a:r>
            <a:r>
              <a:rPr lang="en-US" dirty="0" err="1">
                <a:latin typeface="Book Antiqua" pitchFamily="18" charset="0"/>
              </a:rPr>
              <a:t>lembaga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sesuai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dengan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tugas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fungsinya</a:t>
            </a:r>
            <a:r>
              <a:rPr lang="en-US" dirty="0" smtClean="0">
                <a:latin typeface="Book Antiqua" pitchFamily="18" charset="0"/>
              </a:rPr>
              <a:t>→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diatur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dl UU 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41/1999)</a:t>
            </a:r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72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Pasal</a:t>
            </a:r>
            <a:r>
              <a:rPr lang="en-US" dirty="0" smtClean="0">
                <a:latin typeface="Book Antiqua" pitchFamily="18" charset="0"/>
              </a:rPr>
              <a:t> 23 (ALTERNATIF LAIN)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 smtClean="0">
                <a:latin typeface="Book Antiqua" pitchFamily="18" charset="0"/>
              </a:rPr>
              <a:t>“</a:t>
            </a:r>
            <a:r>
              <a:rPr lang="id-ID" sz="2000" i="1" dirty="0" smtClean="0">
                <a:latin typeface="Book Antiqua" pitchFamily="18" charset="0"/>
              </a:rPr>
              <a:t>Dalam </a:t>
            </a:r>
            <a:r>
              <a:rPr lang="id-ID" sz="2000" i="1" dirty="0">
                <a:latin typeface="Book Antiqua" pitchFamily="18" charset="0"/>
              </a:rPr>
              <a:t>hal </a:t>
            </a:r>
            <a:r>
              <a:rPr lang="en-US" sz="2000" i="1" dirty="0" err="1" smtClean="0">
                <a:latin typeface="Book Antiqua" pitchFamily="18" charset="0"/>
              </a:rPr>
              <a:t>kawasan</a:t>
            </a:r>
            <a:r>
              <a:rPr lang="en-US" sz="2000" i="1" dirty="0" smtClean="0">
                <a:latin typeface="Book Antiqua" pitchFamily="18" charset="0"/>
              </a:rPr>
              <a:t>  </a:t>
            </a:r>
            <a:r>
              <a:rPr lang="en-US" sz="2000" i="1" dirty="0">
                <a:latin typeface="Book Antiqua" pitchFamily="18" charset="0"/>
              </a:rPr>
              <a:t>yang </a:t>
            </a:r>
            <a:r>
              <a:rPr lang="en-US" sz="2000" i="1" dirty="0" err="1">
                <a:latin typeface="Book Antiqua" pitchFamily="18" charset="0"/>
              </a:rPr>
              <a:t>telah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ditetapkan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dalam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rencana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tata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ruang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sebagai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ruang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publik</a:t>
            </a:r>
            <a:r>
              <a:rPr lang="id-ID" sz="2000" i="1" dirty="0">
                <a:latin typeface="Book Antiqua" pitchFamily="18" charset="0"/>
              </a:rPr>
              <a:t> (sepadan garis pantai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id-ID" sz="2000" i="1" dirty="0">
                <a:latin typeface="Book Antiqua" pitchFamily="18" charset="0"/>
              </a:rPr>
              <a:t>sepadan sungai, ruang terbuka hijau, dan lain-lain), </a:t>
            </a:r>
            <a:r>
              <a:rPr lang="en-US" sz="2000" i="1" dirty="0" err="1">
                <a:latin typeface="Book Antiqua" pitchFamily="18" charset="0"/>
              </a:rPr>
              <a:t>situs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purbakala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cagar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alam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id-ID" sz="2000" i="1" dirty="0">
                <a:latin typeface="Book Antiqua" pitchFamily="18" charset="0"/>
              </a:rPr>
              <a:t>cagar budaya, </a:t>
            </a:r>
            <a:r>
              <a:rPr lang="en-US" sz="2000" i="1" dirty="0" err="1">
                <a:latin typeface="Book Antiqua" pitchFamily="18" charset="0"/>
              </a:rPr>
              <a:t>kawasan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hutan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kawasan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lindung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dan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konservasi</a:t>
            </a:r>
            <a:r>
              <a:rPr lang="en-US" sz="2000" i="1" dirty="0">
                <a:latin typeface="Book Antiqua" pitchFamily="18" charset="0"/>
              </a:rPr>
              <a:t>,  situ, </a:t>
            </a:r>
            <a:r>
              <a:rPr lang="en-US" sz="2000" i="1" dirty="0" err="1">
                <a:latin typeface="Book Antiqua" pitchFamily="18" charset="0"/>
              </a:rPr>
              <a:t>danau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embung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waduk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id-ID" sz="2000" i="1" dirty="0">
                <a:latin typeface="Book Antiqua" pitchFamily="18" charset="0"/>
              </a:rPr>
              <a:t>sumber air permukaan termasuk sempadannya, </a:t>
            </a:r>
            <a:r>
              <a:rPr lang="en-US" sz="2000" i="1" dirty="0" err="1">
                <a:latin typeface="Book Antiqua" pitchFamily="18" charset="0"/>
              </a:rPr>
              <a:t>dan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wilayah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strategis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pertahanan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maka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pengelolaan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 smtClean="0">
                <a:latin typeface="Book Antiqua" pitchFamily="18" charset="0"/>
              </a:rPr>
              <a:t>peruntukan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dan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pemanfaatannya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merupakan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kewenangan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kementerian</a:t>
            </a:r>
            <a:r>
              <a:rPr lang="en-US" sz="2000" i="1" dirty="0">
                <a:latin typeface="Book Antiqua" pitchFamily="18" charset="0"/>
              </a:rPr>
              <a:t>/</a:t>
            </a:r>
            <a:r>
              <a:rPr lang="en-US" sz="2000" i="1" dirty="0" err="1">
                <a:latin typeface="Book Antiqua" pitchFamily="18" charset="0"/>
              </a:rPr>
              <a:t>lembaga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sesuai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dengan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tugas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dan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funginya</a:t>
            </a:r>
            <a:r>
              <a:rPr lang="en-US" sz="2000" i="1" dirty="0" smtClean="0">
                <a:latin typeface="Book Antiqua" pitchFamily="18" charset="0"/>
              </a:rPr>
              <a:t>”</a:t>
            </a:r>
            <a:endParaRPr lang="en-US" sz="2000" i="1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alibri"/>
              </a:rPr>
              <a:t>→</a:t>
            </a:r>
            <a:r>
              <a:rPr lang="en-US" sz="2000" b="1" i="1" dirty="0" err="1" smtClean="0">
                <a:latin typeface="Book Antiqua" pitchFamily="18" charset="0"/>
              </a:rPr>
              <a:t>Dirubah</a:t>
            </a:r>
            <a:r>
              <a:rPr lang="en-US" sz="2000" b="1" i="1" dirty="0" smtClean="0">
                <a:latin typeface="Book Antiqua" pitchFamily="18" charset="0"/>
              </a:rPr>
              <a:t> </a:t>
            </a:r>
            <a:r>
              <a:rPr lang="en-US" sz="2000" b="1" i="1" dirty="0" err="1" smtClean="0">
                <a:latin typeface="Book Antiqua" pitchFamily="18" charset="0"/>
              </a:rPr>
              <a:t>menjadi</a:t>
            </a:r>
            <a:r>
              <a:rPr lang="en-US" sz="2000" b="1" i="1" dirty="0" smtClean="0">
                <a:latin typeface="Book Antiqua" pitchFamily="18" charset="0"/>
              </a:rPr>
              <a:t> </a:t>
            </a:r>
            <a:r>
              <a:rPr lang="en-US" sz="2000" i="1" dirty="0">
                <a:latin typeface="Book Antiqua" pitchFamily="18" charset="0"/>
              </a:rPr>
              <a:t>: </a:t>
            </a:r>
            <a:endParaRPr lang="en-US" sz="2000" i="1" dirty="0" smtClean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Book Antiqua" pitchFamily="18" charset="0"/>
              </a:rPr>
              <a:t>“</a:t>
            </a:r>
            <a:r>
              <a:rPr lang="en-US" sz="2000" i="1" dirty="0" err="1" smtClean="0">
                <a:latin typeface="Book Antiqua" pitchFamily="18" charset="0"/>
              </a:rPr>
              <a:t>Dalam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hal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sz="20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Book Antiqua" pitchFamily="18" charset="0"/>
              </a:rPr>
              <a:t>di </a:t>
            </a:r>
            <a:r>
              <a:rPr lang="en-US" sz="2000" b="1" i="1" dirty="0" err="1">
                <a:solidFill>
                  <a:srgbClr val="FF0000"/>
                </a:solidFill>
                <a:latin typeface="Book Antiqua" pitchFamily="18" charset="0"/>
              </a:rPr>
              <a:t>luar</a:t>
            </a:r>
            <a:r>
              <a:rPr lang="en-US" sz="20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sz="20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sz="2000" b="1" i="1" dirty="0">
                <a:solidFill>
                  <a:srgbClr val="FF0000"/>
                </a:solidFill>
                <a:latin typeface="Book Antiqua" pitchFamily="18" charset="0"/>
              </a:rPr>
              <a:t>  </a:t>
            </a:r>
            <a:r>
              <a:rPr lang="en-US" sz="2000" i="1" dirty="0">
                <a:latin typeface="Book Antiqua" pitchFamily="18" charset="0"/>
              </a:rPr>
              <a:t>yang </a:t>
            </a:r>
            <a:r>
              <a:rPr lang="en-US" sz="2000" i="1" dirty="0" err="1">
                <a:latin typeface="Book Antiqua" pitchFamily="18" charset="0"/>
              </a:rPr>
              <a:t>telah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ditetapkan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dalam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rencana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tata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ruang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sebagai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ruang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publik</a:t>
            </a:r>
            <a:r>
              <a:rPr lang="en-US" sz="2000" i="1" dirty="0">
                <a:latin typeface="Book Antiqua" pitchFamily="18" charset="0"/>
              </a:rPr>
              <a:t> (</a:t>
            </a:r>
            <a:r>
              <a:rPr lang="en-US" sz="2000" i="1" dirty="0" err="1">
                <a:latin typeface="Book Antiqua" pitchFamily="18" charset="0"/>
              </a:rPr>
              <a:t>sepadan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garis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pantai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sepadan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sungai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ruang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terbuka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hijau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dan</a:t>
            </a:r>
            <a:r>
              <a:rPr lang="en-US" sz="2000" i="1" dirty="0">
                <a:latin typeface="Book Antiqua" pitchFamily="18" charset="0"/>
              </a:rPr>
              <a:t> lain-lain), </a:t>
            </a:r>
            <a:r>
              <a:rPr lang="en-US" sz="2000" i="1" dirty="0" err="1">
                <a:latin typeface="Book Antiqua" pitchFamily="18" charset="0"/>
              </a:rPr>
              <a:t>situs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purbakala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strike="sngStrike" dirty="0" err="1">
                <a:solidFill>
                  <a:srgbClr val="FF0000"/>
                </a:solidFill>
                <a:latin typeface="Book Antiqua" pitchFamily="18" charset="0"/>
              </a:rPr>
              <a:t>cagar</a:t>
            </a:r>
            <a:r>
              <a:rPr lang="en-US" sz="2000" i="1" strike="sngStrike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2000" i="1" strike="sngStrike" dirty="0" err="1">
                <a:solidFill>
                  <a:srgbClr val="FF0000"/>
                </a:solidFill>
                <a:latin typeface="Book Antiqua" pitchFamily="18" charset="0"/>
              </a:rPr>
              <a:t>alam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cagar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budaya</a:t>
            </a:r>
            <a:r>
              <a:rPr lang="en-US" sz="2000" i="1" strike="sngStrike" dirty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US" sz="2000" i="1" strike="sngStrike" dirty="0" err="1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sz="2000" i="1" strike="sngStrike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2000" i="1" strike="sngStrike" dirty="0" err="1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strike="sngStrike" dirty="0" err="1">
                <a:latin typeface="Book Antiqua" pitchFamily="18" charset="0"/>
              </a:rPr>
              <a:t>kawasan</a:t>
            </a:r>
            <a:r>
              <a:rPr lang="en-US" sz="2000" i="1" strike="sngStrike" dirty="0">
                <a:latin typeface="Book Antiqua" pitchFamily="18" charset="0"/>
              </a:rPr>
              <a:t> </a:t>
            </a:r>
            <a:r>
              <a:rPr lang="en-US" sz="2000" i="1" strike="sngStrike" dirty="0" err="1">
                <a:latin typeface="Book Antiqua" pitchFamily="18" charset="0"/>
              </a:rPr>
              <a:t>lindung</a:t>
            </a:r>
            <a:r>
              <a:rPr lang="en-US" sz="2000" i="1" strike="sngStrike" dirty="0">
                <a:latin typeface="Book Antiqua" pitchFamily="18" charset="0"/>
              </a:rPr>
              <a:t> </a:t>
            </a:r>
            <a:r>
              <a:rPr lang="en-US" sz="2000" i="1" strike="sngStrike" dirty="0" err="1">
                <a:latin typeface="Book Antiqua" pitchFamily="18" charset="0"/>
              </a:rPr>
              <a:t>dan</a:t>
            </a:r>
            <a:r>
              <a:rPr lang="en-US" sz="2000" i="1" strike="sngStrike" dirty="0">
                <a:latin typeface="Book Antiqua" pitchFamily="18" charset="0"/>
              </a:rPr>
              <a:t> </a:t>
            </a:r>
            <a:r>
              <a:rPr lang="en-US" sz="2000" i="1" strike="sngStrike" dirty="0" err="1">
                <a:latin typeface="Book Antiqua" pitchFamily="18" charset="0"/>
              </a:rPr>
              <a:t>konservasi</a:t>
            </a:r>
            <a:r>
              <a:rPr lang="en-US" sz="2000" i="1" dirty="0">
                <a:latin typeface="Book Antiqua" pitchFamily="18" charset="0"/>
              </a:rPr>
              <a:t>,  situ, </a:t>
            </a:r>
            <a:r>
              <a:rPr lang="en-US" sz="2000" i="1" dirty="0" err="1">
                <a:latin typeface="Book Antiqua" pitchFamily="18" charset="0"/>
              </a:rPr>
              <a:t>danau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embung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waduk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sumber</a:t>
            </a:r>
            <a:r>
              <a:rPr lang="en-US" sz="2000" i="1" dirty="0">
                <a:latin typeface="Book Antiqua" pitchFamily="18" charset="0"/>
              </a:rPr>
              <a:t> air </a:t>
            </a:r>
            <a:r>
              <a:rPr lang="en-US" sz="2000" i="1" dirty="0" err="1">
                <a:latin typeface="Book Antiqua" pitchFamily="18" charset="0"/>
              </a:rPr>
              <a:t>permukaan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termasuk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sempadannya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dan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wilayah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strategis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pertahanan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maka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pengelolaan</a:t>
            </a:r>
            <a:r>
              <a:rPr lang="en-US" sz="2000" i="1" dirty="0">
                <a:latin typeface="Book Antiqua" pitchFamily="18" charset="0"/>
              </a:rPr>
              <a:t>, </a:t>
            </a:r>
            <a:r>
              <a:rPr lang="en-US" sz="2000" i="1" dirty="0" err="1">
                <a:latin typeface="Book Antiqua" pitchFamily="18" charset="0"/>
              </a:rPr>
              <a:t>peruntukan</a:t>
            </a:r>
            <a:r>
              <a:rPr lang="en-US" sz="2000" i="1" dirty="0">
                <a:latin typeface="Book Antiqua" pitchFamily="18" charset="0"/>
              </a:rPr>
              <a:t>  </a:t>
            </a:r>
            <a:r>
              <a:rPr lang="en-US" sz="2000" i="1" dirty="0" err="1">
                <a:latin typeface="Book Antiqua" pitchFamily="18" charset="0"/>
              </a:rPr>
              <a:t>dan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pemanfaatannya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merupakan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kewenangan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kementerian</a:t>
            </a:r>
            <a:r>
              <a:rPr lang="en-US" sz="2000" i="1" dirty="0">
                <a:latin typeface="Book Antiqua" pitchFamily="18" charset="0"/>
              </a:rPr>
              <a:t>/</a:t>
            </a:r>
            <a:r>
              <a:rPr lang="en-US" sz="2000" i="1" dirty="0" err="1">
                <a:latin typeface="Book Antiqua" pitchFamily="18" charset="0"/>
              </a:rPr>
              <a:t>lembaga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sesuai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dengan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tugas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>
                <a:latin typeface="Book Antiqua" pitchFamily="18" charset="0"/>
              </a:rPr>
              <a:t>dan</a:t>
            </a:r>
            <a:r>
              <a:rPr lang="en-US" sz="2000" i="1" dirty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funginya</a:t>
            </a:r>
            <a:r>
              <a:rPr lang="en-US" sz="2000" i="1" dirty="0" smtClean="0">
                <a:latin typeface="Book Antiqua" pitchFamily="18" charset="0"/>
              </a:rPr>
              <a:t>”.</a:t>
            </a:r>
            <a:endParaRPr lang="en-US" sz="2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1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Book Antiqua" pitchFamily="18" charset="0"/>
              </a:rPr>
              <a:t>Pasal</a:t>
            </a:r>
            <a:r>
              <a:rPr lang="en-US" b="1" dirty="0" smtClean="0">
                <a:latin typeface="Book Antiqua" pitchFamily="18" charset="0"/>
              </a:rPr>
              <a:t> 58 </a:t>
            </a:r>
            <a:br>
              <a:rPr lang="en-US" b="1" dirty="0" smtClean="0">
                <a:latin typeface="Book Antiqua" pitchFamily="18" charset="0"/>
              </a:rPr>
            </a:br>
            <a:r>
              <a:rPr lang="en-US" b="1" dirty="0" smtClean="0">
                <a:latin typeface="Book Antiqua" pitchFamily="18" charset="0"/>
              </a:rPr>
              <a:t>REFORMA AGRARIA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(1) </a:t>
            </a:r>
            <a:r>
              <a:rPr lang="en-US" dirty="0" err="1" smtClean="0">
                <a:latin typeface="Book Antiqua" pitchFamily="18" charset="0"/>
              </a:rPr>
              <a:t>Reforma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agraria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meliputi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“</a:t>
            </a:r>
            <a:r>
              <a:rPr lang="en-US" b="1" i="1" dirty="0" err="1" smtClean="0">
                <a:latin typeface="Book Antiqua" pitchFamily="18" charset="0"/>
              </a:rPr>
              <a:t>penataan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aset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dan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penataan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akses</a:t>
            </a:r>
            <a:r>
              <a:rPr lang="en-US" b="1" i="1" dirty="0" smtClean="0">
                <a:latin typeface="Book Antiqua" pitchFamily="18" charset="0"/>
              </a:rPr>
              <a:t>” 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Sebaiknya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diubah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sebagai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berikut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(1) </a:t>
            </a:r>
            <a:r>
              <a:rPr lang="en-US" dirty="0" err="1" smtClean="0">
                <a:latin typeface="Book Antiqua" pitchFamily="18" charset="0"/>
              </a:rPr>
              <a:t>Reforma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agraria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meliputi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“</a:t>
            </a:r>
            <a:r>
              <a:rPr lang="en-US" b="1" i="1" dirty="0" err="1" smtClean="0">
                <a:latin typeface="Book Antiqua" pitchFamily="18" charset="0"/>
              </a:rPr>
              <a:t>penataan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aset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dan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pemberian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akses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”. </a:t>
            </a:r>
          </a:p>
          <a:p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(3) “</a:t>
            </a:r>
            <a:r>
              <a:rPr lang="en-US" dirty="0" err="1" smtClean="0">
                <a:latin typeface="Book Antiqua" pitchFamily="18" charset="0"/>
              </a:rPr>
              <a:t>Penataan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akses</a:t>
            </a:r>
            <a:r>
              <a:rPr lang="en-US" dirty="0" smtClean="0">
                <a:latin typeface="Book Antiqua" pitchFamily="18" charset="0"/>
              </a:rPr>
              <a:t>” </a:t>
            </a:r>
            <a:r>
              <a:rPr lang="en-US" dirty="0" err="1" smtClean="0">
                <a:latin typeface="Book Antiqua" pitchFamily="18" charset="0"/>
              </a:rPr>
              <a:t>sebagaimana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dimaksud</a:t>
            </a:r>
            <a:r>
              <a:rPr lang="en-US" dirty="0" smtClean="0">
                <a:latin typeface="Book Antiqua" pitchFamily="18" charset="0"/>
              </a:rPr>
              <a:t> ….</a:t>
            </a:r>
            <a:r>
              <a:rPr lang="en-US" dirty="0" err="1" smtClean="0">
                <a:latin typeface="Book Antiqua" pitchFamily="18" charset="0"/>
              </a:rPr>
              <a:t>dst</a:t>
            </a:r>
            <a:r>
              <a:rPr lang="en-US" dirty="0" smtClean="0">
                <a:latin typeface="Book Antiqua" pitchFamily="18" charset="0"/>
              </a:rPr>
              <a:t>… </a:t>
            </a:r>
          </a:p>
          <a:p>
            <a:r>
              <a:rPr lang="en-US" dirty="0" err="1" smtClean="0">
                <a:latin typeface="Book Antiqua" pitchFamily="18" charset="0"/>
              </a:rPr>
              <a:t>Sebaiknya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juga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diubah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menyesuaikan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pernyataan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pada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1 </a:t>
            </a:r>
            <a:r>
              <a:rPr lang="en-US" dirty="0" err="1" smtClean="0">
                <a:latin typeface="Book Antiqua" pitchFamily="18" charset="0"/>
              </a:rPr>
              <a:t>yaitu</a:t>
            </a:r>
            <a:r>
              <a:rPr lang="en-US" dirty="0" smtClean="0">
                <a:latin typeface="Book Antiqua" pitchFamily="18" charset="0"/>
              </a:rPr>
              <a:t> : </a:t>
            </a:r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(3)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“</a:t>
            </a:r>
            <a:r>
              <a:rPr lang="en-US" b="1" i="1" strike="sngStrike" dirty="0" err="1" smtClean="0">
                <a:solidFill>
                  <a:srgbClr val="FF0000"/>
                </a:solidFill>
                <a:latin typeface="Book Antiqua" pitchFamily="18" charset="0"/>
              </a:rPr>
              <a:t>Penataan</a:t>
            </a:r>
            <a:r>
              <a:rPr lang="en-US" b="1" i="1" strike="sngStrike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strike="sngStrike" dirty="0" err="1" smtClean="0">
                <a:solidFill>
                  <a:srgbClr val="FF0000"/>
                </a:solidFill>
                <a:latin typeface="Book Antiqua" pitchFamily="18" charset="0"/>
              </a:rPr>
              <a:t>akses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Pemberian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akses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” </a:t>
            </a:r>
            <a:r>
              <a:rPr lang="en-US" dirty="0" err="1" smtClean="0">
                <a:latin typeface="Book Antiqua" pitchFamily="18" charset="0"/>
              </a:rPr>
              <a:t>sebagaimana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dimaksud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(1) </a:t>
            </a:r>
            <a:r>
              <a:rPr lang="en-US" dirty="0" err="1" smtClean="0">
                <a:latin typeface="Book Antiqua" pitchFamily="18" charset="0"/>
              </a:rPr>
              <a:t>meliputi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pemberian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kesempatan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akses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permodalan</a:t>
            </a:r>
            <a:r>
              <a:rPr lang="en-US" dirty="0" smtClean="0">
                <a:latin typeface="Book Antiqua" pitchFamily="18" charset="0"/>
              </a:rPr>
              <a:t>….</a:t>
            </a:r>
            <a:r>
              <a:rPr lang="en-US" dirty="0" err="1" smtClean="0">
                <a:latin typeface="Book Antiqua" pitchFamily="18" charset="0"/>
              </a:rPr>
              <a:t>dst</a:t>
            </a:r>
            <a:r>
              <a:rPr lang="en-US" dirty="0" smtClean="0">
                <a:latin typeface="Book Antiqua" pitchFamily="18" charset="0"/>
              </a:rPr>
              <a:t>……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15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ook Antiqua" pitchFamily="18" charset="0"/>
              </a:rPr>
              <a:t>Pasal</a:t>
            </a:r>
            <a:r>
              <a:rPr lang="en-US" dirty="0" smtClean="0">
                <a:latin typeface="Book Antiqua" pitchFamily="18" charset="0"/>
              </a:rPr>
              <a:t> 59 (2)</a:t>
            </a:r>
            <a:br>
              <a:rPr lang="en-US" dirty="0" smtClean="0">
                <a:latin typeface="Book Antiqua" pitchFamily="18" charset="0"/>
              </a:rPr>
            </a:br>
            <a:r>
              <a:rPr lang="en-US" b="1" dirty="0" smtClean="0">
                <a:latin typeface="Book Antiqua" pitchFamily="18" charset="0"/>
              </a:rPr>
              <a:t>OBYEK REFORMA AGRARIA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b="1" dirty="0" err="1" smtClean="0">
                <a:latin typeface="Book Antiqua" pitchFamily="18" charset="0"/>
              </a:rPr>
              <a:t>Pasal</a:t>
            </a:r>
            <a:r>
              <a:rPr lang="en-US" b="1" dirty="0" smtClean="0">
                <a:latin typeface="Book Antiqua" pitchFamily="18" charset="0"/>
              </a:rPr>
              <a:t> 59 (2) </a:t>
            </a:r>
            <a:r>
              <a:rPr lang="en-US" b="1" dirty="0" err="1">
                <a:latin typeface="Book Antiqua" pitchFamily="18" charset="0"/>
              </a:rPr>
              <a:t>butir</a:t>
            </a:r>
            <a:r>
              <a:rPr lang="en-US" b="1" dirty="0">
                <a:latin typeface="Book Antiqua" pitchFamily="18" charset="0"/>
              </a:rPr>
              <a:t> b) </a:t>
            </a:r>
            <a:r>
              <a:rPr lang="en-US" dirty="0" err="1">
                <a:latin typeface="Book Antiqua" pitchFamily="18" charset="0"/>
              </a:rPr>
              <a:t>diubah</a:t>
            </a:r>
            <a:r>
              <a:rPr lang="en-US" dirty="0">
                <a:latin typeface="Book Antiqua" pitchFamily="18" charset="0"/>
              </a:rPr>
              <a:t> yang </a:t>
            </a:r>
            <a:r>
              <a:rPr lang="en-US" dirty="0" err="1">
                <a:latin typeface="Book Antiqua" pitchFamily="18" charset="0"/>
              </a:rPr>
              <a:t>semula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berbunyi</a:t>
            </a:r>
            <a:r>
              <a:rPr lang="en-US" dirty="0">
                <a:latin typeface="Book Antiqua" pitchFamily="18" charset="0"/>
              </a:rPr>
              <a:t> : </a:t>
            </a:r>
            <a:r>
              <a:rPr lang="en-US" dirty="0" smtClean="0">
                <a:latin typeface="Book Antiqua" pitchFamily="18" charset="0"/>
              </a:rPr>
              <a:t>“b</a:t>
            </a:r>
            <a:r>
              <a:rPr lang="en-US" dirty="0">
                <a:latin typeface="Book Antiqua" pitchFamily="18" charset="0"/>
              </a:rPr>
              <a:t>) Tanah </a:t>
            </a:r>
            <a:r>
              <a:rPr lang="en-US" dirty="0" err="1">
                <a:latin typeface="Book Antiqua" pitchFamily="18" charset="0"/>
              </a:rPr>
              <a:t>negara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hasil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pelepasan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kawasan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hutan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dan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bekas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tambang</a:t>
            </a:r>
            <a:r>
              <a:rPr lang="en-US" dirty="0" smtClean="0">
                <a:latin typeface="Book Antiqua" pitchFamily="18" charset="0"/>
              </a:rPr>
              <a:t>” → </a:t>
            </a:r>
            <a:r>
              <a:rPr lang="en-US" dirty="0" err="1" smtClean="0">
                <a:latin typeface="Book Antiqua" pitchFamily="18" charset="0"/>
              </a:rPr>
              <a:t>Diubah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menjadi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berbunyi</a:t>
            </a:r>
            <a:r>
              <a:rPr lang="en-US" dirty="0" smtClean="0">
                <a:latin typeface="Book Antiqua" pitchFamily="18" charset="0"/>
              </a:rPr>
              <a:t> : b) Tanah </a:t>
            </a:r>
            <a:r>
              <a:rPr lang="en-US" dirty="0" err="1" smtClean="0">
                <a:latin typeface="Book Antiqua" pitchFamily="18" charset="0"/>
              </a:rPr>
              <a:t>negara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hasil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perubahan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peruntukan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kawasan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hutan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err="1" smtClean="0">
                <a:latin typeface="Book Antiqua" pitchFamily="18" charset="0"/>
              </a:rPr>
              <a:t>Terhadap</a:t>
            </a:r>
            <a:r>
              <a:rPr lang="en-US" dirty="0" smtClean="0">
                <a:latin typeface="Book Antiqua" pitchFamily="18" charset="0"/>
              </a:rPr>
              <a:t> kata </a:t>
            </a:r>
            <a:r>
              <a:rPr lang="en-US" b="1" i="1" dirty="0" err="1">
                <a:latin typeface="Book Antiqua" pitchFamily="18" charset="0"/>
              </a:rPr>
              <a:t>bekas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tambang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diusulkan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menjadi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butir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tersendiri</a:t>
            </a:r>
            <a:r>
              <a:rPr lang="en-US" dirty="0">
                <a:latin typeface="Book Antiqua" pitchFamily="18" charset="0"/>
              </a:rPr>
              <a:t> yang </a:t>
            </a:r>
            <a:r>
              <a:rPr lang="en-US" dirty="0" err="1">
                <a:latin typeface="Book Antiqua" pitchFamily="18" charset="0"/>
              </a:rPr>
              <a:t>diusulkan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menjadi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berbunyi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sebegai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berikut</a:t>
            </a:r>
            <a:r>
              <a:rPr lang="en-US" dirty="0">
                <a:latin typeface="Book Antiqua" pitchFamily="18" charset="0"/>
              </a:rPr>
              <a:t> : </a:t>
            </a:r>
            <a:endParaRPr lang="en-US" dirty="0" smtClean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c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Bekas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pertambangan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di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luar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. </a:t>
            </a:r>
          </a:p>
          <a:p>
            <a:r>
              <a:rPr lang="en-US" dirty="0" err="1" smtClean="0">
                <a:latin typeface="Book Antiqua" pitchFamily="18" charset="0"/>
              </a:rPr>
              <a:t>Urutan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butir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selanjutnya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mengikuti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penomorannya</a:t>
            </a:r>
            <a:r>
              <a:rPr lang="en-US" dirty="0" smtClean="0">
                <a:latin typeface="Book Antiqua" pitchFamily="18" charset="0"/>
              </a:rPr>
              <a:t>. 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Terhadap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butir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“e) Tanah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timbul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”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diusulkan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dihapus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64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latin typeface="Book Antiqua" pitchFamily="18" charset="0"/>
              </a:rPr>
              <a:t>Pasal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>
                <a:latin typeface="Book Antiqua" pitchFamily="18" charset="0"/>
              </a:rPr>
              <a:t>60 </a:t>
            </a:r>
            <a:r>
              <a:rPr lang="en-US" dirty="0">
                <a:latin typeface="Book Antiqua" pitchFamily="18" charset="0"/>
              </a:rPr>
              <a:t/>
            </a:r>
            <a:br>
              <a:rPr lang="en-US" dirty="0">
                <a:latin typeface="Book Antiqua" pitchFamily="18" charset="0"/>
              </a:rPr>
            </a:b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068763"/>
          </a:xfrm>
          <a:ln w="31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(2) </a:t>
            </a:r>
            <a:r>
              <a:rPr lang="en-US" dirty="0" err="1">
                <a:latin typeface="Book Antiqua" pitchFamily="18" charset="0"/>
              </a:rPr>
              <a:t>pada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butir</a:t>
            </a:r>
            <a:r>
              <a:rPr lang="en-US" dirty="0">
                <a:latin typeface="Book Antiqua" pitchFamily="18" charset="0"/>
              </a:rPr>
              <a:t> d) yang </a:t>
            </a:r>
            <a:r>
              <a:rPr lang="en-US" dirty="0" err="1">
                <a:latin typeface="Book Antiqua" pitchFamily="18" charset="0"/>
              </a:rPr>
              <a:t>sebelumnya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berbunyi</a:t>
            </a:r>
            <a:r>
              <a:rPr lang="en-US" dirty="0">
                <a:latin typeface="Book Antiqua" pitchFamily="18" charset="0"/>
              </a:rPr>
              <a:t> : </a:t>
            </a:r>
            <a:r>
              <a:rPr lang="en-US" b="1" i="1" dirty="0" smtClean="0">
                <a:latin typeface="Book Antiqua" pitchFamily="18" charset="0"/>
              </a:rPr>
              <a:t>“d</a:t>
            </a:r>
            <a:r>
              <a:rPr lang="en-US" b="1" i="1" dirty="0">
                <a:latin typeface="Book Antiqua" pitchFamily="18" charset="0"/>
              </a:rPr>
              <a:t>) </a:t>
            </a:r>
            <a:r>
              <a:rPr lang="en-US" b="1" i="1" dirty="0" err="1">
                <a:latin typeface="Book Antiqua" pitchFamily="18" charset="0"/>
              </a:rPr>
              <a:t>bertempat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tinggal</a:t>
            </a:r>
            <a:r>
              <a:rPr lang="en-US" b="1" i="1" dirty="0">
                <a:latin typeface="Book Antiqua" pitchFamily="18" charset="0"/>
              </a:rPr>
              <a:t> di </a:t>
            </a:r>
            <a:r>
              <a:rPr lang="en-US" b="1" i="1" dirty="0" err="1">
                <a:latin typeface="Book Antiqua" pitchFamily="18" charset="0"/>
              </a:rPr>
              <a:t>wilayah</a:t>
            </a:r>
            <a:r>
              <a:rPr lang="en-US" b="1" i="1" dirty="0">
                <a:latin typeface="Book Antiqua" pitchFamily="18" charset="0"/>
              </a:rPr>
              <a:t> TORA </a:t>
            </a:r>
            <a:r>
              <a:rPr lang="en-US" b="1" i="1" dirty="0" err="1">
                <a:latin typeface="Book Antiqua" pitchFamily="18" charset="0"/>
              </a:rPr>
              <a:t>atau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bersedia</a:t>
            </a:r>
            <a:r>
              <a:rPr lang="en-US" b="1" i="1" dirty="0">
                <a:latin typeface="Book Antiqua" pitchFamily="18" charset="0"/>
              </a:rPr>
              <a:t> di </a:t>
            </a:r>
            <a:r>
              <a:rPr lang="en-US" b="1" i="1" dirty="0" err="1">
                <a:latin typeface="Book Antiqua" pitchFamily="18" charset="0"/>
              </a:rPr>
              <a:t>wilayah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Tora</a:t>
            </a:r>
            <a:r>
              <a:rPr lang="en-US" b="1" i="1" dirty="0" smtClean="0">
                <a:latin typeface="Book Antiqua" pitchFamily="18" charset="0"/>
              </a:rPr>
              <a:t>”. </a:t>
            </a:r>
            <a:endParaRPr lang="en-US" b="1" i="1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Diusulkan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anak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kalimat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i="1" dirty="0">
                <a:latin typeface="Book Antiqua" pitchFamily="18" charset="0"/>
              </a:rPr>
              <a:t>“</a:t>
            </a:r>
            <a:r>
              <a:rPr lang="en-US" b="1" i="1" dirty="0" err="1">
                <a:latin typeface="Book Antiqua" pitchFamily="18" charset="0"/>
              </a:rPr>
              <a:t>atau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bersedia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di </a:t>
            </a:r>
            <a:r>
              <a:rPr lang="en-US" b="1" i="1" dirty="0" err="1" smtClean="0">
                <a:latin typeface="Book Antiqua" pitchFamily="18" charset="0"/>
              </a:rPr>
              <a:t>wilayah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>
                <a:latin typeface="Book Antiqua" pitchFamily="18" charset="0"/>
              </a:rPr>
              <a:t>TORA” </a:t>
            </a:r>
            <a:r>
              <a:rPr lang="en-US" b="1" dirty="0" err="1" smtClean="0">
                <a:latin typeface="Book Antiqua" pitchFamily="18" charset="0"/>
              </a:rPr>
              <a:t>diubah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dan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dihapus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smtClean="0">
                <a:latin typeface="Book Antiqua" pitchFamily="18" charset="0"/>
              </a:rPr>
              <a:t>→ </a:t>
            </a:r>
            <a:r>
              <a:rPr lang="en-US" dirty="0" err="1" smtClean="0">
                <a:latin typeface="Book Antiqua" pitchFamily="18" charset="0"/>
              </a:rPr>
              <a:t>sehingga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butir</a:t>
            </a:r>
            <a:r>
              <a:rPr lang="en-US" dirty="0">
                <a:latin typeface="Book Antiqua" pitchFamily="18" charset="0"/>
              </a:rPr>
              <a:t> d) </a:t>
            </a:r>
            <a:r>
              <a:rPr lang="en-US" dirty="0" err="1">
                <a:latin typeface="Book Antiqua" pitchFamily="18" charset="0"/>
              </a:rPr>
              <a:t>menjadi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berbunyi</a:t>
            </a:r>
            <a:r>
              <a:rPr lang="en-US" dirty="0">
                <a:latin typeface="Book Antiqua" pitchFamily="18" charset="0"/>
              </a:rPr>
              <a:t> :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d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)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bertempat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tinggal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di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wilayah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TORA 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atau</a:t>
            </a:r>
            <a:r>
              <a:rPr lang="en-US" b="1" i="1" strike="sngStrike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bersedia</a:t>
            </a:r>
            <a:r>
              <a:rPr lang="en-US" b="1" i="1" strike="sngStrike" dirty="0">
                <a:solidFill>
                  <a:srgbClr val="FF0000"/>
                </a:solidFill>
                <a:latin typeface="Book Antiqua" pitchFamily="18" charset="0"/>
              </a:rPr>
              <a:t> di 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wilayah</a:t>
            </a:r>
            <a:r>
              <a:rPr lang="en-US" b="1" i="1" strike="sngStrike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Tora</a:t>
            </a:r>
            <a:r>
              <a:rPr lang="en-US" b="1" i="1" strike="sngStrike" dirty="0">
                <a:solidFill>
                  <a:srgbClr val="FF0000"/>
                </a:solidFill>
                <a:latin typeface="Book Antiqua" pitchFamily="18" charset="0"/>
              </a:rPr>
              <a:t>”. </a:t>
            </a:r>
            <a:r>
              <a:rPr lang="en-US" b="1" i="1" strike="sngStrike" dirty="0" smtClean="0">
                <a:solidFill>
                  <a:srgbClr val="FF0000"/>
                </a:solidFill>
                <a:latin typeface="Book Antiqua" pitchFamily="18" charset="0"/>
              </a:rPr>
              <a:t>. </a:t>
            </a:r>
            <a:endParaRPr lang="en-US" b="1" i="1" strike="sngStrike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Pasal</a:t>
            </a:r>
            <a:r>
              <a:rPr lang="en-US" dirty="0" smtClean="0">
                <a:latin typeface="Book Antiqua" pitchFamily="18" charset="0"/>
              </a:rPr>
              <a:t> 64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  <a:ln w="31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algn="just"/>
            <a:r>
              <a:rPr lang="en-US" sz="7200" b="1" dirty="0" err="1" smtClean="0">
                <a:latin typeface="Book Antiqua" pitchFamily="18" charset="0"/>
              </a:rPr>
              <a:t>Ayat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>
                <a:latin typeface="Book Antiqua" pitchFamily="18" charset="0"/>
              </a:rPr>
              <a:t>(1)</a:t>
            </a:r>
            <a:r>
              <a:rPr lang="en-US" sz="7200" dirty="0">
                <a:latin typeface="Book Antiqua" pitchFamily="18" charset="0"/>
              </a:rPr>
              <a:t> : </a:t>
            </a:r>
            <a:r>
              <a:rPr lang="en-US" sz="7200" dirty="0" smtClean="0">
                <a:latin typeface="Book Antiqua" pitchFamily="18" charset="0"/>
              </a:rPr>
              <a:t>“</a:t>
            </a:r>
            <a:r>
              <a:rPr lang="en-US" sz="7200" dirty="0" err="1" smtClean="0">
                <a:latin typeface="Book Antiqua" pitchFamily="18" charset="0"/>
              </a:rPr>
              <a:t>Setiap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izin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dan</a:t>
            </a:r>
            <a:r>
              <a:rPr lang="en-US" sz="7200" dirty="0" smtClean="0">
                <a:latin typeface="Book Antiqua" pitchFamily="18" charset="0"/>
              </a:rPr>
              <a:t>/</a:t>
            </a:r>
            <a:r>
              <a:rPr lang="en-US" sz="7200" dirty="0" err="1" smtClean="0">
                <a:latin typeface="Book Antiqua" pitchFamily="18" charset="0"/>
              </a:rPr>
              <a:t>atau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konsesi</a:t>
            </a:r>
            <a:r>
              <a:rPr lang="en-US" sz="7200" dirty="0" smtClean="0">
                <a:latin typeface="Book Antiqua" pitchFamily="18" charset="0"/>
              </a:rPr>
              <a:t> yang </a:t>
            </a:r>
            <a:r>
              <a:rPr lang="en-US" sz="7200" dirty="0" err="1" smtClean="0">
                <a:latin typeface="Book Antiqua" pitchFamily="18" charset="0"/>
              </a:rPr>
              <a:t>menimbulkan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perolehan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dan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pemanfaatan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tanah</a:t>
            </a:r>
            <a:r>
              <a:rPr lang="en-US" sz="7200" dirty="0" smtClean="0">
                <a:latin typeface="Book Antiqua" pitchFamily="18" charset="0"/>
              </a:rPr>
              <a:t> yang </a:t>
            </a:r>
            <a:r>
              <a:rPr lang="en-US" sz="7200" dirty="0" err="1" smtClean="0">
                <a:latin typeface="Book Antiqua" pitchFamily="18" charset="0"/>
              </a:rPr>
              <a:t>diterbitkan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dalam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kawasan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hutan</a:t>
            </a:r>
            <a:r>
              <a:rPr lang="en-US" sz="7200" b="1" dirty="0">
                <a:latin typeface="Book Antiqua" pitchFamily="18" charset="0"/>
              </a:rPr>
              <a:t>, </a:t>
            </a:r>
            <a:r>
              <a:rPr lang="en-US" sz="7200" b="1" dirty="0" err="1">
                <a:latin typeface="Book Antiqua" pitchFamily="18" charset="0"/>
              </a:rPr>
              <a:t>kawasan</a:t>
            </a:r>
            <a:r>
              <a:rPr lang="en-US" sz="7200" b="1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pertambangan</a:t>
            </a:r>
            <a:r>
              <a:rPr lang="en-US" sz="7200" b="1" dirty="0">
                <a:latin typeface="Book Antiqua" pitchFamily="18" charset="0"/>
              </a:rPr>
              <a:t>, </a:t>
            </a:r>
            <a:r>
              <a:rPr lang="en-US" sz="7200" b="1" dirty="0" err="1">
                <a:latin typeface="Book Antiqua" pitchFamily="18" charset="0"/>
              </a:rPr>
              <a:t>kawasan</a:t>
            </a:r>
            <a:r>
              <a:rPr lang="en-US" sz="7200" b="1" dirty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pesisir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dan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pulau-pulau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kecil</a:t>
            </a:r>
            <a:r>
              <a:rPr lang="en-US" sz="7200" b="1" dirty="0" smtClean="0">
                <a:latin typeface="Book Antiqua" pitchFamily="18" charset="0"/>
              </a:rPr>
              <a:t>, </a:t>
            </a:r>
            <a:r>
              <a:rPr lang="en-US" sz="7200" b="1" dirty="0" err="1">
                <a:latin typeface="Book Antiqua" pitchFamily="18" charset="0"/>
              </a:rPr>
              <a:t>serta</a:t>
            </a:r>
            <a:r>
              <a:rPr lang="en-US" sz="7200" b="1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kawasan</a:t>
            </a:r>
            <a:r>
              <a:rPr lang="en-US" sz="7200" b="1" dirty="0">
                <a:latin typeface="Book Antiqua" pitchFamily="18" charset="0"/>
              </a:rPr>
              <a:t> – </a:t>
            </a:r>
            <a:r>
              <a:rPr lang="en-US" sz="7200" b="1" dirty="0" err="1">
                <a:latin typeface="Book Antiqua" pitchFamily="18" charset="0"/>
              </a:rPr>
              <a:t>kawasan</a:t>
            </a:r>
            <a:r>
              <a:rPr lang="en-US" sz="7200" b="1" dirty="0">
                <a:latin typeface="Book Antiqua" pitchFamily="18" charset="0"/>
              </a:rPr>
              <a:t> </a:t>
            </a:r>
            <a:r>
              <a:rPr lang="en-US" sz="7200" b="1" dirty="0" smtClean="0">
                <a:latin typeface="Book Antiqua" pitchFamily="18" charset="0"/>
              </a:rPr>
              <a:t>lain, </a:t>
            </a:r>
            <a:r>
              <a:rPr lang="en-US" sz="7200" b="1" dirty="0" err="1" smtClean="0">
                <a:latin typeface="Book Antiqua" pitchFamily="18" charset="0"/>
              </a:rPr>
              <a:t>dan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dalam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wilayah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tanah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ulayat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masyarakat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hukum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adat</a:t>
            </a:r>
            <a:r>
              <a:rPr lang="en-US" sz="7200" b="1" dirty="0" smtClean="0">
                <a:latin typeface="Book Antiqua" pitchFamily="18" charset="0"/>
              </a:rPr>
              <a:t>, </a:t>
            </a:r>
            <a:r>
              <a:rPr lang="en-US" sz="7200" b="1" dirty="0" err="1" smtClean="0">
                <a:latin typeface="Book Antiqua" pitchFamily="18" charset="0"/>
              </a:rPr>
              <a:t>wajib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dipetakan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dan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diintegrasikan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dalam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sistem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pemetaan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nasional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sesuai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dengan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ketentuan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perundang-undangan</a:t>
            </a:r>
            <a:r>
              <a:rPr lang="en-US" sz="7200" b="1" dirty="0" smtClean="0">
                <a:latin typeface="Book Antiqua" pitchFamily="18" charset="0"/>
              </a:rPr>
              <a:t>.</a:t>
            </a:r>
            <a:r>
              <a:rPr lang="en-US" sz="7200" dirty="0" smtClean="0">
                <a:latin typeface="Book Antiqua" pitchFamily="18" charset="0"/>
              </a:rPr>
              <a:t> </a:t>
            </a:r>
          </a:p>
          <a:p>
            <a:pPr algn="just"/>
            <a:endParaRPr lang="en-US" sz="7200" dirty="0"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7200" dirty="0" err="1" smtClean="0">
                <a:latin typeface="Book Antiqua" pitchFamily="18" charset="0"/>
              </a:rPr>
              <a:t>Pengertian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atas</a:t>
            </a:r>
            <a:r>
              <a:rPr lang="en-US" sz="7200" dirty="0">
                <a:latin typeface="Book Antiqua" pitchFamily="18" charset="0"/>
              </a:rPr>
              <a:t> kata </a:t>
            </a:r>
            <a:r>
              <a:rPr lang="en-US" sz="7200" b="1" dirty="0" smtClean="0">
                <a:latin typeface="Book Antiqua" pitchFamily="18" charset="0"/>
              </a:rPr>
              <a:t>“</a:t>
            </a:r>
            <a:r>
              <a:rPr lang="en-US" sz="7200" b="1" dirty="0" err="1" smtClean="0">
                <a:latin typeface="Book Antiqua" pitchFamily="18" charset="0"/>
              </a:rPr>
              <a:t>kawasan</a:t>
            </a:r>
            <a:r>
              <a:rPr lang="en-US" sz="7200" b="1" dirty="0" smtClean="0">
                <a:latin typeface="Book Antiqua" pitchFamily="18" charset="0"/>
              </a:rPr>
              <a:t>” </a:t>
            </a:r>
            <a:r>
              <a:rPr lang="en-US" sz="7200" dirty="0" err="1">
                <a:latin typeface="Book Antiqua" pitchFamily="18" charset="0"/>
              </a:rPr>
              <a:t>harus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jelas</a:t>
            </a:r>
            <a:r>
              <a:rPr lang="en-US" sz="7200" dirty="0">
                <a:latin typeface="Book Antiqua" pitchFamily="18" charset="0"/>
              </a:rPr>
              <a:t>. </a:t>
            </a:r>
            <a:r>
              <a:rPr lang="en-US" sz="7200" dirty="0" err="1">
                <a:latin typeface="Book Antiqua" pitchFamily="18" charset="0"/>
              </a:rPr>
              <a:t>Sementara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pada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Pasal</a:t>
            </a:r>
            <a:r>
              <a:rPr lang="en-US" sz="7200" dirty="0">
                <a:latin typeface="Book Antiqua" pitchFamily="18" charset="0"/>
              </a:rPr>
              <a:t> 1 </a:t>
            </a:r>
            <a:r>
              <a:rPr lang="en-US" sz="7200" dirty="0" err="1">
                <a:latin typeface="Book Antiqua" pitchFamily="18" charset="0"/>
              </a:rPr>
              <a:t>tentang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ketentuan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umum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i="1" dirty="0" err="1">
                <a:latin typeface="Book Antiqua" pitchFamily="18" charset="0"/>
              </a:rPr>
              <a:t>tidak</a:t>
            </a:r>
            <a:r>
              <a:rPr lang="en-US" sz="7200" b="1" i="1" dirty="0">
                <a:latin typeface="Book Antiqua" pitchFamily="18" charset="0"/>
              </a:rPr>
              <a:t> </a:t>
            </a:r>
            <a:r>
              <a:rPr lang="en-US" sz="7200" b="1" i="1" dirty="0" err="1">
                <a:latin typeface="Book Antiqua" pitchFamily="18" charset="0"/>
              </a:rPr>
              <a:t>terdapat</a:t>
            </a:r>
            <a:r>
              <a:rPr lang="en-US" sz="7200" b="1" i="1" dirty="0">
                <a:latin typeface="Book Antiqua" pitchFamily="18" charset="0"/>
              </a:rPr>
              <a:t> </a:t>
            </a:r>
            <a:r>
              <a:rPr lang="en-US" sz="7200" b="1" i="1" dirty="0" err="1">
                <a:latin typeface="Book Antiqua" pitchFamily="18" charset="0"/>
              </a:rPr>
              <a:t>definisi</a:t>
            </a:r>
            <a:r>
              <a:rPr lang="en-US" sz="7200" b="1" i="1" dirty="0">
                <a:latin typeface="Book Antiqua" pitchFamily="18" charset="0"/>
              </a:rPr>
              <a:t> kata </a:t>
            </a:r>
            <a:r>
              <a:rPr lang="en-US" sz="7200" b="1" i="1" dirty="0" err="1" smtClean="0">
                <a:latin typeface="Book Antiqua" pitchFamily="18" charset="0"/>
              </a:rPr>
              <a:t>kawasan</a:t>
            </a:r>
            <a:r>
              <a:rPr lang="en-US" sz="7200" dirty="0" smtClean="0">
                <a:latin typeface="Book Antiqua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7200" dirty="0" smtClean="0">
                <a:latin typeface="Book Antiqua" pitchFamily="18" charset="0"/>
              </a:rPr>
              <a:t>Ada </a:t>
            </a:r>
            <a:r>
              <a:rPr lang="en-US" sz="7200" dirty="0" err="1" smtClean="0">
                <a:latin typeface="Book Antiqua" pitchFamily="18" charset="0"/>
              </a:rPr>
              <a:t>opsi</a:t>
            </a:r>
            <a:r>
              <a:rPr lang="en-US" sz="7200" dirty="0" smtClean="0">
                <a:latin typeface="Book Antiqua" pitchFamily="18" charset="0"/>
              </a:rPr>
              <a:t> lain </a:t>
            </a:r>
            <a:r>
              <a:rPr lang="en-US" sz="7200" dirty="0" err="1">
                <a:latin typeface="Book Antiqua" pitchFamily="18" charset="0"/>
              </a:rPr>
              <a:t>yaitu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untuk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ayat</a:t>
            </a:r>
            <a:r>
              <a:rPr lang="en-US" sz="7200" dirty="0">
                <a:latin typeface="Book Antiqua" pitchFamily="18" charset="0"/>
              </a:rPr>
              <a:t> (1) </a:t>
            </a:r>
            <a:r>
              <a:rPr lang="en-US" sz="7200" dirty="0" err="1">
                <a:latin typeface="Book Antiqua" pitchFamily="18" charset="0"/>
              </a:rPr>
              <a:t>tersebut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i="1" dirty="0" err="1" smtClean="0">
                <a:solidFill>
                  <a:srgbClr val="FF0000"/>
                </a:solidFill>
                <a:latin typeface="Book Antiqua" pitchFamily="18" charset="0"/>
              </a:rPr>
              <a:t>dihapuskan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smtClean="0">
                <a:solidFill>
                  <a:srgbClr val="FF0000"/>
                </a:solidFill>
                <a:latin typeface="Book Antiqua" pitchFamily="18" charset="0"/>
              </a:rPr>
              <a:t>→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Sebagian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besar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batas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ijin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konsesi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sudah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dilakukan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penataan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batas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dan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penetapan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serta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akan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diintegrasikan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melalui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kebijakan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satu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i="1" dirty="0" err="1">
                <a:solidFill>
                  <a:srgbClr val="FF0000"/>
                </a:solidFill>
                <a:latin typeface="Book Antiqua" pitchFamily="18" charset="0"/>
              </a:rPr>
              <a:t>peta</a:t>
            </a:r>
            <a:r>
              <a:rPr lang="en-US" sz="7200" i="1" dirty="0">
                <a:solidFill>
                  <a:srgbClr val="FF0000"/>
                </a:solidFill>
                <a:latin typeface="Book Antiqua" pitchFamily="18" charset="0"/>
              </a:rPr>
              <a:t> (one map </a:t>
            </a:r>
            <a:r>
              <a:rPr lang="en-US" sz="7200" i="1" dirty="0" smtClean="0">
                <a:solidFill>
                  <a:srgbClr val="FF0000"/>
                </a:solidFill>
                <a:latin typeface="Book Antiqua" pitchFamily="18" charset="0"/>
              </a:rPr>
              <a:t>policy).</a:t>
            </a:r>
            <a:endParaRPr lang="en-US" sz="7200" b="1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en-US" sz="7200" b="1" i="1" dirty="0">
              <a:solidFill>
                <a:srgbClr val="FF0000"/>
              </a:solidFill>
              <a:latin typeface="Book Antiqua" pitchFamily="18" charset="0"/>
            </a:endParaRPr>
          </a:p>
          <a:p>
            <a:pPr algn="just"/>
            <a:r>
              <a:rPr lang="en-US" sz="7200" b="1" dirty="0" err="1" smtClean="0">
                <a:latin typeface="Book Antiqua" pitchFamily="18" charset="0"/>
              </a:rPr>
              <a:t>Ayat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>
                <a:latin typeface="Book Antiqua" pitchFamily="18" charset="0"/>
              </a:rPr>
              <a:t>(2)</a:t>
            </a:r>
            <a:r>
              <a:rPr lang="en-US" sz="7200" dirty="0">
                <a:latin typeface="Book Antiqua" pitchFamily="18" charset="0"/>
              </a:rPr>
              <a:t> yang </a:t>
            </a:r>
            <a:r>
              <a:rPr lang="en-US" sz="7200" dirty="0" err="1">
                <a:latin typeface="Book Antiqua" pitchFamily="18" charset="0"/>
              </a:rPr>
              <a:t>semula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berbunyi</a:t>
            </a:r>
            <a:r>
              <a:rPr lang="en-US" sz="7200" dirty="0">
                <a:latin typeface="Book Antiqua" pitchFamily="18" charset="0"/>
              </a:rPr>
              <a:t> : </a:t>
            </a:r>
            <a:r>
              <a:rPr lang="en-US" sz="7200" dirty="0" smtClean="0">
                <a:latin typeface="Book Antiqua" pitchFamily="18" charset="0"/>
              </a:rPr>
              <a:t>“</a:t>
            </a:r>
            <a:r>
              <a:rPr lang="en-US" sz="7200" dirty="0" err="1" smtClean="0">
                <a:latin typeface="Book Antiqua" pitchFamily="18" charset="0"/>
              </a:rPr>
              <a:t>Setiap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izin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dan</a:t>
            </a:r>
            <a:r>
              <a:rPr lang="en-US" sz="7200" dirty="0">
                <a:latin typeface="Book Antiqua" pitchFamily="18" charset="0"/>
              </a:rPr>
              <a:t> /</a:t>
            </a:r>
            <a:r>
              <a:rPr lang="en-US" sz="7200" dirty="0" err="1">
                <a:latin typeface="Book Antiqua" pitchFamily="18" charset="0"/>
              </a:rPr>
              <a:t>atau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konsesi</a:t>
            </a:r>
            <a:r>
              <a:rPr lang="en-US" sz="7200" dirty="0" smtClean="0">
                <a:latin typeface="Book Antiqua" pitchFamily="18" charset="0"/>
              </a:rPr>
              <a:t>…</a:t>
            </a:r>
            <a:r>
              <a:rPr lang="en-US" sz="7200" dirty="0" err="1" smtClean="0">
                <a:latin typeface="Book Antiqua" pitchFamily="18" charset="0"/>
              </a:rPr>
              <a:t>dst</a:t>
            </a:r>
            <a:r>
              <a:rPr lang="en-US" sz="7200" dirty="0" smtClean="0">
                <a:latin typeface="Book Antiqua" pitchFamily="18" charset="0"/>
              </a:rPr>
              <a:t>…</a:t>
            </a:r>
            <a:r>
              <a:rPr lang="en-US" sz="7200" dirty="0" err="1" smtClean="0">
                <a:latin typeface="Book Antiqua" pitchFamily="18" charset="0"/>
              </a:rPr>
              <a:t>disampaikan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kepada</a:t>
            </a:r>
            <a:r>
              <a:rPr lang="en-US" sz="7200" dirty="0">
                <a:latin typeface="Book Antiqua" pitchFamily="18" charset="0"/>
              </a:rPr>
              <a:t> “</a:t>
            </a:r>
            <a:r>
              <a:rPr lang="en-US" sz="7200" dirty="0" err="1">
                <a:latin typeface="Book Antiqua" pitchFamily="18" charset="0"/>
              </a:rPr>
              <a:t>Kementerian</a:t>
            </a:r>
            <a:r>
              <a:rPr lang="en-US" sz="7200" dirty="0">
                <a:latin typeface="Book Antiqua" pitchFamily="18" charset="0"/>
              </a:rPr>
              <a:t>” </a:t>
            </a:r>
            <a:r>
              <a:rPr lang="en-US" sz="7200" dirty="0" err="1">
                <a:latin typeface="Book Antiqua" pitchFamily="18" charset="0"/>
              </a:rPr>
              <a:t>dalam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jangka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waktu</a:t>
            </a:r>
            <a:r>
              <a:rPr lang="en-US" sz="7200" dirty="0" smtClean="0">
                <a:latin typeface="Book Antiqua" pitchFamily="18" charset="0"/>
              </a:rPr>
              <a:t> paling lama 1 (</a:t>
            </a:r>
            <a:r>
              <a:rPr lang="en-US" sz="7200" dirty="0" err="1" smtClean="0">
                <a:latin typeface="Book Antiqua" pitchFamily="18" charset="0"/>
              </a:rPr>
              <a:t>satu</a:t>
            </a:r>
            <a:r>
              <a:rPr lang="en-US" sz="7200" dirty="0" smtClean="0">
                <a:latin typeface="Book Antiqua" pitchFamily="18" charset="0"/>
              </a:rPr>
              <a:t>) </a:t>
            </a:r>
            <a:r>
              <a:rPr lang="en-US" sz="7200" dirty="0" err="1" smtClean="0">
                <a:latin typeface="Book Antiqua" pitchFamily="18" charset="0"/>
              </a:rPr>
              <a:t>tahun</a:t>
            </a:r>
            <a:r>
              <a:rPr lang="en-US" sz="7200" dirty="0" smtClean="0">
                <a:latin typeface="Book Antiqua" pitchFamily="18" charset="0"/>
              </a:rPr>
              <a:t>….</a:t>
            </a:r>
            <a:r>
              <a:rPr lang="en-US" sz="7200" dirty="0" err="1">
                <a:latin typeface="Book Antiqua" pitchFamily="18" charset="0"/>
              </a:rPr>
              <a:t>dst</a:t>
            </a:r>
            <a:r>
              <a:rPr lang="en-US" sz="7200" dirty="0" smtClean="0">
                <a:latin typeface="Book Antiqua" pitchFamily="18" charset="0"/>
              </a:rPr>
              <a:t>.”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dirty="0">
                <a:latin typeface="Book Antiqua" pitchFamily="18" charset="0"/>
              </a:rPr>
              <a:t>→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Diubah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menjadi</a:t>
            </a:r>
            <a:r>
              <a:rPr lang="en-US" sz="7200" dirty="0">
                <a:latin typeface="Book Antiqua" pitchFamily="18" charset="0"/>
              </a:rPr>
              <a:t> : </a:t>
            </a:r>
            <a:r>
              <a:rPr lang="en-US" sz="7200" b="1" i="1" dirty="0">
                <a:latin typeface="Book Antiqua" pitchFamily="18" charset="0"/>
              </a:rPr>
              <a:t>(2) </a:t>
            </a:r>
            <a:r>
              <a:rPr lang="en-US" sz="7200" b="1" i="1" dirty="0" smtClean="0">
                <a:latin typeface="Book Antiqua" pitchFamily="18" charset="0"/>
              </a:rPr>
              <a:t>“</a:t>
            </a:r>
            <a:r>
              <a:rPr lang="en-US" sz="7200" b="1" i="1" dirty="0" err="1" smtClean="0">
                <a:solidFill>
                  <a:srgbClr val="FF0000"/>
                </a:solidFill>
                <a:latin typeface="Book Antiqua" pitchFamily="18" charset="0"/>
              </a:rPr>
              <a:t>Setiap</a:t>
            </a:r>
            <a:r>
              <a:rPr lang="en-US" sz="72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 smtClean="0">
                <a:solidFill>
                  <a:srgbClr val="FF0000"/>
                </a:solidFill>
                <a:latin typeface="Book Antiqua" pitchFamily="18" charset="0"/>
              </a:rPr>
              <a:t>kementrian</a:t>
            </a:r>
            <a:r>
              <a:rPr lang="en-US" sz="72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teknis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menyampaikan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kepada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Kementrian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tentang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penggunaan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dan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pemanfaatan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di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lingkup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kementeriannya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masing-masing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”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dalam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Book Antiqua" pitchFamily="18" charset="0"/>
              </a:rPr>
              <a:t>jangka</a:t>
            </a:r>
            <a:r>
              <a:rPr lang="en-US" sz="72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 smtClean="0">
                <a:solidFill>
                  <a:srgbClr val="FF0000"/>
                </a:solidFill>
                <a:latin typeface="Book Antiqua" pitchFamily="18" charset="0"/>
              </a:rPr>
              <a:t>waktu</a:t>
            </a:r>
            <a:r>
              <a:rPr lang="en-US" sz="7200" b="1" i="1" dirty="0" smtClean="0">
                <a:solidFill>
                  <a:srgbClr val="FF0000"/>
                </a:solidFill>
                <a:latin typeface="Book Antiqua" pitchFamily="18" charset="0"/>
              </a:rPr>
              <a:t> paling lama 1 (</a:t>
            </a:r>
            <a:r>
              <a:rPr lang="en-US" sz="7200" b="1" i="1" dirty="0" err="1" smtClean="0">
                <a:solidFill>
                  <a:srgbClr val="FF0000"/>
                </a:solidFill>
                <a:latin typeface="Book Antiqua" pitchFamily="18" charset="0"/>
              </a:rPr>
              <a:t>satu</a:t>
            </a:r>
            <a:r>
              <a:rPr lang="en-US" sz="7200" b="1" i="1" dirty="0" smtClean="0">
                <a:solidFill>
                  <a:srgbClr val="FF0000"/>
                </a:solidFill>
                <a:latin typeface="Book Antiqua" pitchFamily="18" charset="0"/>
              </a:rPr>
              <a:t>) </a:t>
            </a:r>
            <a:r>
              <a:rPr lang="en-US" sz="7200" b="1" i="1" dirty="0" err="1" smtClean="0">
                <a:solidFill>
                  <a:srgbClr val="FF0000"/>
                </a:solidFill>
                <a:latin typeface="Book Antiqua" pitchFamily="18" charset="0"/>
              </a:rPr>
              <a:t>tahun</a:t>
            </a:r>
            <a:r>
              <a:rPr lang="en-US" sz="72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 smtClean="0">
                <a:solidFill>
                  <a:srgbClr val="FF0000"/>
                </a:solidFill>
                <a:latin typeface="Book Antiqua" pitchFamily="18" charset="0"/>
              </a:rPr>
              <a:t>terhitung</a:t>
            </a:r>
            <a:r>
              <a:rPr lang="en-US" sz="72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i="1" dirty="0" err="1" smtClean="0">
                <a:solidFill>
                  <a:srgbClr val="FF0000"/>
                </a:solidFill>
                <a:latin typeface="Book Antiqua" pitchFamily="18" charset="0"/>
              </a:rPr>
              <a:t>sejak</a:t>
            </a:r>
            <a:r>
              <a:rPr lang="en-US" sz="7200" b="1" i="1" dirty="0" smtClean="0">
                <a:solidFill>
                  <a:srgbClr val="FF0000"/>
                </a:solidFill>
                <a:latin typeface="Book Antiqua" pitchFamily="18" charset="0"/>
              </a:rPr>
              <a:t> ….</a:t>
            </a:r>
            <a:r>
              <a:rPr lang="en-US" sz="7200" b="1" i="1" dirty="0" err="1" smtClean="0">
                <a:solidFill>
                  <a:srgbClr val="FF0000"/>
                </a:solidFill>
                <a:latin typeface="Book Antiqua" pitchFamily="18" charset="0"/>
              </a:rPr>
              <a:t>dst</a:t>
            </a:r>
            <a:r>
              <a:rPr lang="en-US" sz="7200" b="1" i="1" dirty="0" smtClean="0">
                <a:solidFill>
                  <a:srgbClr val="FF0000"/>
                </a:solidFill>
                <a:latin typeface="Book Antiqua" pitchFamily="18" charset="0"/>
              </a:rPr>
              <a:t>”: </a:t>
            </a:r>
            <a:endParaRPr lang="en-US" sz="7200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sz="49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54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Book Antiqua" pitchFamily="18" charset="0"/>
              </a:rPr>
              <a:t>Pasal</a:t>
            </a:r>
            <a:r>
              <a:rPr lang="en-US" b="1" dirty="0" smtClean="0">
                <a:latin typeface="Book Antiqua" pitchFamily="18" charset="0"/>
              </a:rPr>
              <a:t> 66</a:t>
            </a:r>
            <a:br>
              <a:rPr lang="en-US" b="1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dirty="0" err="1" smtClean="0">
                <a:latin typeface="Book Antiqua" pitchFamily="18" charset="0"/>
              </a:rPr>
              <a:t>Kegiatan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Pendaftaran</a:t>
            </a:r>
            <a:r>
              <a:rPr lang="en-US" dirty="0" smtClean="0">
                <a:latin typeface="Book Antiqua" pitchFamily="18" charset="0"/>
              </a:rPr>
              <a:t> Tanah)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  <a:ln w="317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algn="just"/>
            <a:r>
              <a:rPr lang="en-US" dirty="0" err="1" smtClean="0">
                <a:latin typeface="Book Antiqua" pitchFamily="18" charset="0"/>
              </a:rPr>
              <a:t>Pasal</a:t>
            </a:r>
            <a:r>
              <a:rPr lang="en-US" dirty="0" smtClean="0">
                <a:latin typeface="Book Antiqua" pitchFamily="18" charset="0"/>
              </a:rPr>
              <a:t> 66 </a:t>
            </a:r>
            <a:r>
              <a:rPr lang="en-US" dirty="0" err="1" smtClean="0">
                <a:latin typeface="Book Antiqua" pitchFamily="18" charset="0"/>
              </a:rPr>
              <a:t>ayat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(1) s/d </a:t>
            </a:r>
            <a:r>
              <a:rPr lang="en-US" dirty="0" err="1">
                <a:latin typeface="Book Antiqua" pitchFamily="18" charset="0"/>
              </a:rPr>
              <a:t>ayat</a:t>
            </a:r>
            <a:r>
              <a:rPr lang="en-US" dirty="0">
                <a:latin typeface="Book Antiqua" pitchFamily="18" charset="0"/>
              </a:rPr>
              <a:t> (3) </a:t>
            </a:r>
            <a:r>
              <a:rPr lang="en-US" dirty="0" smtClean="0">
                <a:latin typeface="Book Antiqua" pitchFamily="18" charset="0"/>
              </a:rPr>
              <a:t> : </a:t>
            </a:r>
            <a:r>
              <a:rPr lang="en-US" dirty="0" err="1">
                <a:latin typeface="Book Antiqua" pitchFamily="18" charset="0"/>
              </a:rPr>
              <a:t>Terkait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catatan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mengenai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sanksi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hal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ini</a:t>
            </a:r>
            <a:r>
              <a:rPr lang="en-US" dirty="0">
                <a:latin typeface="Book Antiqua" pitchFamily="18" charset="0"/>
              </a:rPr>
              <a:t> agar </a:t>
            </a:r>
            <a:r>
              <a:rPr lang="en-US" dirty="0" err="1">
                <a:latin typeface="Book Antiqua" pitchFamily="18" charset="0"/>
              </a:rPr>
              <a:t>supaya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lebih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diperjelas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berupa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apa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sanksi</a:t>
            </a:r>
            <a:r>
              <a:rPr lang="en-US" b="1" i="1" dirty="0">
                <a:latin typeface="Book Antiqua" pitchFamily="18" charset="0"/>
              </a:rPr>
              <a:t> yang </a:t>
            </a:r>
            <a:r>
              <a:rPr lang="en-US" b="1" i="1" dirty="0" err="1" smtClean="0">
                <a:latin typeface="Book Antiqua" pitchFamily="18" charset="0"/>
              </a:rPr>
              <a:t>dimaksud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dan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sanksi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ini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diberikan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kepada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siapa</a:t>
            </a:r>
            <a:r>
              <a:rPr lang="en-US" b="1" i="1" dirty="0">
                <a:latin typeface="Book Antiqua" pitchFamily="18" charset="0"/>
              </a:rPr>
              <a:t>? </a:t>
            </a:r>
          </a:p>
          <a:p>
            <a:pPr algn="just"/>
            <a:r>
              <a:rPr lang="en-US" b="1" dirty="0" err="1" smtClean="0">
                <a:latin typeface="Book Antiqua" pitchFamily="18" charset="0"/>
              </a:rPr>
              <a:t>Pasal</a:t>
            </a:r>
            <a:r>
              <a:rPr lang="en-US" b="1" dirty="0" smtClean="0">
                <a:latin typeface="Book Antiqua" pitchFamily="18" charset="0"/>
              </a:rPr>
              <a:t> 66 </a:t>
            </a:r>
            <a:r>
              <a:rPr lang="en-US" b="1" dirty="0" err="1" smtClean="0">
                <a:latin typeface="Book Antiqua" pitchFamily="18" charset="0"/>
              </a:rPr>
              <a:t>ayat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>
                <a:latin typeface="Book Antiqua" pitchFamily="18" charset="0"/>
              </a:rPr>
              <a:t>(2): </a:t>
            </a:r>
            <a:r>
              <a:rPr lang="en-US" dirty="0" err="1">
                <a:latin typeface="Book Antiqua" pitchFamily="18" charset="0"/>
              </a:rPr>
              <a:t>Sebelumnya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berbunyi</a:t>
            </a:r>
            <a:r>
              <a:rPr lang="en-US" dirty="0">
                <a:latin typeface="Book Antiqua" pitchFamily="18" charset="0"/>
              </a:rPr>
              <a:t> : </a:t>
            </a:r>
            <a:r>
              <a:rPr lang="en-US" i="1" dirty="0" smtClean="0">
                <a:latin typeface="Book Antiqua" pitchFamily="18" charset="0"/>
              </a:rPr>
              <a:t>“</a:t>
            </a:r>
            <a:r>
              <a:rPr lang="en-US" i="1" dirty="0" err="1" smtClean="0">
                <a:latin typeface="Book Antiqua" pitchFamily="18" charset="0"/>
              </a:rPr>
              <a:t>Bidang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tanah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kawasan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sebagaimana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dimaksud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pada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ayat</a:t>
            </a:r>
            <a:r>
              <a:rPr lang="en-US" i="1" dirty="0" smtClean="0">
                <a:latin typeface="Book Antiqua" pitchFamily="18" charset="0"/>
              </a:rPr>
              <a:t> (1) </a:t>
            </a:r>
            <a:r>
              <a:rPr lang="en-US" i="1" dirty="0" err="1" smtClean="0">
                <a:latin typeface="Book Antiqua" pitchFamily="18" charset="0"/>
              </a:rPr>
              <a:t>dapat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diberikan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dengan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Hak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Atas</a:t>
            </a:r>
            <a:r>
              <a:rPr lang="en-US" i="1" dirty="0" smtClean="0">
                <a:latin typeface="Book Antiqua" pitchFamily="18" charset="0"/>
              </a:rPr>
              <a:t> Tanah </a:t>
            </a:r>
            <a:r>
              <a:rPr lang="en-US" i="1" dirty="0" err="1" smtClean="0">
                <a:latin typeface="Book Antiqua" pitchFamily="18" charset="0"/>
              </a:rPr>
              <a:t>atau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Hak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Pengelolaan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berdasarkan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permohonan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kementerian</a:t>
            </a:r>
            <a:r>
              <a:rPr lang="en-US" i="1" dirty="0">
                <a:latin typeface="Book Antiqua" pitchFamily="18" charset="0"/>
              </a:rPr>
              <a:t> /</a:t>
            </a:r>
            <a:r>
              <a:rPr lang="en-US" i="1" dirty="0" err="1">
                <a:latin typeface="Book Antiqua" pitchFamily="18" charset="0"/>
              </a:rPr>
              <a:t>lembaga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atau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masyarakat</a:t>
            </a:r>
            <a:r>
              <a:rPr lang="en-US" i="1" dirty="0" smtClean="0">
                <a:latin typeface="Book Antiqua" pitchFamily="18" charset="0"/>
              </a:rPr>
              <a:t>” →</a:t>
            </a:r>
            <a:r>
              <a:rPr lang="en-US" dirty="0" err="1" smtClean="0">
                <a:latin typeface="Book Antiqua" pitchFamily="18" charset="0"/>
              </a:rPr>
              <a:t>Diusulkan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menjadi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berbunyi</a:t>
            </a:r>
            <a:r>
              <a:rPr lang="en-US" dirty="0">
                <a:latin typeface="Book Antiqua" pitchFamily="18" charset="0"/>
              </a:rPr>
              <a:t> : </a:t>
            </a:r>
            <a:r>
              <a:rPr lang="en-US" i="1" dirty="0">
                <a:latin typeface="Book Antiqua" pitchFamily="18" charset="0"/>
              </a:rPr>
              <a:t>“</a:t>
            </a:r>
            <a:r>
              <a:rPr lang="en-US" i="1" dirty="0" err="1">
                <a:latin typeface="Book Antiqua" pitchFamily="18" charset="0"/>
              </a:rPr>
              <a:t>Bidang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tanah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kawasan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sebagaimana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dimaksud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pada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ayat</a:t>
            </a:r>
            <a:r>
              <a:rPr lang="en-US" i="1" dirty="0">
                <a:latin typeface="Book Antiqua" pitchFamily="18" charset="0"/>
              </a:rPr>
              <a:t> (1) </a:t>
            </a:r>
            <a:r>
              <a:rPr lang="en-US" i="1" dirty="0" err="1">
                <a:latin typeface="Book Antiqua" pitchFamily="18" charset="0"/>
              </a:rPr>
              <a:t>dapat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diberikan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dengan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Hak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Atas</a:t>
            </a:r>
            <a:r>
              <a:rPr lang="en-US" i="1" dirty="0">
                <a:latin typeface="Book Antiqua" pitchFamily="18" charset="0"/>
              </a:rPr>
              <a:t> Tanah </a:t>
            </a:r>
            <a:r>
              <a:rPr lang="en-US" i="1" dirty="0" err="1">
                <a:latin typeface="Book Antiqua" pitchFamily="18" charset="0"/>
              </a:rPr>
              <a:t>atau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Hak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Pengelolaan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berdasarkan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permohonan</a:t>
            </a:r>
            <a:r>
              <a:rPr lang="en-US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kementerian</a:t>
            </a:r>
            <a:r>
              <a:rPr lang="en-US" b="1" i="1" strike="sngStrike" dirty="0">
                <a:solidFill>
                  <a:srgbClr val="FF0000"/>
                </a:solidFill>
                <a:latin typeface="Book Antiqua" pitchFamily="18" charset="0"/>
              </a:rPr>
              <a:t> /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lembaga</a:t>
            </a:r>
            <a:r>
              <a:rPr lang="en-US" b="1" i="1" strike="sngStrike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atau</a:t>
            </a:r>
            <a:r>
              <a:rPr lang="en-US" b="1" i="1" strike="sngStrike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masyarakat</a:t>
            </a:r>
            <a:r>
              <a:rPr lang="en-US" b="1" i="1" strike="sngStrike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kepada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kementerian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teknis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yang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membidangi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” </a:t>
            </a:r>
            <a:endParaRPr lang="en-US" b="1" i="1" dirty="0">
              <a:solidFill>
                <a:srgbClr val="FF0000"/>
              </a:solidFill>
              <a:latin typeface="Book Antiqua" pitchFamily="18" charset="0"/>
            </a:endParaRPr>
          </a:p>
          <a:p>
            <a:pPr algn="just"/>
            <a:r>
              <a:rPr lang="en-US" dirty="0" err="1" smtClean="0">
                <a:latin typeface="Book Antiqua" pitchFamily="18" charset="0"/>
              </a:rPr>
              <a:t>Alternatif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lain </a:t>
            </a:r>
            <a:r>
              <a:rPr lang="en-US" dirty="0" err="1">
                <a:latin typeface="Book Antiqua" pitchFamily="18" charset="0"/>
              </a:rPr>
              <a:t>diusulkan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untuk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ayat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(2)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dihapus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. </a:t>
            </a:r>
            <a:endParaRPr lang="en-US" b="1" i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84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382000" cy="2163762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Book Antiqua" pitchFamily="18" charset="0"/>
              </a:rPr>
              <a:t>BAGIAN III </a:t>
            </a:r>
            <a:br>
              <a:rPr lang="en-US" b="1" dirty="0" smtClean="0">
                <a:latin typeface="Book Antiqua" pitchFamily="18" charset="0"/>
              </a:rPr>
            </a:b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>
                <a:latin typeface="Book Antiqua" pitchFamily="18" charset="0"/>
              </a:rPr>
              <a:t>PERMOHONAN PENJELASAN/KLARIFIKASI</a:t>
            </a:r>
          </a:p>
        </p:txBody>
      </p:sp>
    </p:spTree>
    <p:extLst>
      <p:ext uri="{BB962C8B-B14F-4D97-AF65-F5344CB8AC3E}">
        <p14:creationId xmlns:p14="http://schemas.microsoft.com/office/powerpoint/2010/main" val="3339281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Book Antiqua" pitchFamily="18" charset="0"/>
              </a:rPr>
              <a:t/>
            </a:r>
            <a:br>
              <a:rPr lang="en-US" sz="3600" b="1" dirty="0" smtClean="0">
                <a:latin typeface="Book Antiqua" pitchFamily="18" charset="0"/>
              </a:rPr>
            </a:br>
            <a:r>
              <a:rPr lang="en-US" sz="3600" b="1" dirty="0" err="1" smtClean="0">
                <a:latin typeface="Book Antiqua" pitchFamily="18" charset="0"/>
              </a:rPr>
              <a:t>Pasal</a:t>
            </a:r>
            <a:r>
              <a:rPr lang="en-US" sz="3600" b="1" dirty="0" smtClean="0">
                <a:latin typeface="Book Antiqua" pitchFamily="18" charset="0"/>
              </a:rPr>
              <a:t> 1 (7) : </a:t>
            </a:r>
            <a:br>
              <a:rPr lang="en-US" sz="3600" b="1" dirty="0" smtClean="0">
                <a:latin typeface="Book Antiqua" pitchFamily="18" charset="0"/>
              </a:rPr>
            </a:br>
            <a:r>
              <a:rPr lang="en-US" sz="3600" b="1" dirty="0" smtClean="0">
                <a:latin typeface="Book Antiqua" pitchFamily="18" charset="0"/>
              </a:rPr>
              <a:t>HAK PENGELOLAAN  </a:t>
            </a:r>
            <a:br>
              <a:rPr lang="en-US" sz="3600" b="1" dirty="0" smtClean="0">
                <a:latin typeface="Book Antiqua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" b="1" dirty="0" err="1" smtClean="0">
                <a:latin typeface="Book Antiqua" pitchFamily="18" charset="0"/>
              </a:rPr>
              <a:t>Pasal</a:t>
            </a:r>
            <a:r>
              <a:rPr lang="es-ES" b="1" dirty="0" smtClean="0">
                <a:latin typeface="Book Antiqua" pitchFamily="18" charset="0"/>
              </a:rPr>
              <a:t> </a:t>
            </a:r>
            <a:r>
              <a:rPr lang="es-ES" b="1" dirty="0">
                <a:latin typeface="Book Antiqua" pitchFamily="18" charset="0"/>
              </a:rPr>
              <a:t>1 </a:t>
            </a:r>
            <a:r>
              <a:rPr lang="es-ES" b="1" dirty="0" smtClean="0">
                <a:latin typeface="Book Antiqua" pitchFamily="18" charset="0"/>
              </a:rPr>
              <a:t>(</a:t>
            </a:r>
            <a:r>
              <a:rPr lang="es-ES" b="1" dirty="0">
                <a:latin typeface="Book Antiqua" pitchFamily="18" charset="0"/>
              </a:rPr>
              <a:t>7</a:t>
            </a:r>
            <a:r>
              <a:rPr lang="es-ES" b="1" dirty="0" smtClean="0">
                <a:latin typeface="Book Antiqua" pitchFamily="18" charset="0"/>
              </a:rPr>
              <a:t>) : </a:t>
            </a:r>
            <a:endParaRPr lang="es-ES" b="1" dirty="0">
              <a:latin typeface="Book Antiqua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dirty="0" err="1" smtClean="0">
                <a:latin typeface="Book Antiqua" pitchFamily="18" charset="0"/>
              </a:rPr>
              <a:t>Pada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ayat</a:t>
            </a:r>
            <a:r>
              <a:rPr lang="en-US" dirty="0">
                <a:latin typeface="Book Antiqua" pitchFamily="18" charset="0"/>
              </a:rPr>
              <a:t> (7) </a:t>
            </a:r>
            <a:r>
              <a:rPr lang="en-US" dirty="0" err="1">
                <a:latin typeface="Book Antiqua" pitchFamily="18" charset="0"/>
              </a:rPr>
              <a:t>ini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mohon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penjelasan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mengenai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i="1" dirty="0">
                <a:latin typeface="Book Antiqua" pitchFamily="18" charset="0"/>
              </a:rPr>
              <a:t>“</a:t>
            </a:r>
            <a:r>
              <a:rPr lang="en-US" b="1" i="1" dirty="0" err="1">
                <a:latin typeface="Book Antiqua" pitchFamily="18" charset="0"/>
              </a:rPr>
              <a:t>hak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pengelolaan</a:t>
            </a:r>
            <a:r>
              <a:rPr lang="en-US" b="1" i="1" dirty="0">
                <a:latin typeface="Book Antiqua" pitchFamily="18" charset="0"/>
              </a:rPr>
              <a:t>”, </a:t>
            </a:r>
            <a:r>
              <a:rPr lang="en-US" b="1" i="1" dirty="0" smtClean="0">
                <a:latin typeface="Book Antiqua" pitchFamily="18" charset="0"/>
              </a:rPr>
              <a:t>   </a:t>
            </a:r>
            <a:r>
              <a:rPr lang="en-US" dirty="0" err="1" smtClean="0">
                <a:latin typeface="Book Antiqua" pitchFamily="18" charset="0"/>
              </a:rPr>
              <a:t>mengapa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tidak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ada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penjelasan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tentang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hak</a:t>
            </a:r>
            <a:r>
              <a:rPr lang="en-US" dirty="0">
                <a:latin typeface="Book Antiqua" pitchFamily="18" charset="0"/>
              </a:rPr>
              <a:t> lain </a:t>
            </a:r>
            <a:r>
              <a:rPr lang="en-US" dirty="0" err="1">
                <a:latin typeface="Book Antiqua" pitchFamily="18" charset="0"/>
              </a:rPr>
              <a:t>seperti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hak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pengaturan</a:t>
            </a:r>
            <a:r>
              <a:rPr lang="en-US" b="1" i="1" dirty="0">
                <a:latin typeface="Book Antiqua" pitchFamily="18" charset="0"/>
              </a:rPr>
              <a:t>, </a:t>
            </a:r>
            <a:r>
              <a:rPr lang="en-US" b="1" i="1" dirty="0" err="1">
                <a:latin typeface="Book Antiqua" pitchFamily="18" charset="0"/>
              </a:rPr>
              <a:t>pengurusan</a:t>
            </a:r>
            <a:r>
              <a:rPr lang="en-US" b="1" i="1" dirty="0">
                <a:latin typeface="Book Antiqua" pitchFamily="18" charset="0"/>
              </a:rPr>
              <a:t>, </a:t>
            </a:r>
            <a:r>
              <a:rPr lang="en-US" b="1" i="1" dirty="0" err="1">
                <a:latin typeface="Book Antiqua" pitchFamily="18" charset="0"/>
              </a:rPr>
              <a:t>pengawasan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sebagaimana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Pasal</a:t>
            </a:r>
            <a:r>
              <a:rPr lang="en-US" dirty="0">
                <a:latin typeface="Book Antiqua" pitchFamily="18" charset="0"/>
              </a:rPr>
              <a:t> 3 </a:t>
            </a:r>
            <a:r>
              <a:rPr lang="en-US" dirty="0" err="1">
                <a:latin typeface="Book Antiqua" pitchFamily="18" charset="0"/>
              </a:rPr>
              <a:t>ayat</a:t>
            </a:r>
            <a:r>
              <a:rPr lang="en-US" dirty="0">
                <a:latin typeface="Book Antiqua" pitchFamily="18" charset="0"/>
              </a:rPr>
              <a:t> (1).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b="1" i="1" dirty="0" err="1" smtClean="0">
                <a:latin typeface="Book Antiqua" pitchFamily="18" charset="0"/>
              </a:rPr>
              <a:t>Hak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pengelolaan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bisa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dilimpahkan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kewenangannya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kepada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pemegang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haknya</a:t>
            </a:r>
            <a:r>
              <a:rPr lang="en-US" dirty="0">
                <a:latin typeface="Book Antiqua" pitchFamily="18" charset="0"/>
              </a:rPr>
              <a:t>. </a:t>
            </a:r>
            <a:r>
              <a:rPr lang="en-US" dirty="0" err="1">
                <a:latin typeface="Book Antiqua" pitchFamily="18" charset="0"/>
              </a:rPr>
              <a:t>Apa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maksudnya</a:t>
            </a:r>
            <a:r>
              <a:rPr lang="en-US" dirty="0">
                <a:latin typeface="Book Antiqua" pitchFamily="18" charset="0"/>
              </a:rPr>
              <a:t> ? </a:t>
            </a:r>
            <a:r>
              <a:rPr lang="en-US" dirty="0" err="1">
                <a:latin typeface="Book Antiqua" pitchFamily="18" charset="0"/>
              </a:rPr>
              <a:t>Siapa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pemegang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haknya</a:t>
            </a:r>
            <a:r>
              <a:rPr lang="en-US" dirty="0">
                <a:latin typeface="Book Antiqua" pitchFamily="18" charset="0"/>
              </a:rPr>
              <a:t>. </a:t>
            </a:r>
            <a:endParaRPr lang="en-US" dirty="0" smtClean="0">
              <a:latin typeface="Book Antiqu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Book Antiqu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>
                <a:latin typeface="Book Antiqua" pitchFamily="18" charset="0"/>
              </a:rPr>
              <a:t>Mohon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penjelasan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smtClean="0">
                <a:latin typeface="Book Antiqua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Terkait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ook Antiqua" pitchFamily="18" charset="0"/>
              </a:rPr>
              <a:t>dengan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ook Antiqua" pitchFamily="18" charset="0"/>
              </a:rPr>
              <a:t>pengaturan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ook Antiqua" pitchFamily="18" charset="0"/>
              </a:rPr>
              <a:t>tentang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penyelesain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sengketa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dan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peradilan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pertanahan</a:t>
            </a:r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.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Apakah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sengketa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dan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peradilan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yang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yang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terkait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dengan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/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kehutanan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juga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masuk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di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dalam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RUU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ini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?</a:t>
            </a:r>
            <a:endParaRPr lang="en-US" b="1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48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 Antiqua" pitchFamily="18" charset="0"/>
              </a:rPr>
              <a:t>PASAL 4 (1)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  <a:ln w="3175"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algn="just"/>
            <a:r>
              <a:rPr lang="en-US" sz="6500" dirty="0" err="1" smtClean="0">
                <a:latin typeface="Book Antiqua" pitchFamily="18" charset="0"/>
              </a:rPr>
              <a:t>Pasal</a:t>
            </a:r>
            <a:r>
              <a:rPr lang="en-US" sz="6500" dirty="0" smtClean="0">
                <a:latin typeface="Book Antiqua" pitchFamily="18" charset="0"/>
              </a:rPr>
              <a:t> 4 (</a:t>
            </a:r>
            <a:r>
              <a:rPr lang="en-US" sz="8000" dirty="0" smtClean="0">
                <a:latin typeface="Book Antiqua" pitchFamily="18" charset="0"/>
              </a:rPr>
              <a:t>1</a:t>
            </a:r>
            <a:r>
              <a:rPr lang="en-US" sz="8000" dirty="0">
                <a:latin typeface="Book Antiqua" pitchFamily="18" charset="0"/>
              </a:rPr>
              <a:t>) </a:t>
            </a:r>
            <a:r>
              <a:rPr lang="en-US" sz="8000" dirty="0" smtClean="0">
                <a:latin typeface="Book Antiqua" pitchFamily="18" charset="0"/>
              </a:rPr>
              <a:t>: “</a:t>
            </a:r>
            <a:r>
              <a:rPr lang="en-US" sz="8000" dirty="0" err="1" smtClean="0">
                <a:latin typeface="Book Antiqua" pitchFamily="18" charset="0"/>
              </a:rPr>
              <a:t>Kewenangan</a:t>
            </a:r>
            <a:r>
              <a:rPr lang="en-US" sz="8000" dirty="0" smtClean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atas</a:t>
            </a:r>
            <a:r>
              <a:rPr lang="en-US" sz="8000" dirty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tanah</a:t>
            </a:r>
            <a:r>
              <a:rPr lang="en-US" sz="8000" dirty="0">
                <a:latin typeface="Book Antiqua" pitchFamily="18" charset="0"/>
              </a:rPr>
              <a:t>, </a:t>
            </a:r>
            <a:r>
              <a:rPr lang="en-US" sz="8000" dirty="0" err="1">
                <a:latin typeface="Book Antiqua" pitchFamily="18" charset="0"/>
              </a:rPr>
              <a:t>ruang</a:t>
            </a:r>
            <a:r>
              <a:rPr lang="en-US" sz="8000" dirty="0">
                <a:latin typeface="Book Antiqua" pitchFamily="18" charset="0"/>
              </a:rPr>
              <a:t>, </a:t>
            </a:r>
            <a:r>
              <a:rPr lang="en-US" sz="8000" dirty="0" err="1" smtClean="0">
                <a:latin typeface="Book Antiqua" pitchFamily="18" charset="0"/>
              </a:rPr>
              <a:t>dan</a:t>
            </a:r>
            <a:r>
              <a:rPr lang="en-US" sz="8000" b="1" dirty="0">
                <a:latin typeface="Book Antiqua" pitchFamily="18" charset="0"/>
              </a:rPr>
              <a:t> </a:t>
            </a:r>
            <a:r>
              <a:rPr lang="en-US" sz="8000" b="1" dirty="0" err="1" smtClean="0">
                <a:latin typeface="Book Antiqua" pitchFamily="18" charset="0"/>
              </a:rPr>
              <a:t>kawasan</a:t>
            </a:r>
            <a:r>
              <a:rPr lang="en-US" sz="8000" b="1" dirty="0" smtClean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sebagaimana</a:t>
            </a:r>
            <a:r>
              <a:rPr lang="en-US" sz="8000" dirty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dimaksud</a:t>
            </a:r>
            <a:r>
              <a:rPr lang="en-US" sz="8000" dirty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dalam</a:t>
            </a:r>
            <a:r>
              <a:rPr lang="en-US" sz="8000" dirty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Pasal</a:t>
            </a:r>
            <a:r>
              <a:rPr lang="en-US" sz="8000" dirty="0">
                <a:latin typeface="Book Antiqua" pitchFamily="18" charset="0"/>
              </a:rPr>
              <a:t> 3 </a:t>
            </a:r>
            <a:r>
              <a:rPr lang="en-US" sz="8000" dirty="0" err="1">
                <a:latin typeface="Book Antiqua" pitchFamily="18" charset="0"/>
              </a:rPr>
              <a:t>ayat</a:t>
            </a:r>
            <a:r>
              <a:rPr lang="en-US" sz="8000" dirty="0">
                <a:latin typeface="Book Antiqua" pitchFamily="18" charset="0"/>
              </a:rPr>
              <a:t> (3) </a:t>
            </a:r>
            <a:r>
              <a:rPr lang="en-US" sz="8000" dirty="0" err="1">
                <a:latin typeface="Book Antiqua" pitchFamily="18" charset="0"/>
              </a:rPr>
              <a:t>dilaksanakan</a:t>
            </a:r>
            <a:r>
              <a:rPr lang="en-US" sz="8000" dirty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oleh</a:t>
            </a:r>
            <a:r>
              <a:rPr lang="en-US" sz="8000" dirty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Pemerintah</a:t>
            </a:r>
            <a:r>
              <a:rPr lang="en-US" sz="8000" dirty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dan</a:t>
            </a:r>
            <a:r>
              <a:rPr lang="en-US" sz="8000" dirty="0">
                <a:latin typeface="Book Antiqua" pitchFamily="18" charset="0"/>
              </a:rPr>
              <a:t>/</a:t>
            </a:r>
            <a:r>
              <a:rPr lang="en-US" sz="8000" dirty="0" err="1">
                <a:latin typeface="Book Antiqua" pitchFamily="18" charset="0"/>
              </a:rPr>
              <a:t>atau</a:t>
            </a:r>
            <a:r>
              <a:rPr lang="en-US" sz="8000" dirty="0">
                <a:latin typeface="Book Antiqua" pitchFamily="18" charset="0"/>
              </a:rPr>
              <a:t> </a:t>
            </a:r>
            <a:r>
              <a:rPr lang="en-US" sz="8000" dirty="0" err="1">
                <a:latin typeface="Book Antiqua" pitchFamily="18" charset="0"/>
              </a:rPr>
              <a:t>Pemerintah</a:t>
            </a:r>
            <a:r>
              <a:rPr lang="en-US" sz="8000" dirty="0">
                <a:latin typeface="Book Antiqua" pitchFamily="18" charset="0"/>
              </a:rPr>
              <a:t> </a:t>
            </a:r>
            <a:r>
              <a:rPr lang="en-US" sz="8000" dirty="0" smtClean="0">
                <a:latin typeface="Book Antiqua" pitchFamily="18" charset="0"/>
              </a:rPr>
              <a:t>Daerah” →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Apa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yg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dimaksud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dengan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8000" b="1" i="1" dirty="0" smtClean="0">
                <a:solidFill>
                  <a:srgbClr val="FF0000"/>
                </a:solidFill>
                <a:latin typeface="Book Antiqua" pitchFamily="18" charset="0"/>
              </a:rPr>
              <a:t>“</a:t>
            </a:r>
            <a:r>
              <a:rPr lang="en-US" sz="8000" b="1" i="1" dirty="0" err="1" smtClean="0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sz="8000" b="1" i="1" dirty="0" smtClean="0">
                <a:solidFill>
                  <a:srgbClr val="FF0000"/>
                </a:solidFill>
                <a:latin typeface="Book Antiqua" pitchFamily="18" charset="0"/>
              </a:rPr>
              <a:t>”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disini</a:t>
            </a:r>
            <a:r>
              <a:rPr lang="en-US" sz="80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?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Belum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terdefinisikan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pada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Ketentuan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Book Antiqua" pitchFamily="18" charset="0"/>
              </a:rPr>
              <a:t>Umum</a:t>
            </a:r>
            <a:r>
              <a:rPr lang="en-US" sz="8000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  <a:endParaRPr lang="en-US" sz="8000" dirty="0" smtClean="0">
              <a:latin typeface="Book Antiqua" pitchFamily="18" charset="0"/>
            </a:endParaRPr>
          </a:p>
          <a:p>
            <a:pPr marL="0" indent="0" algn="just">
              <a:buNone/>
            </a:pPr>
            <a:endParaRPr lang="en-US" sz="3600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493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SISTEMATIKA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35563"/>
          </a:xfrm>
          <a:ln w="317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pPr marL="1028700" indent="-1028700">
              <a:buFont typeface="+mj-lt"/>
              <a:buAutoNum type="romanUcPeriod"/>
            </a:pPr>
            <a:r>
              <a:rPr lang="en-US" sz="5100" dirty="0" smtClean="0">
                <a:latin typeface="Book Antiqua" pitchFamily="18" charset="0"/>
              </a:rPr>
              <a:t>PENDAHULUAN</a:t>
            </a:r>
            <a:endParaRPr lang="en-US" sz="5100" dirty="0">
              <a:latin typeface="Book Antiqua" pitchFamily="18" charset="0"/>
            </a:endParaRPr>
          </a:p>
          <a:p>
            <a:pPr marL="1028700" indent="-1028700">
              <a:buFont typeface="+mj-lt"/>
              <a:buAutoNum type="romanUcPeriod"/>
            </a:pPr>
            <a:r>
              <a:rPr lang="es-ES" sz="5100" dirty="0" smtClean="0">
                <a:latin typeface="Book Antiqua" pitchFamily="18" charset="0"/>
              </a:rPr>
              <a:t>MASUKAN DAN KOREKSI PASAL PER PASAL. </a:t>
            </a:r>
            <a:endParaRPr lang="es-ES" sz="5100" dirty="0">
              <a:latin typeface="Book Antiqua" pitchFamily="18" charset="0"/>
            </a:endParaRPr>
          </a:p>
          <a:p>
            <a:pPr marL="1028700" indent="-1028700">
              <a:buFont typeface="+mj-lt"/>
              <a:buAutoNum type="romanUcPeriod"/>
            </a:pPr>
            <a:r>
              <a:rPr lang="en-US" sz="5100" dirty="0" smtClean="0">
                <a:latin typeface="Book Antiqua" pitchFamily="18" charset="0"/>
              </a:rPr>
              <a:t>PERTANYAAN KLARIFIKASI ATAS HAL-HAL YANG BELUM JELAS. </a:t>
            </a:r>
          </a:p>
          <a:p>
            <a:pPr marL="1028700" indent="-1028700">
              <a:buFont typeface="+mj-lt"/>
              <a:buAutoNum type="romanUcPeriod"/>
            </a:pPr>
            <a:r>
              <a:rPr lang="en-US" sz="5100" dirty="0" smtClean="0">
                <a:latin typeface="Book Antiqua" pitchFamily="18" charset="0"/>
              </a:rPr>
              <a:t>CATATAN MENGENAI DIMASUKANNYA </a:t>
            </a:r>
            <a:r>
              <a:rPr lang="en-US" sz="5100" i="1" dirty="0" smtClean="0">
                <a:latin typeface="Book Antiqua" pitchFamily="18" charset="0"/>
              </a:rPr>
              <a:t>KAWASAN HUTAN </a:t>
            </a:r>
            <a:r>
              <a:rPr lang="en-US" sz="5100" dirty="0" smtClean="0">
                <a:latin typeface="Book Antiqua" pitchFamily="18" charset="0"/>
              </a:rPr>
              <a:t>SEBAGAI OBJEK PENDAFTARAN TANAH. </a:t>
            </a:r>
          </a:p>
          <a:p>
            <a:pPr marL="1028700" indent="-1028700">
              <a:buFont typeface="+mj-lt"/>
              <a:buAutoNum type="romanUcPeriod"/>
            </a:pPr>
            <a:r>
              <a:rPr lang="en-US" sz="5100" dirty="0" smtClean="0">
                <a:latin typeface="Book Antiqua" pitchFamily="18" charset="0"/>
              </a:rPr>
              <a:t>PENUTUP</a:t>
            </a:r>
            <a:r>
              <a:rPr lang="en-US" sz="6400" dirty="0">
                <a:latin typeface="Book Antiqua" pitchFamily="18" charset="0"/>
              </a:rPr>
              <a:t/>
            </a:r>
            <a:br>
              <a:rPr lang="en-US" sz="6400" dirty="0">
                <a:latin typeface="Book Antiqua" pitchFamily="18" charset="0"/>
              </a:rPr>
            </a:br>
            <a:endParaRPr lang="en-US" sz="5100" dirty="0" smtClean="0">
              <a:latin typeface="Book Antiqua" pitchFamily="18" charset="0"/>
            </a:endParaRPr>
          </a:p>
          <a:p>
            <a:pPr marL="514350" indent="-514350">
              <a:buFont typeface="+mj-lt"/>
              <a:buAutoNum type="alphaL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31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 Antiqua" pitchFamily="18" charset="0"/>
              </a:rPr>
              <a:t>PASAL 5 </a:t>
            </a:r>
            <a:r>
              <a:rPr lang="en-US" dirty="0" smtClean="0">
                <a:latin typeface="Book Antiqua" pitchFamily="18" charset="0"/>
              </a:rPr>
              <a:t>(HAK PENGELOLAAN)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257800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 smtClean="0"/>
              <a:t>Pasal 5 (1</a:t>
            </a:r>
            <a:r>
              <a:rPr lang="sv-SE" sz="1600" b="1" dirty="0"/>
              <a:t>)</a:t>
            </a:r>
            <a:r>
              <a:rPr lang="sv-SE" sz="1600" dirty="0"/>
              <a:t> Sebagian kewenangan sebagaimana dimaksud dalam Pasal 3 ayat (1) diberikan dalam bentuk </a:t>
            </a:r>
            <a:r>
              <a:rPr lang="sv-SE" sz="1600" b="1" i="1" dirty="0"/>
              <a:t>Hak Pengelolaan</a:t>
            </a:r>
            <a:r>
              <a:rPr lang="sv-SE" sz="1600" dirty="0"/>
              <a:t> kepada: </a:t>
            </a:r>
          </a:p>
          <a:p>
            <a:pPr>
              <a:buFont typeface="+mj-lt"/>
              <a:buAutoNum type="alphaLcPeriod"/>
            </a:pPr>
            <a:r>
              <a:rPr lang="en-US" sz="1600" dirty="0" err="1" smtClean="0"/>
              <a:t>instansi</a:t>
            </a:r>
            <a:r>
              <a:rPr lang="en-US" sz="1600" dirty="0" smtClean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; </a:t>
            </a:r>
          </a:p>
          <a:p>
            <a:pPr>
              <a:buFont typeface="+mj-lt"/>
              <a:buAutoNum type="alphaLcPeriod"/>
            </a:pPr>
            <a:r>
              <a:rPr lang="en-US" sz="1600" dirty="0" err="1" smtClean="0"/>
              <a:t>Pemerintah</a:t>
            </a:r>
            <a:r>
              <a:rPr lang="en-US" sz="1600" dirty="0" smtClean="0"/>
              <a:t> </a:t>
            </a:r>
            <a:r>
              <a:rPr lang="en-US" sz="1600" dirty="0"/>
              <a:t>Daerah; </a:t>
            </a:r>
          </a:p>
          <a:p>
            <a:pPr>
              <a:buFont typeface="+mj-lt"/>
              <a:buAutoNum type="alphaLcPeriod"/>
            </a:pPr>
            <a:r>
              <a:rPr lang="en-US" sz="1600" dirty="0" smtClean="0"/>
              <a:t>Bank </a:t>
            </a:r>
            <a:r>
              <a:rPr lang="en-US" sz="1600" dirty="0"/>
              <a:t>Tanah;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</a:p>
          <a:p>
            <a:pPr>
              <a:buFont typeface="+mj-lt"/>
              <a:buAutoNum type="alphaLcPeriod"/>
            </a:pP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/>
              <a:t>Usaha </a:t>
            </a:r>
            <a:r>
              <a:rPr lang="en-US" sz="1600" dirty="0" err="1"/>
              <a:t>Milik</a:t>
            </a:r>
            <a:r>
              <a:rPr lang="en-US" sz="1600" dirty="0"/>
              <a:t> Negara/</a:t>
            </a:r>
            <a:r>
              <a:rPr lang="en-US" sz="1600" dirty="0" err="1"/>
              <a:t>Badan</a:t>
            </a:r>
            <a:r>
              <a:rPr lang="en-US" sz="1600" dirty="0"/>
              <a:t> Usaha </a:t>
            </a:r>
            <a:r>
              <a:rPr lang="en-US" sz="1600" dirty="0" err="1" smtClean="0"/>
              <a:t>Milik</a:t>
            </a:r>
            <a:r>
              <a:rPr lang="en-US" sz="1600" dirty="0" smtClean="0"/>
              <a:t> </a:t>
            </a:r>
            <a:r>
              <a:rPr lang="en-US" sz="1600" dirty="0"/>
              <a:t>Daerah, </a:t>
            </a:r>
            <a:r>
              <a:rPr lang="en-US" sz="1600" dirty="0" smtClean="0"/>
              <a:t>BUMN/BUMD</a:t>
            </a:r>
          </a:p>
          <a:p>
            <a:pPr marL="0" indent="0">
              <a:buNone/>
            </a:pPr>
            <a:r>
              <a:rPr lang="en-US" sz="1600" b="1" dirty="0" err="1" smtClean="0"/>
              <a:t>Pasal</a:t>
            </a:r>
            <a:r>
              <a:rPr lang="en-US" sz="1600" b="1" dirty="0" smtClean="0"/>
              <a:t> 5 (2</a:t>
            </a:r>
            <a:r>
              <a:rPr lang="en-US" sz="1600" b="1" dirty="0"/>
              <a:t>)</a:t>
            </a:r>
            <a:r>
              <a:rPr lang="en-US" sz="1600" dirty="0"/>
              <a:t> </a:t>
            </a:r>
            <a:r>
              <a:rPr lang="en-US" sz="1600" b="1" i="1" dirty="0" err="1"/>
              <a:t>Hak</a:t>
            </a:r>
            <a:r>
              <a:rPr lang="en-US" sz="1600" b="1" i="1" dirty="0"/>
              <a:t> </a:t>
            </a:r>
            <a:r>
              <a:rPr lang="en-US" sz="1600" b="1" i="1" dirty="0" err="1"/>
              <a:t>Pengelolaan</a:t>
            </a:r>
            <a:r>
              <a:rPr lang="en-US" sz="1600" b="1" i="1" dirty="0"/>
              <a:t> </a:t>
            </a:r>
            <a:r>
              <a:rPr lang="en-US" sz="1600" dirty="0" err="1"/>
              <a:t>sebagaimana</a:t>
            </a:r>
            <a:r>
              <a:rPr lang="en-US" sz="1600" dirty="0"/>
              <a:t> </a:t>
            </a:r>
            <a:r>
              <a:rPr lang="en-US" sz="1600" dirty="0" err="1"/>
              <a:t>dimaksud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ayat</a:t>
            </a:r>
            <a:r>
              <a:rPr lang="en-US" sz="1600" dirty="0"/>
              <a:t> (1)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kewenangan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: </a:t>
            </a:r>
          </a:p>
          <a:p>
            <a:pPr>
              <a:buFont typeface="+mj-lt"/>
              <a:buAutoNum type="alphaLcPeriod"/>
            </a:pPr>
            <a:r>
              <a:rPr lang="en-US" sz="1600" b="1" dirty="0" err="1" smtClean="0"/>
              <a:t>menyusun</a:t>
            </a:r>
            <a:r>
              <a:rPr lang="en-US" sz="1600" b="1" dirty="0" smtClean="0"/>
              <a:t> </a:t>
            </a:r>
            <a:r>
              <a:rPr lang="en-US" sz="1600" b="1" dirty="0" err="1"/>
              <a:t>rencana</a:t>
            </a:r>
            <a:r>
              <a:rPr lang="en-US" sz="1600" b="1" dirty="0"/>
              <a:t> </a:t>
            </a:r>
            <a:r>
              <a:rPr lang="en-US" sz="1600" b="1" dirty="0" err="1"/>
              <a:t>peruntukan</a:t>
            </a:r>
            <a:r>
              <a:rPr lang="en-US" sz="1600" dirty="0"/>
              <a:t>, </a:t>
            </a:r>
            <a:r>
              <a:rPr lang="en-US" sz="1600" b="1" dirty="0" err="1"/>
              <a:t>penggunaan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b="1" dirty="0" err="1"/>
              <a:t>pemanfaatan</a:t>
            </a:r>
            <a:r>
              <a:rPr lang="en-US" sz="1600" b="1" dirty="0"/>
              <a:t> </a:t>
            </a:r>
            <a:r>
              <a:rPr lang="en-US" sz="1600" b="1" dirty="0" err="1" smtClean="0"/>
              <a:t>tanah</a:t>
            </a:r>
            <a:r>
              <a:rPr lang="en-US" sz="1600" b="1" dirty="0" smtClean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tata</a:t>
            </a:r>
            <a:r>
              <a:rPr lang="en-US" sz="1600" dirty="0"/>
              <a:t> </a:t>
            </a:r>
            <a:r>
              <a:rPr lang="en-US" sz="1600" dirty="0" err="1"/>
              <a:t>ruang</a:t>
            </a:r>
            <a:r>
              <a:rPr lang="en-US" sz="1600" dirty="0"/>
              <a:t>; </a:t>
            </a:r>
          </a:p>
          <a:p>
            <a:pPr>
              <a:buFont typeface="+mj-lt"/>
              <a:buAutoNum type="alphaLcPeriod"/>
            </a:pPr>
            <a:r>
              <a:rPr lang="en-US" sz="1600" b="1" dirty="0" err="1" smtClean="0"/>
              <a:t>menggunakan</a:t>
            </a:r>
            <a:r>
              <a:rPr lang="en-US" sz="1600" b="1" dirty="0" smtClean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memanfaatkan</a:t>
            </a:r>
            <a:r>
              <a:rPr lang="en-US" sz="1600" b="1" dirty="0"/>
              <a:t> </a:t>
            </a:r>
            <a:r>
              <a:rPr lang="en-US" sz="1600" dirty="0"/>
              <a:t>Tanah </a:t>
            </a:r>
            <a:r>
              <a:rPr lang="en-US" sz="1600" dirty="0" err="1"/>
              <a:t>Hak</a:t>
            </a:r>
            <a:r>
              <a:rPr lang="en-US" sz="1600" dirty="0"/>
              <a:t> </a:t>
            </a:r>
            <a:r>
              <a:rPr lang="en-US" sz="1600" dirty="0" err="1"/>
              <a:t>Pengelolaan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keperluan</a:t>
            </a:r>
            <a:r>
              <a:rPr lang="en-US" sz="1600" dirty="0"/>
              <a:t> </a:t>
            </a:r>
            <a:r>
              <a:rPr lang="en-US" sz="1600" dirty="0" err="1"/>
              <a:t>pelaksanaan</a:t>
            </a:r>
            <a:r>
              <a:rPr lang="en-US" sz="1600" dirty="0"/>
              <a:t> </a:t>
            </a:r>
            <a:r>
              <a:rPr lang="en-US" sz="1600" dirty="0" err="1"/>
              <a:t>tugas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fungsinya</a:t>
            </a:r>
            <a:r>
              <a:rPr lang="en-US" sz="1600" dirty="0"/>
              <a:t>,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instansi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Daerah; </a:t>
            </a:r>
          </a:p>
          <a:p>
            <a:pPr>
              <a:buFont typeface="+mj-lt"/>
              <a:buAutoNum type="alphaLcPeriod"/>
            </a:pPr>
            <a:r>
              <a:rPr lang="en-US" sz="1600" b="1" dirty="0" err="1" smtClean="0"/>
              <a:t>memanfaatkan</a:t>
            </a:r>
            <a:r>
              <a:rPr lang="en-US" sz="1600" b="1" dirty="0" smtClean="0"/>
              <a:t> </a:t>
            </a:r>
            <a:r>
              <a:rPr lang="en-US" sz="1600" b="1" dirty="0" err="1"/>
              <a:t>bagian</a:t>
            </a:r>
            <a:r>
              <a:rPr lang="en-US" sz="1600" b="1" dirty="0"/>
              <a:t> </a:t>
            </a:r>
            <a:r>
              <a:rPr lang="en-US" sz="1600" dirty="0"/>
              <a:t>Tanah </a:t>
            </a:r>
            <a:r>
              <a:rPr lang="en-US" sz="1600" dirty="0" err="1"/>
              <a:t>Hak</a:t>
            </a:r>
            <a:r>
              <a:rPr lang="en-US" sz="1600" dirty="0"/>
              <a:t> </a:t>
            </a:r>
            <a:r>
              <a:rPr lang="en-US" sz="1600" dirty="0" err="1"/>
              <a:t>Pengelolaan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b="1" i="1" dirty="0" err="1"/>
              <a:t>dikerjasamakan</a:t>
            </a:r>
            <a:r>
              <a:rPr lang="en-US" sz="1600" b="1" i="1" dirty="0"/>
              <a:t> </a:t>
            </a:r>
            <a:r>
              <a:rPr lang="en-US" sz="1600" b="1" i="1" dirty="0" err="1"/>
              <a:t>dengan</a:t>
            </a:r>
            <a:r>
              <a:rPr lang="en-US" sz="1600" b="1" i="1" dirty="0"/>
              <a:t> </a:t>
            </a:r>
            <a:r>
              <a:rPr lang="en-US" sz="1600" b="1" i="1" dirty="0" err="1"/>
              <a:t>pihak</a:t>
            </a:r>
            <a:r>
              <a:rPr lang="en-US" sz="1600" b="1" i="1" dirty="0"/>
              <a:t> </a:t>
            </a:r>
            <a:r>
              <a:rPr lang="en-US" sz="1600" b="1" i="1" dirty="0" err="1"/>
              <a:t>ketiga</a:t>
            </a:r>
            <a:r>
              <a:rPr lang="en-US" sz="1600" dirty="0"/>
              <a:t>; </a:t>
            </a:r>
          </a:p>
          <a:p>
            <a:pPr>
              <a:buFont typeface="+mj-lt"/>
              <a:buAutoNum type="alphaLcPeriod"/>
            </a:pPr>
            <a:r>
              <a:rPr lang="en-US" sz="1600" b="1" dirty="0" err="1" smtClean="0"/>
              <a:t>menentukan</a:t>
            </a:r>
            <a:r>
              <a:rPr lang="en-US" sz="1600" b="1" dirty="0" smtClean="0"/>
              <a:t> </a:t>
            </a:r>
            <a:r>
              <a:rPr lang="en-US" sz="1600" b="1" dirty="0" err="1"/>
              <a:t>tarif</a:t>
            </a:r>
            <a:r>
              <a:rPr lang="en-US" sz="1600" b="1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menerima</a:t>
            </a:r>
            <a:r>
              <a:rPr lang="en-US" sz="1600" dirty="0"/>
              <a:t> </a:t>
            </a:r>
            <a:r>
              <a:rPr lang="en-US" sz="1600" dirty="0" err="1"/>
              <a:t>uang</a:t>
            </a:r>
            <a:r>
              <a:rPr lang="en-US" sz="1600" dirty="0"/>
              <a:t> </a:t>
            </a:r>
            <a:r>
              <a:rPr lang="en-US" sz="1600" dirty="0" err="1"/>
              <a:t>pemasukan</a:t>
            </a:r>
            <a:r>
              <a:rPr lang="en-US" sz="1600" dirty="0"/>
              <a:t>/</a:t>
            </a:r>
            <a:r>
              <a:rPr lang="en-US" sz="1600" dirty="0" err="1"/>
              <a:t>ganti</a:t>
            </a:r>
            <a:r>
              <a:rPr lang="en-US" sz="1600" dirty="0"/>
              <a:t> </a:t>
            </a:r>
            <a:r>
              <a:rPr lang="en-US" sz="1600" dirty="0" err="1"/>
              <a:t>rugi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/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uang</a:t>
            </a:r>
            <a:r>
              <a:rPr lang="en-US" sz="1600" dirty="0"/>
              <a:t>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tahunan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</a:t>
            </a:r>
            <a:r>
              <a:rPr lang="en-US" sz="1600" dirty="0" err="1"/>
              <a:t>ketiga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perjanjian</a:t>
            </a:r>
            <a:r>
              <a:rPr lang="en-US" sz="1600" dirty="0"/>
              <a:t>. </a:t>
            </a:r>
          </a:p>
          <a:p>
            <a:pPr marL="0" indent="0">
              <a:buNone/>
            </a:pPr>
            <a:r>
              <a:rPr lang="sv-SE" sz="1600" b="1" dirty="0" smtClean="0"/>
              <a:t>Pasal 5</a:t>
            </a:r>
            <a:r>
              <a:rPr lang="sv-SE" sz="1600" dirty="0" smtClean="0"/>
              <a:t> (3</a:t>
            </a:r>
            <a:r>
              <a:rPr lang="sv-SE" sz="1600" dirty="0"/>
              <a:t>) Pemberian Hak Pengelolaan sebagaimana dimaksud pada ayat (1) diberikan atas Tanah Negara dengan </a:t>
            </a:r>
            <a:r>
              <a:rPr lang="sv-SE" sz="1600" b="1" i="1" dirty="0"/>
              <a:t>keputusan pemberian hak di atas Tanah Negara</a:t>
            </a:r>
            <a:r>
              <a:rPr lang="sv-SE" sz="1600" dirty="0"/>
              <a:t>. </a:t>
            </a:r>
            <a:endParaRPr lang="sv-SE" sz="1600" dirty="0" smtClean="0"/>
          </a:p>
          <a:p>
            <a:pPr marL="0" indent="0">
              <a:buNone/>
            </a:pPr>
            <a:r>
              <a:rPr lang="sv-SE" sz="2000" b="1" i="1" dirty="0" smtClean="0">
                <a:solidFill>
                  <a:srgbClr val="FF0000"/>
                </a:solidFill>
              </a:rPr>
              <a:t>(Mohon penjelasan : apakah pengaturan ini termasuk hak pengelolaan hutan negara yang diemban oleh  Perum Perhutani ?)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6655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14478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Book Antiqua" pitchFamily="18" charset="0"/>
              </a:rPr>
              <a:t>Pasal</a:t>
            </a:r>
            <a:r>
              <a:rPr lang="en-US" sz="3600" dirty="0" smtClean="0">
                <a:latin typeface="Book Antiqua" pitchFamily="18" charset="0"/>
              </a:rPr>
              <a:t> 6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r>
              <a:rPr lang="en-US" b="1" dirty="0" smtClean="0">
                <a:latin typeface="Book Antiqua" pitchFamily="18" charset="0"/>
              </a:rPr>
              <a:t/>
            </a:r>
            <a:br>
              <a:rPr lang="en-US" b="1" dirty="0" smtClean="0">
                <a:latin typeface="Book Antiqua" pitchFamily="18" charset="0"/>
              </a:rPr>
            </a:br>
            <a:r>
              <a:rPr lang="en-US" sz="3600" b="1" dirty="0" smtClean="0">
                <a:latin typeface="Book Antiqua" pitchFamily="18" charset="0"/>
              </a:rPr>
              <a:t>BADAN HUKUM </a:t>
            </a:r>
            <a:br>
              <a:rPr lang="en-US" sz="3600" b="1" dirty="0" smtClean="0">
                <a:latin typeface="Book Antiqua" pitchFamily="18" charset="0"/>
              </a:rPr>
            </a:br>
            <a:r>
              <a:rPr lang="en-US" sz="3600" b="1" dirty="0" smtClean="0">
                <a:latin typeface="Book Antiqua" pitchFamily="18" charset="0"/>
              </a:rPr>
              <a:t>PEMEGANG HAK PENGELOLAAN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581400"/>
          </a:xfrm>
          <a:ln w="317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4000" dirty="0" err="1" smtClean="0">
                <a:latin typeface="Book Antiqua" pitchFamily="18" charset="0"/>
              </a:rPr>
              <a:t>Pasal</a:t>
            </a:r>
            <a:r>
              <a:rPr lang="en-US" sz="4000" dirty="0" smtClean="0">
                <a:latin typeface="Book Antiqua" pitchFamily="18" charset="0"/>
              </a:rPr>
              <a:t> 6 (3</a:t>
            </a:r>
            <a:r>
              <a:rPr lang="en-US" sz="4000" dirty="0">
                <a:latin typeface="Book Antiqua" pitchFamily="18" charset="0"/>
              </a:rPr>
              <a:t>) </a:t>
            </a:r>
            <a:r>
              <a:rPr lang="en-US" sz="4000" dirty="0" err="1">
                <a:latin typeface="Book Antiqua" pitchFamily="18" charset="0"/>
              </a:rPr>
              <a:t>Badan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hukum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dapat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menjadi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pemegang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Hak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Pengelolaan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melalui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Pemerintah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atau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Pemerintah</a:t>
            </a:r>
            <a:r>
              <a:rPr lang="en-US" sz="4000" dirty="0">
                <a:latin typeface="Book Antiqua" pitchFamily="18" charset="0"/>
              </a:rPr>
              <a:t> Daerah </a:t>
            </a:r>
            <a:r>
              <a:rPr lang="en-US" sz="4000" dirty="0" err="1">
                <a:latin typeface="Book Antiqua" pitchFamily="18" charset="0"/>
              </a:rPr>
              <a:t>dan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harus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memenuhi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persyaratan</a:t>
            </a:r>
            <a:r>
              <a:rPr lang="en-US" sz="4000" dirty="0">
                <a:latin typeface="Book Antiqua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4000" dirty="0" smtClean="0">
                <a:latin typeface="Book Antiqua" pitchFamily="18" charset="0"/>
              </a:rPr>
              <a:t>	a</a:t>
            </a:r>
            <a:r>
              <a:rPr lang="en-US" sz="4000" dirty="0">
                <a:latin typeface="Book Antiqua" pitchFamily="18" charset="0"/>
              </a:rPr>
              <a:t>. </a:t>
            </a:r>
            <a:r>
              <a:rPr lang="en-US" sz="4000" dirty="0" smtClean="0">
                <a:latin typeface="Book Antiqua" pitchFamily="18" charset="0"/>
              </a:rPr>
              <a:t>BUMN </a:t>
            </a:r>
            <a:r>
              <a:rPr lang="en-US" sz="4000" dirty="0" err="1">
                <a:latin typeface="Book Antiqua" pitchFamily="18" charset="0"/>
              </a:rPr>
              <a:t>atau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smtClean="0">
                <a:latin typeface="Book Antiqua" pitchFamily="18" charset="0"/>
              </a:rPr>
              <a:t>BUMD; </a:t>
            </a:r>
            <a:endParaRPr lang="en-US" sz="4000" dirty="0"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Book Antiqua" pitchFamily="18" charset="0"/>
              </a:rPr>
              <a:t>	b. </a:t>
            </a:r>
            <a:r>
              <a:rPr lang="en-US" sz="4000" dirty="0" err="1">
                <a:latin typeface="Book Antiqua" pitchFamily="18" charset="0"/>
              </a:rPr>
              <a:t>berorientasi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pada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pelayanan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publik</a:t>
            </a:r>
            <a:r>
              <a:rPr lang="en-US" sz="4000" dirty="0">
                <a:latin typeface="Book Antiqua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4000" dirty="0" smtClean="0">
                <a:latin typeface="Book Antiqua" pitchFamily="18" charset="0"/>
              </a:rPr>
              <a:t>(5</a:t>
            </a:r>
            <a:r>
              <a:rPr lang="en-US" sz="4000" dirty="0">
                <a:latin typeface="Book Antiqua" pitchFamily="18" charset="0"/>
              </a:rPr>
              <a:t>) </a:t>
            </a:r>
            <a:r>
              <a:rPr lang="en-US" sz="4000" dirty="0" err="1">
                <a:latin typeface="Book Antiqua" pitchFamily="18" charset="0"/>
              </a:rPr>
              <a:t>Hak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Pengelolaan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i="1" dirty="0" err="1">
                <a:latin typeface="Book Antiqua" pitchFamily="18" charset="0"/>
              </a:rPr>
              <a:t>dapat</a:t>
            </a:r>
            <a:r>
              <a:rPr lang="en-US" sz="4000" i="1" dirty="0">
                <a:latin typeface="Book Antiqua" pitchFamily="18" charset="0"/>
              </a:rPr>
              <a:t> </a:t>
            </a:r>
            <a:r>
              <a:rPr lang="en-US" sz="4000" i="1" dirty="0" err="1">
                <a:latin typeface="Book Antiqua" pitchFamily="18" charset="0"/>
              </a:rPr>
              <a:t>dilepaskan</a:t>
            </a:r>
            <a:r>
              <a:rPr lang="en-US" sz="4000" i="1" dirty="0">
                <a:latin typeface="Book Antiqua" pitchFamily="18" charset="0"/>
              </a:rPr>
              <a:t> </a:t>
            </a:r>
            <a:r>
              <a:rPr lang="en-US" sz="4000" i="1" dirty="0" err="1">
                <a:latin typeface="Book Antiqua" pitchFamily="18" charset="0"/>
              </a:rPr>
              <a:t>dan</a:t>
            </a:r>
            <a:r>
              <a:rPr lang="en-US" sz="4000" i="1" dirty="0">
                <a:latin typeface="Book Antiqua" pitchFamily="18" charset="0"/>
              </a:rPr>
              <a:t> </a:t>
            </a:r>
            <a:r>
              <a:rPr lang="en-US" sz="4000" i="1" dirty="0" err="1">
                <a:latin typeface="Book Antiqua" pitchFamily="18" charset="0"/>
              </a:rPr>
              <a:t>dialihkan</a:t>
            </a:r>
            <a:r>
              <a:rPr lang="en-US" sz="4000" i="1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kepada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pihak</a:t>
            </a:r>
            <a:r>
              <a:rPr lang="en-US" sz="4000" dirty="0">
                <a:latin typeface="Book Antiqua" pitchFamily="18" charset="0"/>
              </a:rPr>
              <a:t> yang </a:t>
            </a:r>
            <a:r>
              <a:rPr lang="en-US" sz="4000" dirty="0" err="1">
                <a:latin typeface="Book Antiqua" pitchFamily="18" charset="0"/>
              </a:rPr>
              <a:t>memenuhi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syarat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dengan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cara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b="1" dirty="0" err="1">
                <a:latin typeface="Book Antiqua" pitchFamily="18" charset="0"/>
              </a:rPr>
              <a:t>tukar</a:t>
            </a:r>
            <a:r>
              <a:rPr lang="en-US" sz="4000" b="1" dirty="0">
                <a:latin typeface="Book Antiqua" pitchFamily="18" charset="0"/>
              </a:rPr>
              <a:t> </a:t>
            </a:r>
            <a:r>
              <a:rPr lang="en-US" sz="4000" b="1" dirty="0" err="1" smtClean="0">
                <a:latin typeface="Book Antiqua" pitchFamily="18" charset="0"/>
              </a:rPr>
              <a:t>bangun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smtClean="0">
                <a:latin typeface="Book Antiqua" pitchFamily="18" charset="0"/>
              </a:rPr>
              <a:t>→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siapa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yang 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dapat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menerima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pelepasan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dan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pengalihan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hak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pengelolaan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? 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Bagaimana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Book Antiqua" pitchFamily="18" charset="0"/>
              </a:rPr>
              <a:t>persyaratannya</a:t>
            </a:r>
            <a:r>
              <a:rPr lang="en-US" sz="4000" b="1" i="1" dirty="0" smtClean="0">
                <a:solidFill>
                  <a:srgbClr val="FF0000"/>
                </a:solidFill>
                <a:latin typeface="Book Antiqua" pitchFamily="18" charset="0"/>
              </a:rPr>
              <a:t> ?</a:t>
            </a:r>
          </a:p>
          <a:p>
            <a:pPr marL="0" indent="0">
              <a:buNone/>
            </a:pPr>
            <a:endParaRPr lang="en-US" dirty="0">
              <a:latin typeface="Book Antiqu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81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Pasal</a:t>
            </a:r>
            <a:r>
              <a:rPr lang="en-US" sz="3200" dirty="0" smtClean="0">
                <a:latin typeface="Book Antiqua" pitchFamily="18" charset="0"/>
              </a:rPr>
              <a:t> 63 :</a:t>
            </a:r>
            <a:br>
              <a:rPr lang="en-US" sz="3200" dirty="0" smtClean="0">
                <a:latin typeface="Book Antiqua" pitchFamily="18" charset="0"/>
              </a:rPr>
            </a:br>
            <a:r>
              <a:rPr lang="en-US" sz="3200" b="1" dirty="0" smtClean="0">
                <a:latin typeface="Book Antiqua" pitchFamily="18" charset="0"/>
              </a:rPr>
              <a:t>OBYEK PENDAFTARAN TANAH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ln w="31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600" dirty="0" err="1" smtClean="0">
                <a:latin typeface="Book Antiqua" pitchFamily="18" charset="0"/>
              </a:rPr>
              <a:t>Obyek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pendaftaran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tanah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meliputi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semua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bidang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tanah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dan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b="1" dirty="0" err="1" smtClean="0">
                <a:latin typeface="Book Antiqua" pitchFamily="18" charset="0"/>
              </a:rPr>
              <a:t>kawasan</a:t>
            </a:r>
            <a:r>
              <a:rPr lang="en-US" sz="3600" dirty="0" smtClean="0">
                <a:latin typeface="Book Antiqua" pitchFamily="18" charset="0"/>
              </a:rPr>
              <a:t> di </a:t>
            </a:r>
            <a:r>
              <a:rPr lang="en-US" sz="3600" dirty="0" err="1" smtClean="0">
                <a:latin typeface="Book Antiqua" pitchFamily="18" charset="0"/>
              </a:rPr>
              <a:t>seluruh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wilayah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Republik</a:t>
            </a:r>
            <a:r>
              <a:rPr lang="en-US" sz="3600" dirty="0" smtClean="0">
                <a:latin typeface="Book Antiqua" pitchFamily="18" charset="0"/>
              </a:rPr>
              <a:t> Indonesia →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harus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dijelaskan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apakah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masuk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yang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diatur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dalam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UU 41/1999 ?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Jika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termasuk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maka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seyogyanya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disebut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secara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eksplisit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dalam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Ketentuan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Book Antiqua" pitchFamily="18" charset="0"/>
              </a:rPr>
              <a:t>Umum</a:t>
            </a:r>
            <a:r>
              <a:rPr lang="en-US" sz="3600" i="1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i="1" dirty="0" err="1" smtClean="0">
                <a:latin typeface="Book Antiqua" pitchFamily="18" charset="0"/>
              </a:rPr>
              <a:t>Alternatif</a:t>
            </a:r>
            <a:r>
              <a:rPr lang="en-US" b="1" i="1" dirty="0" smtClean="0">
                <a:latin typeface="Book Antiqua" pitchFamily="18" charset="0"/>
              </a:rPr>
              <a:t> lain : </a:t>
            </a:r>
            <a:r>
              <a:rPr lang="en-US" i="1" dirty="0" err="1" smtClean="0">
                <a:solidFill>
                  <a:srgbClr val="FF0000"/>
                </a:solidFill>
                <a:latin typeface="Book Antiqua" pitchFamily="18" charset="0"/>
              </a:rPr>
              <a:t>Obyek</a:t>
            </a:r>
            <a:r>
              <a:rPr lang="en-US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Pendaftaran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tanah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meliputi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semua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bidang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tanah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di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luar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dan</a:t>
            </a:r>
            <a:r>
              <a:rPr lang="en-US" b="1" i="1" strike="sngStrike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strike="sngStrike" dirty="0" err="1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di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seluruh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wilayah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517015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Book Antiqua" pitchFamily="18" charset="0"/>
              </a:rPr>
              <a:t>Pasal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65 </a:t>
            </a:r>
            <a:r>
              <a:rPr lang="en-US" dirty="0">
                <a:latin typeface="Book Antiqua" pitchFamily="18" charset="0"/>
              </a:rPr>
              <a:t>:</a:t>
            </a:r>
            <a:br>
              <a:rPr lang="en-US" dirty="0">
                <a:latin typeface="Book Antiqua" pitchFamily="18" charset="0"/>
              </a:rPr>
            </a:br>
            <a:r>
              <a:rPr lang="en-US" sz="3600" b="1" dirty="0" smtClean="0">
                <a:latin typeface="Book Antiqua" pitchFamily="18" charset="0"/>
              </a:rPr>
              <a:t>KEGIATAN </a:t>
            </a:r>
            <a:r>
              <a:rPr lang="en-US" sz="3600" b="1" dirty="0">
                <a:latin typeface="Book Antiqua" pitchFamily="18" charset="0"/>
              </a:rPr>
              <a:t>PENDAFTARAN TANAH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Book Antiqua" pitchFamily="18" charset="0"/>
              </a:rPr>
              <a:t>Pendaftaran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tanah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meliputi</a:t>
            </a:r>
            <a:r>
              <a:rPr lang="en-US" dirty="0" smtClean="0">
                <a:latin typeface="Book Antiqua" pitchFamily="18" charset="0"/>
              </a:rPr>
              <a:t> 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>
                <a:latin typeface="Book Antiqua" pitchFamily="18" charset="0"/>
              </a:rPr>
              <a:t>Pengukuran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perpetaan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pembukuan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tanah</a:t>
            </a:r>
            <a:r>
              <a:rPr lang="en-US" dirty="0" smtClean="0">
                <a:latin typeface="Book Antiqua" pitchFamily="18" charset="0"/>
              </a:rPr>
              <a:t>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>
                <a:latin typeface="Book Antiqua" pitchFamily="18" charset="0"/>
              </a:rPr>
              <a:t>Pendaftaran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Atas</a:t>
            </a:r>
            <a:r>
              <a:rPr lang="en-US" dirty="0" smtClean="0">
                <a:latin typeface="Book Antiqua" pitchFamily="18" charset="0"/>
              </a:rPr>
              <a:t> Tanah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peralihan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>
                <a:latin typeface="Book Antiqua" pitchFamily="18" charset="0"/>
              </a:rPr>
              <a:t>Penerbitan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tanda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, yang </a:t>
            </a:r>
            <a:r>
              <a:rPr lang="en-US" dirty="0" err="1" smtClean="0">
                <a:latin typeface="Book Antiqua" pitchFamily="18" charset="0"/>
              </a:rPr>
              <a:t>berlaku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sebagai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alat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pembuktian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kuat</a:t>
            </a:r>
            <a:endParaRPr lang="en-US" dirty="0" smtClean="0"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Jika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masuk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ijin-ijin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pengusahaan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seperti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IUPHHK-HA, IUPHHK-HT, RE,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dan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lain-lain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ijin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di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bidang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kehutanan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apakah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harus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dilakukan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pengukuran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dan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perpetaan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Book Antiqua" pitchFamily="18" charset="0"/>
              </a:rPr>
              <a:t>ulang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 ?)</a:t>
            </a:r>
            <a:endParaRPr lang="en-US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7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524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b="1" dirty="0" smtClean="0">
                <a:latin typeface="Book Antiqua" pitchFamily="18" charset="0"/>
              </a:rPr>
              <a:t>BAGIAN</a:t>
            </a:r>
            <a:r>
              <a:rPr lang="en-US" sz="3100" dirty="0" smtClean="0"/>
              <a:t> </a:t>
            </a:r>
            <a:r>
              <a:rPr lang="en-US" sz="3100" b="1" dirty="0" smtClean="0">
                <a:latin typeface="Book Antiqua" pitchFamily="18" charset="0"/>
              </a:rPr>
              <a:t>IV</a:t>
            </a:r>
            <a:r>
              <a:rPr lang="en-US" sz="3600" b="1" dirty="0" smtClean="0">
                <a:latin typeface="Book Antiqua" pitchFamily="18" charset="0"/>
              </a:rPr>
              <a:t>. </a:t>
            </a:r>
            <a:br>
              <a:rPr lang="en-US" sz="3600" b="1" dirty="0" smtClean="0">
                <a:latin typeface="Book Antiqua" pitchFamily="18" charset="0"/>
              </a:rPr>
            </a:br>
            <a:r>
              <a:rPr lang="en-US" sz="2700" b="1" dirty="0" smtClean="0">
                <a:latin typeface="Book Antiqua" pitchFamily="18" charset="0"/>
              </a:rPr>
              <a:t>CATATAN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2700" b="1" dirty="0" smtClean="0">
                <a:latin typeface="Book Antiqua" pitchFamily="18" charset="0"/>
              </a:rPr>
              <a:t>KEBERATAN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2700" b="1" dirty="0" smtClean="0">
                <a:latin typeface="Book Antiqua" pitchFamily="18" charset="0"/>
              </a:rPr>
              <a:t>MENGENAI DIMASUKANNYA </a:t>
            </a:r>
            <a:r>
              <a:rPr lang="en-US" sz="2700" b="1" i="1" dirty="0" smtClean="0">
                <a:latin typeface="Book Antiqua" pitchFamily="18" charset="0"/>
              </a:rPr>
              <a:t>KAWASAN HUTAN </a:t>
            </a:r>
            <a:r>
              <a:rPr lang="en-US" sz="2700" b="1" dirty="0" smtClean="0">
                <a:latin typeface="Book Antiqua" pitchFamily="18" charset="0"/>
              </a:rPr>
              <a:t>SEBAGAI OBJEK PENDAFTARAN TANAH. </a:t>
            </a:r>
            <a:r>
              <a:rPr lang="en-US" sz="3600" dirty="0" smtClean="0">
                <a:latin typeface="Book Antiqua" pitchFamily="18" charset="0"/>
              </a:rPr>
              <a:t/>
            </a:r>
            <a:br>
              <a:rPr lang="en-US" sz="3600" dirty="0" smtClean="0">
                <a:latin typeface="Book Antiqua" pitchFamily="18" charset="0"/>
              </a:rPr>
            </a:b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876800"/>
          </a:xfrm>
          <a:ln w="31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9600" dirty="0" err="1" smtClean="0">
                <a:latin typeface="Book Antiqua" pitchFamily="18" charset="0"/>
              </a:rPr>
              <a:t>Kawasan</a:t>
            </a:r>
            <a:r>
              <a:rPr lang="en-US" sz="9600" dirty="0" smtClean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hutan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negara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adalah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tanah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negara</a:t>
            </a:r>
            <a:r>
              <a:rPr lang="en-US" sz="9600" dirty="0">
                <a:latin typeface="Book Antiqua" pitchFamily="18" charset="0"/>
              </a:rPr>
              <a:t> yang </a:t>
            </a:r>
            <a:r>
              <a:rPr lang="en-US" sz="9600" dirty="0" err="1">
                <a:latin typeface="Book Antiqua" pitchFamily="18" charset="0"/>
              </a:rPr>
              <a:t>tidak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dibebani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hak</a:t>
            </a:r>
            <a:r>
              <a:rPr lang="en-US" sz="9600" dirty="0">
                <a:latin typeface="Book Antiqua" pitchFamily="18" charset="0"/>
              </a:rPr>
              <a:t>, yang </a:t>
            </a:r>
            <a:r>
              <a:rPr lang="en-US" sz="9600" i="1" dirty="0" err="1">
                <a:latin typeface="Book Antiqua" pitchFamily="18" charset="0"/>
              </a:rPr>
              <a:t>peruntukannya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telah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ditetapkan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sebagai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hutan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tetap</a:t>
            </a:r>
            <a:r>
              <a:rPr lang="en-US" sz="9600" i="1" dirty="0">
                <a:latin typeface="Book Antiqua" pitchFamily="18" charset="0"/>
              </a:rPr>
              <a:t>. </a:t>
            </a:r>
            <a:endParaRPr lang="en-US" sz="9600" dirty="0">
              <a:latin typeface="Book Antiqua" pitchFamily="18" charset="0"/>
            </a:endParaRPr>
          </a:p>
          <a:p>
            <a:r>
              <a:rPr lang="en-US" sz="9600" dirty="0" err="1" smtClean="0">
                <a:latin typeface="Book Antiqua" pitchFamily="18" charset="0"/>
              </a:rPr>
              <a:t>Pendaftaran</a:t>
            </a:r>
            <a:r>
              <a:rPr lang="en-US" sz="9600" dirty="0" smtClean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tanah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merupakan</a:t>
            </a:r>
            <a:r>
              <a:rPr lang="en-US" sz="9600" dirty="0">
                <a:latin typeface="Book Antiqua" pitchFamily="18" charset="0"/>
              </a:rPr>
              <a:t> proses </a:t>
            </a:r>
            <a:r>
              <a:rPr lang="en-US" sz="9600" dirty="0" err="1">
                <a:latin typeface="Book Antiqua" pitchFamily="18" charset="0"/>
              </a:rPr>
              <a:t>untuk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memberikan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titel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hak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atas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tanah</a:t>
            </a:r>
            <a:r>
              <a:rPr lang="en-US" sz="9600" dirty="0">
                <a:latin typeface="Book Antiqua" pitchFamily="18" charset="0"/>
              </a:rPr>
              <a:t>. Agar </a:t>
            </a:r>
            <a:r>
              <a:rPr lang="en-US" sz="9600" dirty="0" err="1">
                <a:latin typeface="Book Antiqua" pitchFamily="18" charset="0"/>
              </a:rPr>
              <a:t>dapat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diberi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titel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hak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maka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kawasan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hutan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negara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harus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menjadi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tanah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negara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bebas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yaitu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dengan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b="1" i="1" dirty="0" err="1">
                <a:latin typeface="Book Antiqua" pitchFamily="18" charset="0"/>
              </a:rPr>
              <a:t>mencabut</a:t>
            </a:r>
            <a:r>
              <a:rPr lang="en-US" sz="9600" b="1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peruntukannya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sebagai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hutan</a:t>
            </a:r>
            <a:r>
              <a:rPr lang="en-US" sz="9600" i="1" dirty="0">
                <a:latin typeface="Book Antiqua" pitchFamily="18" charset="0"/>
              </a:rPr>
              <a:t> </a:t>
            </a:r>
            <a:r>
              <a:rPr lang="en-US" sz="9600" i="1" dirty="0" err="1">
                <a:latin typeface="Book Antiqua" pitchFamily="18" charset="0"/>
              </a:rPr>
              <a:t>tetap</a:t>
            </a:r>
            <a:r>
              <a:rPr lang="en-US" sz="9600" i="1" dirty="0">
                <a:latin typeface="Book Antiqua" pitchFamily="18" charset="0"/>
              </a:rPr>
              <a:t>. </a:t>
            </a:r>
            <a:r>
              <a:rPr lang="en-US" sz="9600" dirty="0">
                <a:latin typeface="Book Antiqua" pitchFamily="18" charset="0"/>
              </a:rPr>
              <a:t>Proses </a:t>
            </a:r>
            <a:r>
              <a:rPr lang="en-US" sz="9600" dirty="0" err="1">
                <a:latin typeface="Book Antiqua" pitchFamily="18" charset="0"/>
              </a:rPr>
              <a:t>ini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merupakan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prosedur</a:t>
            </a:r>
            <a:r>
              <a:rPr lang="en-US" sz="9600" dirty="0">
                <a:latin typeface="Book Antiqua" pitchFamily="18" charset="0"/>
              </a:rPr>
              <a:t> standard </a:t>
            </a:r>
            <a:r>
              <a:rPr lang="en-US" sz="9600" dirty="0" err="1">
                <a:latin typeface="Book Antiqua" pitchFamily="18" charset="0"/>
              </a:rPr>
              <a:t>dalam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pendaftaran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tanah</a:t>
            </a:r>
            <a:r>
              <a:rPr lang="en-US" sz="9600" dirty="0">
                <a:latin typeface="Book Antiqua" pitchFamily="18" charset="0"/>
              </a:rPr>
              <a:t>. </a:t>
            </a:r>
          </a:p>
          <a:p>
            <a:r>
              <a:rPr lang="en-US" sz="9600" dirty="0" err="1" smtClean="0">
                <a:latin typeface="Book Antiqua" pitchFamily="18" charset="0"/>
              </a:rPr>
              <a:t>Artinya</a:t>
            </a:r>
            <a:r>
              <a:rPr lang="en-US" sz="9600" dirty="0" smtClean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disini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tidak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ada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jaminan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hukum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keberlanjutan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keberadaan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hutan</a:t>
            </a:r>
            <a:r>
              <a:rPr lang="en-US" sz="9600" dirty="0">
                <a:latin typeface="Book Antiqua" pitchFamily="18" charset="0"/>
              </a:rPr>
              <a:t>, </a:t>
            </a:r>
            <a:r>
              <a:rPr lang="en-US" sz="9600" dirty="0" err="1">
                <a:latin typeface="Book Antiqua" pitchFamily="18" charset="0"/>
              </a:rPr>
              <a:t>bahwa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tanah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itu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akan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dipertahankan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sebagai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hutan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tetap</a:t>
            </a:r>
            <a:r>
              <a:rPr lang="en-US" sz="9600" dirty="0">
                <a:latin typeface="Book Antiqua" pitchFamily="18" charset="0"/>
              </a:rPr>
              <a:t>. </a:t>
            </a:r>
            <a:r>
              <a:rPr lang="en-US" sz="9600" dirty="0" err="1">
                <a:latin typeface="Book Antiqua" pitchFamily="18" charset="0"/>
              </a:rPr>
              <a:t>Kondisi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inilah</a:t>
            </a:r>
            <a:r>
              <a:rPr lang="en-US" sz="9600" dirty="0">
                <a:latin typeface="Book Antiqua" pitchFamily="18" charset="0"/>
              </a:rPr>
              <a:t> yang </a:t>
            </a:r>
            <a:r>
              <a:rPr lang="en-US" sz="9600" dirty="0" err="1">
                <a:latin typeface="Book Antiqua" pitchFamily="18" charset="0"/>
              </a:rPr>
              <a:t>merupakan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keberatan</a:t>
            </a:r>
            <a:r>
              <a:rPr lang="en-US" sz="9600" dirty="0">
                <a:latin typeface="Book Antiqua" pitchFamily="18" charset="0"/>
              </a:rPr>
              <a:t>. </a:t>
            </a:r>
          </a:p>
          <a:p>
            <a:r>
              <a:rPr lang="en-US" sz="9600" dirty="0" err="1">
                <a:latin typeface="Book Antiqua" pitchFamily="18" charset="0"/>
              </a:rPr>
              <a:t>Keberlanjutan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keberadaan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hutan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ini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telah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menjadi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salah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satu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isu</a:t>
            </a:r>
            <a:r>
              <a:rPr lang="en-US" sz="9600" dirty="0">
                <a:latin typeface="Book Antiqua" pitchFamily="18" charset="0"/>
              </a:rPr>
              <a:t> global yang </a:t>
            </a:r>
            <a:r>
              <a:rPr lang="en-US" sz="9600" dirty="0" err="1">
                <a:latin typeface="Book Antiqua" pitchFamily="18" charset="0"/>
              </a:rPr>
              <a:t>digunakan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untuk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memberikan</a:t>
            </a:r>
            <a:r>
              <a:rPr lang="en-US" sz="9600" dirty="0">
                <a:latin typeface="Book Antiqua" pitchFamily="18" charset="0"/>
              </a:rPr>
              <a:t> ban </a:t>
            </a:r>
            <a:r>
              <a:rPr lang="en-US" sz="9600" dirty="0" err="1">
                <a:latin typeface="Book Antiqua" pitchFamily="18" charset="0"/>
              </a:rPr>
              <a:t>terhadap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produk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kelapa</a:t>
            </a:r>
            <a:r>
              <a:rPr lang="en-US" sz="9600" dirty="0">
                <a:latin typeface="Book Antiqua" pitchFamily="18" charset="0"/>
              </a:rPr>
              <a:t> </a:t>
            </a:r>
            <a:r>
              <a:rPr lang="en-US" sz="9600" dirty="0" err="1">
                <a:latin typeface="Book Antiqua" pitchFamily="18" charset="0"/>
              </a:rPr>
              <a:t>sawit</a:t>
            </a:r>
            <a:endParaRPr lang="en-US" sz="9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85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ook Antiqua" pitchFamily="18" charset="0"/>
              </a:rPr>
              <a:t>V. PENUTUP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latin typeface="Book Antiqua" pitchFamily="18" charset="0"/>
              </a:rPr>
              <a:t>Penyempurnaan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Undang-Undang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Pokok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Agraria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dibuat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untuk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sinkronisasi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kebijakan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antar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sektor</a:t>
            </a:r>
            <a:r>
              <a:rPr lang="en-US" dirty="0">
                <a:latin typeface="Book Antiqua" pitchFamily="18" charset="0"/>
              </a:rPr>
              <a:t> yang </a:t>
            </a:r>
            <a:r>
              <a:rPr lang="en-US" dirty="0" err="1">
                <a:latin typeface="Book Antiqua" pitchFamily="18" charset="0"/>
              </a:rPr>
              <a:t>terkait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dengan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pertanahan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err="1" smtClean="0">
                <a:latin typeface="Book Antiqua" pitchFamily="18" charset="0"/>
              </a:rPr>
              <a:t>jangan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saling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bertabrakan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Book Antiqua" pitchFamily="18" charset="0"/>
              </a:rPr>
              <a:t>Semangatnya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adalah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untuk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membangun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data base </a:t>
            </a:r>
            <a:r>
              <a:rPr lang="en-US" i="1" dirty="0" err="1" smtClean="0">
                <a:latin typeface="Book Antiqua" pitchFamily="18" charset="0"/>
              </a:rPr>
              <a:t>nasional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yang </a:t>
            </a:r>
            <a:r>
              <a:rPr lang="en-US" dirty="0" err="1" smtClean="0">
                <a:latin typeface="Book Antiqua" pitchFamily="18" charset="0"/>
              </a:rPr>
              <a:t>akuntabel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bukan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unt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membuat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kepastian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usaha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menjadi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terganggu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Ini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harus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dipegang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Book Antiqua" pitchFamily="18" charset="0"/>
              </a:rPr>
              <a:t>Hilangkan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superioritas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sektoral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tetapi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sebaliknya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membuat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kementerian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menangani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pertanahan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menjadi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“</a:t>
            </a:r>
            <a:r>
              <a:rPr lang="en-US" i="1" dirty="0" err="1" smtClean="0">
                <a:latin typeface="Book Antiqua" pitchFamily="18" charset="0"/>
              </a:rPr>
              <a:t>superbody</a:t>
            </a:r>
            <a:r>
              <a:rPr lang="en-US" i="1" dirty="0" smtClean="0">
                <a:latin typeface="Book Antiqua" pitchFamily="18" charset="0"/>
              </a:rPr>
              <a:t>”.</a:t>
            </a:r>
            <a:endParaRPr lang="en-US" i="1" dirty="0">
              <a:latin typeface="Book Antiqua" pitchFamily="18" charset="0"/>
            </a:endParaRPr>
          </a:p>
          <a:p>
            <a:pPr algn="just"/>
            <a:endParaRPr lang="en-US" b="1" i="1" dirty="0">
              <a:latin typeface="Book Antiqu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4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dirty="0" smtClean="0">
                <a:latin typeface="Book Antiqua" pitchFamily="18" charset="0"/>
              </a:rPr>
              <a:t>BAGIAN  I</a:t>
            </a:r>
            <a:r>
              <a:rPr lang="en-US" sz="3600" b="1" dirty="0" smtClean="0">
                <a:latin typeface="Book Antiqua" pitchFamily="18" charset="0"/>
              </a:rPr>
              <a:t/>
            </a:r>
            <a:br>
              <a:rPr lang="en-US" sz="3600" b="1" dirty="0" smtClean="0">
                <a:latin typeface="Book Antiqua" pitchFamily="18" charset="0"/>
              </a:rPr>
            </a:br>
            <a:r>
              <a:rPr lang="en-US" sz="3600" b="1" dirty="0" smtClean="0">
                <a:latin typeface="Book Antiqua" pitchFamily="18" charset="0"/>
              </a:rPr>
              <a:t>PENDAHULUAN</a:t>
            </a:r>
            <a:endParaRPr lang="en-US" sz="36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  <a:ln w="3175"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6200" b="1" dirty="0" smtClean="0">
                <a:latin typeface="Book Antiqua" pitchFamily="18" charset="0"/>
              </a:rPr>
              <a:t>RUU PERTANAHAN = HAL YANG SANGAT STRATEGIS : </a:t>
            </a:r>
            <a:r>
              <a:rPr lang="en-US" sz="6200" dirty="0" smtClean="0">
                <a:latin typeface="Book Antiqua" pitchFamily="18" charset="0"/>
              </a:rPr>
              <a:t>MENYANGKUT KEPENTINGAN BANYAK SEKTOR SDA, SEPERTI HUTAN, TAMBANG DAN SEBAGAINYA. BUKAN HANYA MASALAH TANAH SEMATA.</a:t>
            </a:r>
          </a:p>
          <a:p>
            <a:pPr marL="0" indent="0" algn="just">
              <a:buNone/>
            </a:pPr>
            <a:endParaRPr lang="en-US" sz="6200" i="1" dirty="0" smtClean="0">
              <a:latin typeface="Book Antiqu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6200" dirty="0" smtClean="0">
                <a:latin typeface="Book Antiqua" pitchFamily="18" charset="0"/>
              </a:rPr>
              <a:t>APRESIASI  PENYEMPURNAAN </a:t>
            </a:r>
            <a:r>
              <a:rPr lang="en-US" sz="6200" b="1" dirty="0" smtClean="0">
                <a:latin typeface="Book Antiqua" pitchFamily="18" charset="0"/>
              </a:rPr>
              <a:t>UU NO. 5 TH.  1960 TTG UUPA</a:t>
            </a:r>
            <a:r>
              <a:rPr lang="en-US" sz="6200" b="1" i="1" dirty="0" smtClean="0">
                <a:latin typeface="Book Antiqua" pitchFamily="18" charset="0"/>
              </a:rPr>
              <a:t>→</a:t>
            </a:r>
            <a:r>
              <a:rPr lang="en-US" sz="6200" b="1" dirty="0" smtClean="0">
                <a:latin typeface="Book Antiqua" pitchFamily="18" charset="0"/>
              </a:rPr>
              <a:t>UUPA SELAMA INI BELUM MENJADI “PAYUNG” BAGI PENGELOLAAN SDA SELAIN TANAH</a:t>
            </a:r>
            <a:r>
              <a:rPr lang="en-US" sz="6200" dirty="0" smtClean="0"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6200" dirty="0" smtClean="0">
                <a:latin typeface="Book Antiqua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6200" b="1" dirty="0" smtClean="0">
                <a:latin typeface="Book Antiqua" pitchFamily="18" charset="0"/>
              </a:rPr>
              <a:t>TUMBUHNYA BERBAGAI UNDANG-UNDANG SEKTORAL </a:t>
            </a:r>
            <a:r>
              <a:rPr lang="en-US" sz="6200" dirty="0" smtClean="0">
                <a:latin typeface="Book Antiqua" pitchFamily="18" charset="0"/>
              </a:rPr>
              <a:t>MENGAKIBATKAN UUPA TERDEGRADASI DAN MENYIMPANG DARI TUJUAN AWALNYA SEBAGAI </a:t>
            </a:r>
            <a:r>
              <a:rPr lang="en-US" sz="6200" b="1" i="1" dirty="0" smtClean="0">
                <a:latin typeface="Book Antiqua" pitchFamily="18" charset="0"/>
              </a:rPr>
              <a:t>LEX GENERALIS</a:t>
            </a:r>
            <a:r>
              <a:rPr lang="en-US" sz="6200" dirty="0" smtClean="0">
                <a:latin typeface="Book Antiqua" pitchFamily="18" charset="0"/>
              </a:rPr>
              <a:t> BAGI LANDASAN KERJA SEMUA SEKTOR BERBASIS SDA.</a:t>
            </a:r>
          </a:p>
          <a:p>
            <a:pPr marL="0" indent="0" algn="just">
              <a:buNone/>
            </a:pPr>
            <a:endParaRPr lang="en-US" sz="6200" b="1" i="1" dirty="0" smtClean="0">
              <a:latin typeface="Book Antiqu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6200" b="1" i="1" dirty="0" smtClean="0">
                <a:latin typeface="Book Antiqua" pitchFamily="18" charset="0"/>
              </a:rPr>
              <a:t>HARMONISASI DAN SINKRONISASI</a:t>
            </a:r>
            <a:r>
              <a:rPr lang="en-US" sz="6200" i="1" dirty="0" smtClean="0">
                <a:latin typeface="Book Antiqua" pitchFamily="18" charset="0"/>
              </a:rPr>
              <a:t> </a:t>
            </a:r>
            <a:r>
              <a:rPr lang="en-US" sz="6200" dirty="0" smtClean="0">
                <a:latin typeface="Book Antiqua" pitchFamily="18" charset="0"/>
              </a:rPr>
              <a:t>DENGAN BERBAGAI  PERUNDANG-UNDANGAN YANG LAIN→</a:t>
            </a:r>
            <a:r>
              <a:rPr lang="id-ID" sz="6200" b="1" i="1" dirty="0" smtClean="0">
                <a:latin typeface="Book Antiqua" pitchFamily="18" charset="0"/>
              </a:rPr>
              <a:t> UU Pemda, UU Perseroan, UU BUMN, UU </a:t>
            </a:r>
            <a:r>
              <a:rPr lang="en-US" sz="6200" b="1" i="1" dirty="0" smtClean="0">
                <a:latin typeface="Book Antiqua" pitchFamily="18" charset="0"/>
              </a:rPr>
              <a:t>LH</a:t>
            </a:r>
            <a:r>
              <a:rPr lang="id-ID" sz="6200" b="1" i="1" dirty="0" smtClean="0">
                <a:latin typeface="Book Antiqua" pitchFamily="18" charset="0"/>
              </a:rPr>
              <a:t>, UU Kehutanan, UU</a:t>
            </a:r>
            <a:r>
              <a:rPr lang="en-US" sz="6200" b="1" i="1" dirty="0" smtClean="0">
                <a:latin typeface="Book Antiqua" pitchFamily="18" charset="0"/>
              </a:rPr>
              <a:t> </a:t>
            </a:r>
            <a:r>
              <a:rPr lang="en-US" sz="6200" b="1" i="1" dirty="0" err="1" smtClean="0">
                <a:latin typeface="Book Antiqua" pitchFamily="18" charset="0"/>
              </a:rPr>
              <a:t>Minerba</a:t>
            </a:r>
            <a:r>
              <a:rPr lang="id-ID" sz="6200" dirty="0" smtClean="0">
                <a:latin typeface="Book Antiqua" pitchFamily="18" charset="0"/>
              </a:rPr>
              <a:t>, </a:t>
            </a:r>
            <a:r>
              <a:rPr lang="id-ID" sz="6200" b="1" i="1" dirty="0" smtClean="0">
                <a:latin typeface="Book Antiqua" pitchFamily="18" charset="0"/>
              </a:rPr>
              <a:t>UU Pesisir </a:t>
            </a:r>
            <a:r>
              <a:rPr lang="id-ID" sz="6200" dirty="0" smtClean="0">
                <a:latin typeface="Book Antiqua" pitchFamily="18" charset="0"/>
              </a:rPr>
              <a:t>dan </a:t>
            </a:r>
            <a:r>
              <a:rPr lang="en-US" sz="6200" dirty="0" smtClean="0">
                <a:latin typeface="Book Antiqua" pitchFamily="18" charset="0"/>
              </a:rPr>
              <a:t>lain-lain.</a:t>
            </a:r>
          </a:p>
          <a:p>
            <a:pPr algn="just">
              <a:buFont typeface="Wingdings" pitchFamily="2" charset="2"/>
              <a:buChar char="§"/>
            </a:pPr>
            <a:endParaRPr lang="en-US" sz="4000" dirty="0">
              <a:latin typeface="Book Antiqua" pitchFamily="18" charset="0"/>
            </a:endParaRP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305800" cy="2163762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Book Antiqua" pitchFamily="18" charset="0"/>
              </a:rPr>
              <a:t>BAGIAN II </a:t>
            </a:r>
            <a:br>
              <a:rPr lang="en-US" b="1" dirty="0" smtClean="0">
                <a:latin typeface="Book Antiqua" pitchFamily="18" charset="0"/>
              </a:rPr>
            </a:br>
            <a:r>
              <a:rPr lang="en-US" b="1" dirty="0" smtClean="0">
                <a:latin typeface="Book Antiqua" pitchFamily="18" charset="0"/>
              </a:rPr>
              <a:t> MASUKAN  PASAL – PASAL  DALAM RUU</a:t>
            </a:r>
            <a:endParaRPr lang="en-US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6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b="1" dirty="0" err="1" smtClean="0">
                <a:latin typeface="Book Antiqua" pitchFamily="18" charset="0"/>
              </a:rPr>
              <a:t>Koreksi</a:t>
            </a:r>
            <a:r>
              <a:rPr lang="en-US" sz="4000" b="1" dirty="0" smtClean="0">
                <a:latin typeface="Book Antiqua" pitchFamily="18" charset="0"/>
              </a:rPr>
              <a:t> </a:t>
            </a:r>
            <a:r>
              <a:rPr lang="en-US" sz="4000" b="1" dirty="0" err="1">
                <a:latin typeface="Book Antiqua" pitchFamily="18" charset="0"/>
              </a:rPr>
              <a:t>dan</a:t>
            </a:r>
            <a:r>
              <a:rPr lang="en-US" sz="4000" b="1" dirty="0">
                <a:latin typeface="Book Antiqua" pitchFamily="18" charset="0"/>
              </a:rPr>
              <a:t> </a:t>
            </a:r>
            <a:r>
              <a:rPr lang="en-US" sz="4000" b="1" dirty="0" err="1">
                <a:latin typeface="Book Antiqua" pitchFamily="18" charset="0"/>
              </a:rPr>
              <a:t>Masukan</a:t>
            </a:r>
            <a:r>
              <a:rPr lang="en-US" sz="4000" b="1" dirty="0">
                <a:latin typeface="Book Antiqua" pitchFamily="18" charset="0"/>
              </a:rPr>
              <a:t> </a:t>
            </a:r>
            <a:r>
              <a:rPr lang="en-US" sz="4000" b="1" dirty="0" err="1">
                <a:latin typeface="Book Antiqua" pitchFamily="18" charset="0"/>
              </a:rPr>
              <a:t>Pasal</a:t>
            </a:r>
            <a:r>
              <a:rPr lang="en-US" sz="4000" b="1" dirty="0">
                <a:latin typeface="Book Antiqua" pitchFamily="18" charset="0"/>
              </a:rPr>
              <a:t> </a:t>
            </a:r>
            <a:r>
              <a:rPr lang="en-US" sz="4000" b="1" dirty="0" smtClean="0">
                <a:latin typeface="Book Antiqua" pitchFamily="18" charset="0"/>
              </a:rPr>
              <a:t>per </a:t>
            </a:r>
            <a:r>
              <a:rPr lang="en-US" sz="4000" b="1" dirty="0" err="1">
                <a:latin typeface="Book Antiqua" pitchFamily="18" charset="0"/>
              </a:rPr>
              <a:t>Pasal</a:t>
            </a:r>
            <a:r>
              <a:rPr lang="en-US" sz="4000" b="1" dirty="0">
                <a:latin typeface="Book Antiqua" pitchFamily="18" charset="0"/>
              </a:rPr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  <a:ln w="31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7200" b="1" dirty="0" err="1" smtClean="0">
                <a:latin typeface="Book Antiqua" pitchFamily="18" charset="0"/>
              </a:rPr>
              <a:t>Pasal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>
                <a:latin typeface="Book Antiqua" pitchFamily="18" charset="0"/>
              </a:rPr>
              <a:t>1 </a:t>
            </a:r>
          </a:p>
          <a:p>
            <a:pPr marL="0" indent="0">
              <a:buNone/>
            </a:pPr>
            <a:r>
              <a:rPr lang="en-US" sz="7200" b="1" dirty="0" smtClean="0">
                <a:latin typeface="Book Antiqua" pitchFamily="18" charset="0"/>
              </a:rPr>
              <a:t>PADA KETENTUAN UMUM : </a:t>
            </a:r>
            <a:endParaRPr lang="en-US" sz="7200" dirty="0" smtClean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7200" dirty="0" err="1" smtClean="0">
                <a:latin typeface="Book Antiqua" pitchFamily="18" charset="0"/>
              </a:rPr>
              <a:t>Perlu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dimasukan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 smtClean="0">
                <a:latin typeface="Book Antiqua" pitchFamily="18" charset="0"/>
              </a:rPr>
              <a:t>pengertian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mengenai</a:t>
            </a:r>
            <a:r>
              <a:rPr lang="en-US" sz="7200" dirty="0">
                <a:latin typeface="Book Antiqua" pitchFamily="18" charset="0"/>
              </a:rPr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b="1" dirty="0" smtClean="0">
                <a:latin typeface="Book Antiqua" pitchFamily="18" charset="0"/>
              </a:rPr>
              <a:t>KAWASAN </a:t>
            </a:r>
          </a:p>
          <a:p>
            <a:pPr lvl="1"/>
            <a:r>
              <a:rPr lang="en-US" sz="7200" dirty="0" err="1" smtClean="0">
                <a:solidFill>
                  <a:srgbClr val="FF0000"/>
                </a:solidFill>
                <a:latin typeface="Book Antiqua" pitchFamily="18" charset="0"/>
              </a:rPr>
              <a:t>Apakah</a:t>
            </a:r>
            <a:r>
              <a:rPr lang="en-US" sz="72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dirty="0">
                <a:solidFill>
                  <a:srgbClr val="FF0000"/>
                </a:solidFill>
                <a:latin typeface="Book Antiqua" pitchFamily="18" charset="0"/>
              </a:rPr>
              <a:t>yang </a:t>
            </a:r>
            <a:r>
              <a:rPr lang="en-US" sz="7200" dirty="0" err="1">
                <a:solidFill>
                  <a:srgbClr val="FF0000"/>
                </a:solidFill>
                <a:latin typeface="Book Antiqua" pitchFamily="18" charset="0"/>
              </a:rPr>
              <a:t>dimaksud</a:t>
            </a:r>
            <a:r>
              <a:rPr lang="en-US" sz="72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Book Antiqua" pitchFamily="18" charset="0"/>
              </a:rPr>
              <a:t>disini</a:t>
            </a:r>
            <a:r>
              <a:rPr lang="en-US" sz="72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Book Antiqua" pitchFamily="18" charset="0"/>
              </a:rPr>
              <a:t>adalah</a:t>
            </a:r>
            <a:r>
              <a:rPr lang="en-US" sz="72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sz="72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Book Antiqua" pitchFamily="18" charset="0"/>
              </a:rPr>
              <a:t>hutan</a:t>
            </a:r>
            <a:r>
              <a:rPr lang="en-US" sz="72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7200" dirty="0">
                <a:solidFill>
                  <a:srgbClr val="FF0000"/>
                </a:solidFill>
                <a:latin typeface="Book Antiqua" pitchFamily="18" charset="0"/>
              </a:rPr>
              <a:t>? </a:t>
            </a:r>
          </a:p>
          <a:p>
            <a:pPr lvl="1"/>
            <a:r>
              <a:rPr lang="en-US" sz="7200" dirty="0" err="1">
                <a:latin typeface="Book Antiqua" pitchFamily="18" charset="0"/>
              </a:rPr>
              <a:t>Kawasan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adalah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daerah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tertentu</a:t>
            </a:r>
            <a:r>
              <a:rPr lang="en-US" sz="7200" dirty="0">
                <a:latin typeface="Book Antiqua" pitchFamily="18" charset="0"/>
              </a:rPr>
              <a:t> yang </a:t>
            </a:r>
            <a:r>
              <a:rPr lang="en-US" sz="7200" dirty="0" err="1">
                <a:latin typeface="Book Antiqua" pitchFamily="18" charset="0"/>
              </a:rPr>
              <a:t>mempunyai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ciri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tertentu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dirty="0" err="1">
                <a:latin typeface="Book Antiqua" pitchFamily="18" charset="0"/>
              </a:rPr>
              <a:t>seperti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tempat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tinggal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dirty="0" err="1">
                <a:latin typeface="Book Antiqua" pitchFamily="18" charset="0"/>
              </a:rPr>
              <a:t>pertokoan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dirty="0" err="1">
                <a:latin typeface="Book Antiqua" pitchFamily="18" charset="0"/>
              </a:rPr>
              <a:t>industri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dirty="0" err="1">
                <a:latin typeface="Book Antiqua" pitchFamily="18" charset="0"/>
              </a:rPr>
              <a:t>dan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sebagainya</a:t>
            </a:r>
            <a:r>
              <a:rPr lang="en-US" sz="7200" dirty="0">
                <a:latin typeface="Book Antiqua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b="1" dirty="0" smtClean="0">
                <a:latin typeface="Book Antiqua" pitchFamily="18" charset="0"/>
              </a:rPr>
              <a:t>KAWASAN HUTAN </a:t>
            </a:r>
            <a:endParaRPr lang="en-US" sz="7200" dirty="0" smtClean="0">
              <a:latin typeface="Book Antiqua" pitchFamily="18" charset="0"/>
            </a:endParaRPr>
          </a:p>
          <a:p>
            <a:pPr lvl="1"/>
            <a:r>
              <a:rPr lang="en-US" sz="7200" dirty="0" err="1" smtClean="0">
                <a:latin typeface="Book Antiqua" pitchFamily="18" charset="0"/>
              </a:rPr>
              <a:t>Kawasan</a:t>
            </a:r>
            <a:r>
              <a:rPr lang="en-US" sz="7200" dirty="0" smtClean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hutan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adalah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wilayah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tertentu</a:t>
            </a:r>
            <a:r>
              <a:rPr lang="en-US" sz="7200" dirty="0">
                <a:latin typeface="Book Antiqua" pitchFamily="18" charset="0"/>
              </a:rPr>
              <a:t> yang </a:t>
            </a:r>
            <a:r>
              <a:rPr lang="en-US" sz="7200" dirty="0" err="1">
                <a:latin typeface="Book Antiqua" pitchFamily="18" charset="0"/>
              </a:rPr>
              <a:t>ditunjuk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atau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ditetapkan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oleh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Pemerintah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untuk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dipertahankan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keberadaannya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sebagai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hutan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tetap</a:t>
            </a:r>
            <a:r>
              <a:rPr lang="en-US" sz="7200" dirty="0">
                <a:latin typeface="Book Antiqua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b="1" dirty="0" smtClean="0">
                <a:latin typeface="Book Antiqua" pitchFamily="18" charset="0"/>
              </a:rPr>
              <a:t>RUANG </a:t>
            </a:r>
            <a:endParaRPr lang="en-US" sz="7200" b="1" dirty="0"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en-US" sz="7200" dirty="0" err="1" smtClean="0">
                <a:latin typeface="Book Antiqua" pitchFamily="18" charset="0"/>
              </a:rPr>
              <a:t>Rasionaltasnya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b="1" dirty="0" err="1">
                <a:latin typeface="Book Antiqua" pitchFamily="18" charset="0"/>
              </a:rPr>
              <a:t>Pasal</a:t>
            </a:r>
            <a:r>
              <a:rPr lang="en-US" sz="7200" b="1" dirty="0">
                <a:latin typeface="Book Antiqua" pitchFamily="18" charset="0"/>
              </a:rPr>
              <a:t> 3 </a:t>
            </a:r>
            <a:r>
              <a:rPr lang="en-US" sz="7200" b="1" dirty="0" err="1">
                <a:latin typeface="Book Antiqua" pitchFamily="18" charset="0"/>
              </a:rPr>
              <a:t>ayat</a:t>
            </a:r>
            <a:r>
              <a:rPr lang="en-US" sz="7200" b="1" dirty="0">
                <a:latin typeface="Book Antiqua" pitchFamily="18" charset="0"/>
              </a:rPr>
              <a:t> (2) </a:t>
            </a:r>
            <a:r>
              <a:rPr lang="en-US" sz="7200" dirty="0" err="1">
                <a:latin typeface="Book Antiqua" pitchFamily="18" charset="0"/>
              </a:rPr>
              <a:t>kewenangan</a:t>
            </a:r>
            <a:r>
              <a:rPr lang="en-US" sz="7200" dirty="0">
                <a:latin typeface="Book Antiqua" pitchFamily="18" charset="0"/>
              </a:rPr>
              <a:t> RUU </a:t>
            </a:r>
            <a:r>
              <a:rPr lang="en-US" sz="7200" dirty="0" err="1">
                <a:latin typeface="Book Antiqua" pitchFamily="18" charset="0"/>
              </a:rPr>
              <a:t>ini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bukan</a:t>
            </a:r>
            <a:r>
              <a:rPr lang="en-US" sz="7200" b="1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hanya</a:t>
            </a:r>
            <a:r>
              <a:rPr lang="en-US" sz="7200" b="1" dirty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hak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 smtClean="0">
                <a:latin typeface="Book Antiqua" pitchFamily="18" charset="0"/>
              </a:rPr>
              <a:t>atas</a:t>
            </a:r>
            <a:r>
              <a:rPr lang="en-US" sz="7200" b="1" dirty="0" smtClean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tanah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dirty="0" err="1">
                <a:latin typeface="Book Antiqua" pitchFamily="18" charset="0"/>
              </a:rPr>
              <a:t>namun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juga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ruang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kawasan</a:t>
            </a:r>
            <a:r>
              <a:rPr lang="en-US" sz="7200" dirty="0">
                <a:latin typeface="Book Antiqua" pitchFamily="18" charset="0"/>
              </a:rPr>
              <a:t>. </a:t>
            </a:r>
            <a:r>
              <a:rPr lang="en-US" sz="7200" dirty="0" err="1">
                <a:latin typeface="Book Antiqua" pitchFamily="18" charset="0"/>
              </a:rPr>
              <a:t>Padahal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judul</a:t>
            </a:r>
            <a:r>
              <a:rPr lang="en-US" sz="7200" dirty="0">
                <a:latin typeface="Book Antiqua" pitchFamily="18" charset="0"/>
              </a:rPr>
              <a:t> RUU </a:t>
            </a:r>
            <a:r>
              <a:rPr lang="en-US" sz="7200" dirty="0" err="1">
                <a:latin typeface="Book Antiqua" pitchFamily="18" charset="0"/>
              </a:rPr>
              <a:t>ini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adalah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dirty="0">
                <a:latin typeface="Book Antiqua" pitchFamily="18" charset="0"/>
              </a:rPr>
              <a:t>RUU </a:t>
            </a:r>
            <a:r>
              <a:rPr lang="en-US" sz="7200" b="1" dirty="0" err="1">
                <a:latin typeface="Book Antiqua" pitchFamily="18" charset="0"/>
              </a:rPr>
              <a:t>Pertanahan</a:t>
            </a:r>
            <a:r>
              <a:rPr lang="en-US" sz="7200" dirty="0">
                <a:latin typeface="Book Antiqua" pitchFamily="18" charset="0"/>
              </a:rPr>
              <a:t>. </a:t>
            </a:r>
            <a:r>
              <a:rPr lang="en-US" sz="7200" dirty="0" err="1">
                <a:latin typeface="Book Antiqua" pitchFamily="18" charset="0"/>
              </a:rPr>
              <a:t>Selain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itu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dirty="0" err="1">
                <a:latin typeface="Book Antiqua" pitchFamily="18" charset="0"/>
              </a:rPr>
              <a:t>dalam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ketentuan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umum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hanya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definisi</a:t>
            </a:r>
            <a:r>
              <a:rPr lang="en-US" sz="7200" b="1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tanah</a:t>
            </a:r>
            <a:r>
              <a:rPr lang="en-US" sz="7200" b="1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saja</a:t>
            </a:r>
            <a:r>
              <a:rPr lang="en-US" sz="7200" dirty="0">
                <a:latin typeface="Book Antiqua" pitchFamily="18" charset="0"/>
              </a:rPr>
              <a:t> yang </a:t>
            </a:r>
            <a:r>
              <a:rPr lang="en-US" sz="7200" dirty="0" err="1">
                <a:latin typeface="Book Antiqua" pitchFamily="18" charset="0"/>
              </a:rPr>
              <a:t>terdapat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penjelasan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pengertiannya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dirty="0" err="1">
                <a:latin typeface="Book Antiqua" pitchFamily="18" charset="0"/>
              </a:rPr>
              <a:t>sementara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ruang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b="1" dirty="0" err="1">
                <a:latin typeface="Book Antiqua" pitchFamily="18" charset="0"/>
              </a:rPr>
              <a:t>kawasan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tidak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ada</a:t>
            </a:r>
            <a:r>
              <a:rPr lang="en-US" sz="7200" dirty="0">
                <a:latin typeface="Book Antiqua" pitchFamily="18" charset="0"/>
              </a:rPr>
              <a:t>. </a:t>
            </a:r>
            <a:r>
              <a:rPr lang="en-US" sz="7200" dirty="0" err="1">
                <a:latin typeface="Book Antiqua" pitchFamily="18" charset="0"/>
              </a:rPr>
              <a:t>Konsekuensi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dari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tidak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adanya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penjelasan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ini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adalah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tidak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terdapat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kejelasan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maksud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kawasan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dirty="0" err="1">
                <a:latin typeface="Book Antiqua" pitchFamily="18" charset="0"/>
              </a:rPr>
              <a:t>apakah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kawasan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hutan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atau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bukan</a:t>
            </a:r>
            <a:r>
              <a:rPr lang="en-US" sz="7200" dirty="0">
                <a:latin typeface="Book Antiqua" pitchFamily="18" charset="0"/>
              </a:rPr>
              <a:t>. </a:t>
            </a:r>
            <a:r>
              <a:rPr lang="en-US" sz="7200" dirty="0" err="1">
                <a:latin typeface="Book Antiqua" pitchFamily="18" charset="0"/>
              </a:rPr>
              <a:t>Kawasan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hutan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juga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terdapat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beberapa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tingkatan</a:t>
            </a:r>
            <a:r>
              <a:rPr lang="en-US" sz="7200" dirty="0">
                <a:latin typeface="Book Antiqua" pitchFamily="18" charset="0"/>
              </a:rPr>
              <a:t> status. Ada </a:t>
            </a:r>
            <a:r>
              <a:rPr lang="en-US" sz="7200" dirty="0" err="1">
                <a:latin typeface="Book Antiqua" pitchFamily="18" charset="0"/>
              </a:rPr>
              <a:t>kawasan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hutan</a:t>
            </a:r>
            <a:r>
              <a:rPr lang="en-US" sz="7200" dirty="0">
                <a:latin typeface="Book Antiqua" pitchFamily="18" charset="0"/>
              </a:rPr>
              <a:t> yang </a:t>
            </a:r>
            <a:r>
              <a:rPr lang="en-US" sz="7200" dirty="0" err="1">
                <a:latin typeface="Book Antiqua" pitchFamily="18" charset="0"/>
              </a:rPr>
              <a:t>masih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berstatus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ditunjuk</a:t>
            </a:r>
            <a:r>
              <a:rPr lang="en-US" sz="7200" dirty="0">
                <a:latin typeface="Book Antiqua" pitchFamily="18" charset="0"/>
              </a:rPr>
              <a:t>, </a:t>
            </a:r>
            <a:r>
              <a:rPr lang="en-US" sz="7200" dirty="0" err="1">
                <a:latin typeface="Book Antiqua" pitchFamily="18" charset="0"/>
              </a:rPr>
              <a:t>belum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dikukuhkan</a:t>
            </a:r>
            <a:r>
              <a:rPr lang="en-US" sz="7200" dirty="0">
                <a:latin typeface="Book Antiqua" pitchFamily="18" charset="0"/>
              </a:rPr>
              <a:t>. </a:t>
            </a:r>
            <a:r>
              <a:rPr lang="en-US" sz="7200" dirty="0" err="1">
                <a:latin typeface="Book Antiqua" pitchFamily="18" charset="0"/>
              </a:rPr>
              <a:t>Kawasan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hutan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berstatus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ditunjuk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dan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sudah</a:t>
            </a:r>
            <a:r>
              <a:rPr lang="en-US" sz="7200" dirty="0">
                <a:latin typeface="Book Antiqua" pitchFamily="18" charset="0"/>
              </a:rPr>
              <a:t> </a:t>
            </a:r>
            <a:r>
              <a:rPr lang="en-US" sz="7200" dirty="0" err="1">
                <a:latin typeface="Book Antiqua" pitchFamily="18" charset="0"/>
              </a:rPr>
              <a:t>dikukuhkan</a:t>
            </a:r>
            <a:r>
              <a:rPr lang="en-US" sz="7200" dirty="0">
                <a:latin typeface="Book Antiqua" pitchFamily="18" charset="0"/>
              </a:rPr>
              <a:t>.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281330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ook Antiqua" pitchFamily="18" charset="0"/>
              </a:rPr>
              <a:t>Pasal</a:t>
            </a:r>
            <a:r>
              <a:rPr lang="en-US" dirty="0" smtClean="0">
                <a:latin typeface="Book Antiqua" pitchFamily="18" charset="0"/>
              </a:rPr>
              <a:t> 1 (12) : </a:t>
            </a:r>
            <a:br>
              <a:rPr lang="en-US" dirty="0" smtClean="0">
                <a:latin typeface="Book Antiqua" pitchFamily="18" charset="0"/>
              </a:rPr>
            </a:br>
            <a:r>
              <a:rPr lang="en-US" b="1" dirty="0" smtClean="0">
                <a:latin typeface="Book Antiqua" pitchFamily="18" charset="0"/>
              </a:rPr>
              <a:t>REFORMA </a:t>
            </a:r>
            <a:r>
              <a:rPr lang="en-US" b="1" dirty="0">
                <a:latin typeface="Book Antiqua" pitchFamily="18" charset="0"/>
              </a:rPr>
              <a:t>AGRARIA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ln w="31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Book Antiqua" pitchFamily="18" charset="0"/>
              </a:rPr>
              <a:t>Pada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Pasal</a:t>
            </a:r>
            <a:r>
              <a:rPr lang="en-US" dirty="0" smtClean="0">
                <a:latin typeface="Book Antiqua" pitchFamily="18" charset="0"/>
              </a:rPr>
              <a:t> 1 (</a:t>
            </a:r>
            <a:r>
              <a:rPr lang="en-US" dirty="0">
                <a:latin typeface="Book Antiqua" pitchFamily="18" charset="0"/>
              </a:rPr>
              <a:t>12</a:t>
            </a:r>
            <a:r>
              <a:rPr lang="en-US" dirty="0" smtClean="0">
                <a:latin typeface="Book Antiqua" pitchFamily="18" charset="0"/>
              </a:rPr>
              <a:t>) :  “</a:t>
            </a:r>
            <a:r>
              <a:rPr lang="en-US" b="1" i="1" dirty="0" err="1" smtClean="0">
                <a:latin typeface="Book Antiqua" pitchFamily="18" charset="0"/>
              </a:rPr>
              <a:t>Reforma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Agraria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adalah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penataan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kembali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struktur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penguasaan</a:t>
            </a:r>
            <a:r>
              <a:rPr lang="en-US" i="1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pemilikan</a:t>
            </a:r>
            <a:r>
              <a:rPr lang="en-US" i="1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penggunaan</a:t>
            </a:r>
            <a:r>
              <a:rPr lang="en-US" i="1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dan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pemanfaatan</a:t>
            </a:r>
            <a:r>
              <a:rPr lang="en-US" i="1" dirty="0">
                <a:latin typeface="Book Antiqua" pitchFamily="18" charset="0"/>
              </a:rPr>
              <a:t> Tanah yang </a:t>
            </a:r>
            <a:r>
              <a:rPr lang="en-US" i="1" dirty="0" err="1">
                <a:latin typeface="Book Antiqua" pitchFamily="18" charset="0"/>
              </a:rPr>
              <a:t>lebih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berkeadilan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melalui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penataan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aset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disertai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dengan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penataan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akses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untuk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kemakmuran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rakyat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Indonesia”.</a:t>
            </a:r>
            <a:endParaRPr lang="en-US" i="1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→ </a:t>
            </a:r>
            <a:r>
              <a:rPr lang="en-US" dirty="0" err="1">
                <a:latin typeface="Book Antiqua" pitchFamily="18" charset="0"/>
              </a:rPr>
              <a:t>Disarankan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ada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perubahan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menjadi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 err="1">
                <a:latin typeface="Book Antiqua" pitchFamily="18" charset="0"/>
              </a:rPr>
              <a:t>Pada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Pasal</a:t>
            </a:r>
            <a:r>
              <a:rPr lang="en-US" dirty="0">
                <a:latin typeface="Book Antiqua" pitchFamily="18" charset="0"/>
              </a:rPr>
              <a:t> 1 (12) </a:t>
            </a:r>
            <a:r>
              <a:rPr lang="en-US" dirty="0" smtClean="0">
                <a:latin typeface="Book Antiqua" pitchFamily="18" charset="0"/>
              </a:rPr>
              <a:t>“</a:t>
            </a:r>
            <a:r>
              <a:rPr lang="en-US" i="1" dirty="0" err="1" smtClean="0">
                <a:latin typeface="Book Antiqua" pitchFamily="18" charset="0"/>
              </a:rPr>
              <a:t>Reforma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Agraria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adalah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penataan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kembali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struktur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penguasaan</a:t>
            </a:r>
            <a:r>
              <a:rPr lang="en-US" i="1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pemilikan</a:t>
            </a:r>
            <a:r>
              <a:rPr lang="en-US" i="1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penggunaan</a:t>
            </a:r>
            <a:r>
              <a:rPr lang="en-US" i="1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dan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pemanfaatan</a:t>
            </a:r>
            <a:r>
              <a:rPr lang="en-US" i="1" dirty="0">
                <a:latin typeface="Book Antiqua" pitchFamily="18" charset="0"/>
              </a:rPr>
              <a:t> Tanah yang </a:t>
            </a:r>
            <a:r>
              <a:rPr lang="en-US" i="1" dirty="0" err="1">
                <a:latin typeface="Book Antiqua" pitchFamily="18" charset="0"/>
              </a:rPr>
              <a:t>lebih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berkeadilan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melalui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penataan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aset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disertai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dengan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strike="sngStrike" dirty="0" err="1">
                <a:solidFill>
                  <a:srgbClr val="FF0000"/>
                </a:solidFill>
                <a:latin typeface="Book Antiqua" pitchFamily="18" charset="0"/>
              </a:rPr>
              <a:t>penataan</a:t>
            </a:r>
            <a:r>
              <a:rPr lang="en-US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Book Antiqua" pitchFamily="18" charset="0"/>
              </a:rPr>
              <a:t>pemberian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akses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untuk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kemakmuran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rakyat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Indonesia”.</a:t>
            </a:r>
            <a:endParaRPr lang="en-US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15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PASAL 3 (1)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029199"/>
          </a:xfrm>
          <a:ln w="31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US" sz="11200" b="1" dirty="0" err="1" smtClean="0">
                <a:latin typeface="Book Antiqua" pitchFamily="18" charset="0"/>
              </a:rPr>
              <a:t>Pasal</a:t>
            </a:r>
            <a:r>
              <a:rPr lang="en-US" sz="11200" b="1" dirty="0" smtClean="0">
                <a:latin typeface="Book Antiqua" pitchFamily="18" charset="0"/>
              </a:rPr>
              <a:t> 3 (1</a:t>
            </a:r>
            <a:r>
              <a:rPr lang="en-US" sz="11200" b="1" dirty="0">
                <a:latin typeface="Book Antiqua" pitchFamily="18" charset="0"/>
              </a:rPr>
              <a:t>) </a:t>
            </a:r>
            <a:r>
              <a:rPr lang="en-US" sz="11200" b="1" dirty="0" smtClean="0">
                <a:latin typeface="Book Antiqua" pitchFamily="18" charset="0"/>
              </a:rPr>
              <a:t>: </a:t>
            </a:r>
            <a:r>
              <a:rPr lang="en-US" sz="11200" b="1" i="1" dirty="0" smtClean="0">
                <a:latin typeface="Book Antiqua" pitchFamily="18" charset="0"/>
              </a:rPr>
              <a:t>“</a:t>
            </a:r>
            <a:r>
              <a:rPr lang="en-US" sz="11200" i="1" dirty="0" smtClean="0">
                <a:latin typeface="Book Antiqua" pitchFamily="18" charset="0"/>
              </a:rPr>
              <a:t>Negara </a:t>
            </a:r>
            <a:r>
              <a:rPr lang="en-US" sz="11200" i="1" dirty="0" err="1">
                <a:latin typeface="Book Antiqua" pitchFamily="18" charset="0"/>
              </a:rPr>
              <a:t>menyelenggarakan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hak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menguasai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b="1" i="1" dirty="0" err="1" smtClean="0">
                <a:latin typeface="Book Antiqua" pitchFamily="18" charset="0"/>
              </a:rPr>
              <a:t>dari</a:t>
            </a:r>
            <a:r>
              <a:rPr lang="en-US" sz="11200" b="1" i="1" dirty="0" smtClean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negara</a:t>
            </a:r>
            <a:r>
              <a:rPr lang="en-US" sz="11200" i="1" dirty="0">
                <a:latin typeface="Book Antiqua" pitchFamily="18" charset="0"/>
              </a:rPr>
              <a:t> yang </a:t>
            </a:r>
            <a:r>
              <a:rPr lang="en-US" sz="11200" i="1" dirty="0" err="1">
                <a:latin typeface="Book Antiqua" pitchFamily="18" charset="0"/>
              </a:rPr>
              <a:t>memberikan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kewenangan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untuk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merumuskan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kebijakan</a:t>
            </a:r>
            <a:r>
              <a:rPr lang="en-US" sz="11200" i="1" dirty="0">
                <a:latin typeface="Book Antiqua" pitchFamily="18" charset="0"/>
              </a:rPr>
              <a:t>, </a:t>
            </a:r>
            <a:r>
              <a:rPr lang="en-US" sz="11200" i="1" dirty="0" err="1">
                <a:latin typeface="Book Antiqua" pitchFamily="18" charset="0"/>
              </a:rPr>
              <a:t>melakukan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pengaturan</a:t>
            </a:r>
            <a:r>
              <a:rPr lang="en-US" sz="11200" i="1" dirty="0">
                <a:latin typeface="Book Antiqua" pitchFamily="18" charset="0"/>
              </a:rPr>
              <a:t>, </a:t>
            </a:r>
            <a:r>
              <a:rPr lang="en-US" sz="11200" i="1" dirty="0" err="1">
                <a:latin typeface="Book Antiqua" pitchFamily="18" charset="0"/>
              </a:rPr>
              <a:t>pengurusan</a:t>
            </a:r>
            <a:r>
              <a:rPr lang="en-US" sz="11200" i="1" dirty="0">
                <a:latin typeface="Book Antiqua" pitchFamily="18" charset="0"/>
              </a:rPr>
              <a:t>, </a:t>
            </a:r>
            <a:r>
              <a:rPr lang="en-US" sz="11200" i="1" dirty="0" err="1">
                <a:latin typeface="Book Antiqua" pitchFamily="18" charset="0"/>
              </a:rPr>
              <a:t>pengelolaan</a:t>
            </a:r>
            <a:r>
              <a:rPr lang="en-US" sz="11200" i="1" dirty="0">
                <a:latin typeface="Book Antiqua" pitchFamily="18" charset="0"/>
              </a:rPr>
              <a:t>, </a:t>
            </a:r>
            <a:r>
              <a:rPr lang="en-US" sz="11200" i="1" dirty="0" err="1">
                <a:latin typeface="Book Antiqua" pitchFamily="18" charset="0"/>
              </a:rPr>
              <a:t>dan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pengawasan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dalam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rangka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mewujudkan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sebesar-besar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kemakmuran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 smtClean="0">
                <a:latin typeface="Book Antiqua" pitchFamily="18" charset="0"/>
              </a:rPr>
              <a:t>rakyat</a:t>
            </a:r>
            <a:r>
              <a:rPr lang="en-US" sz="11200" i="1" dirty="0" smtClean="0">
                <a:latin typeface="Book Antiqua" pitchFamily="18" charset="0"/>
              </a:rPr>
              <a:t>”</a:t>
            </a:r>
          </a:p>
          <a:p>
            <a:pPr marL="0" indent="0">
              <a:buNone/>
            </a:pPr>
            <a:endParaRPr lang="en-US" sz="11200" i="1" dirty="0" smtClean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11200" b="1" dirty="0" smtClean="0">
                <a:latin typeface="Book Antiqua" pitchFamily="18" charset="0"/>
              </a:rPr>
              <a:t>→ </a:t>
            </a:r>
            <a:r>
              <a:rPr lang="en-US" sz="11200" b="1" dirty="0" err="1" smtClean="0">
                <a:latin typeface="Book Antiqua" pitchFamily="18" charset="0"/>
              </a:rPr>
              <a:t>Dirubah</a:t>
            </a:r>
            <a:r>
              <a:rPr lang="en-US" sz="11200" b="1" dirty="0" smtClean="0">
                <a:latin typeface="Book Antiqua" pitchFamily="18" charset="0"/>
              </a:rPr>
              <a:t> </a:t>
            </a:r>
            <a:r>
              <a:rPr lang="en-US" sz="11200" b="1" dirty="0" err="1" smtClean="0">
                <a:latin typeface="Book Antiqua" pitchFamily="18" charset="0"/>
              </a:rPr>
              <a:t>menjadi</a:t>
            </a:r>
            <a:r>
              <a:rPr lang="en-US" sz="11200" b="1" dirty="0" smtClean="0">
                <a:latin typeface="Book Antiqua" pitchFamily="18" charset="0"/>
              </a:rPr>
              <a:t> : </a:t>
            </a:r>
            <a:endParaRPr lang="en-US" sz="11200" b="1" dirty="0">
              <a:latin typeface="Book Antiqua" pitchFamily="18" charset="0"/>
            </a:endParaRPr>
          </a:p>
          <a:p>
            <a:r>
              <a:rPr lang="en-US" sz="11200" dirty="0" err="1" smtClean="0">
                <a:latin typeface="Book Antiqua" pitchFamily="18" charset="0"/>
              </a:rPr>
              <a:t>Pasal</a:t>
            </a:r>
            <a:r>
              <a:rPr lang="en-US" sz="11200" dirty="0" smtClean="0">
                <a:latin typeface="Book Antiqua" pitchFamily="18" charset="0"/>
              </a:rPr>
              <a:t> 3 (1) : “</a:t>
            </a:r>
            <a:r>
              <a:rPr lang="en-US" sz="11200" i="1" dirty="0" smtClean="0">
                <a:latin typeface="Book Antiqua" pitchFamily="18" charset="0"/>
              </a:rPr>
              <a:t>Negara </a:t>
            </a:r>
            <a:r>
              <a:rPr lang="en-US" sz="11200" i="1" dirty="0" err="1">
                <a:latin typeface="Book Antiqua" pitchFamily="18" charset="0"/>
              </a:rPr>
              <a:t>menyelenggarakan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hak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menguasai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b="1" i="1" dirty="0" err="1" smtClean="0">
                <a:solidFill>
                  <a:srgbClr val="FF0000"/>
                </a:solidFill>
                <a:latin typeface="Book Antiqua" pitchFamily="18" charset="0"/>
              </a:rPr>
              <a:t>tanah</a:t>
            </a:r>
            <a:r>
              <a:rPr lang="en-US" sz="11200" b="1" i="1" dirty="0" smtClean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US" sz="11200" b="1" i="1" dirty="0" err="1" smtClean="0">
                <a:solidFill>
                  <a:srgbClr val="FF0000"/>
                </a:solidFill>
                <a:latin typeface="Book Antiqua" pitchFamily="18" charset="0"/>
              </a:rPr>
              <a:t>ruang</a:t>
            </a:r>
            <a:r>
              <a:rPr lang="en-US" sz="11200" b="1" i="1" dirty="0" smtClean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US" sz="11200" b="1" i="1" dirty="0" err="1" smtClean="0">
                <a:solidFill>
                  <a:srgbClr val="FF0000"/>
                </a:solidFill>
                <a:latin typeface="Book Antiqua" pitchFamily="18" charset="0"/>
              </a:rPr>
              <a:t>dan</a:t>
            </a:r>
            <a:r>
              <a:rPr lang="en-US" sz="112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11200" b="1" i="1" dirty="0" err="1" smtClean="0">
                <a:solidFill>
                  <a:srgbClr val="FF0000"/>
                </a:solidFill>
                <a:latin typeface="Book Antiqua" pitchFamily="18" charset="0"/>
              </a:rPr>
              <a:t>kawasan</a:t>
            </a:r>
            <a:r>
              <a:rPr lang="en-US" sz="11200" b="1" i="1" dirty="0" smtClean="0">
                <a:latin typeface="Book Antiqua" pitchFamily="18" charset="0"/>
              </a:rPr>
              <a:t> </a:t>
            </a:r>
            <a:r>
              <a:rPr lang="en-US" sz="11200" b="1" i="1" dirty="0" err="1" smtClean="0">
                <a:latin typeface="Book Antiqua" pitchFamily="18" charset="0"/>
              </a:rPr>
              <a:t>dari</a:t>
            </a:r>
            <a:r>
              <a:rPr lang="en-US" sz="11200" b="1" i="1" dirty="0" smtClean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negara</a:t>
            </a:r>
            <a:r>
              <a:rPr lang="en-US" sz="11200" i="1" dirty="0">
                <a:latin typeface="Book Antiqua" pitchFamily="18" charset="0"/>
              </a:rPr>
              <a:t> yang </a:t>
            </a:r>
            <a:r>
              <a:rPr lang="en-US" sz="11200" i="1" dirty="0" err="1">
                <a:latin typeface="Book Antiqua" pitchFamily="18" charset="0"/>
              </a:rPr>
              <a:t>memberikan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kewenangan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untuk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merumuskan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kebijakan</a:t>
            </a:r>
            <a:r>
              <a:rPr lang="en-US" sz="11200" i="1" dirty="0">
                <a:latin typeface="Book Antiqua" pitchFamily="18" charset="0"/>
              </a:rPr>
              <a:t>, </a:t>
            </a:r>
            <a:r>
              <a:rPr lang="en-US" sz="11200" i="1" dirty="0" err="1">
                <a:latin typeface="Book Antiqua" pitchFamily="18" charset="0"/>
              </a:rPr>
              <a:t>melakukan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pengaturan</a:t>
            </a:r>
            <a:r>
              <a:rPr lang="en-US" sz="11200" i="1" dirty="0">
                <a:latin typeface="Book Antiqua" pitchFamily="18" charset="0"/>
              </a:rPr>
              <a:t>, </a:t>
            </a:r>
            <a:r>
              <a:rPr lang="en-US" sz="11200" i="1" dirty="0" err="1">
                <a:latin typeface="Book Antiqua" pitchFamily="18" charset="0"/>
              </a:rPr>
              <a:t>pengurusan</a:t>
            </a:r>
            <a:r>
              <a:rPr lang="en-US" sz="11200" i="1" dirty="0">
                <a:latin typeface="Book Antiqua" pitchFamily="18" charset="0"/>
              </a:rPr>
              <a:t>, </a:t>
            </a:r>
            <a:r>
              <a:rPr lang="en-US" sz="11200" i="1" dirty="0" err="1">
                <a:latin typeface="Book Antiqua" pitchFamily="18" charset="0"/>
              </a:rPr>
              <a:t>pengelolaan</a:t>
            </a:r>
            <a:r>
              <a:rPr lang="en-US" sz="11200" i="1" dirty="0">
                <a:latin typeface="Book Antiqua" pitchFamily="18" charset="0"/>
              </a:rPr>
              <a:t>, </a:t>
            </a:r>
            <a:r>
              <a:rPr lang="en-US" sz="11200" i="1" dirty="0" err="1">
                <a:latin typeface="Book Antiqua" pitchFamily="18" charset="0"/>
              </a:rPr>
              <a:t>dan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pengawasan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dalam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rangka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mewujudkan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sebesar-besar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>
                <a:latin typeface="Book Antiqua" pitchFamily="18" charset="0"/>
              </a:rPr>
              <a:t>kemakmuran</a:t>
            </a:r>
            <a:r>
              <a:rPr lang="en-US" sz="11200" i="1" dirty="0">
                <a:latin typeface="Book Antiqua" pitchFamily="18" charset="0"/>
              </a:rPr>
              <a:t> </a:t>
            </a:r>
            <a:r>
              <a:rPr lang="en-US" sz="11200" i="1" dirty="0" err="1" smtClean="0">
                <a:latin typeface="Book Antiqua" pitchFamily="18" charset="0"/>
              </a:rPr>
              <a:t>rakyat</a:t>
            </a:r>
            <a:r>
              <a:rPr lang="en-US" sz="11200" i="1" dirty="0" smtClean="0">
                <a:latin typeface="Book Antiqua" pitchFamily="18" charset="0"/>
              </a:rPr>
              <a:t>”.</a:t>
            </a:r>
          </a:p>
          <a:p>
            <a:endParaRPr lang="en-US" i="1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1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Pasal</a:t>
            </a:r>
            <a:r>
              <a:rPr lang="en-US" dirty="0" smtClean="0">
                <a:latin typeface="Book Antiqua" pitchFamily="18" charset="0"/>
              </a:rPr>
              <a:t> 3 (4)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 w="31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sv-SE" dirty="0" smtClean="0">
                <a:latin typeface="Book Antiqua" pitchFamily="18" charset="0"/>
              </a:rPr>
              <a:t>Pasal 3 </a:t>
            </a:r>
            <a:r>
              <a:rPr lang="sv-SE" dirty="0">
                <a:latin typeface="Book Antiqua" pitchFamily="18" charset="0"/>
              </a:rPr>
              <a:t>ayat (4) </a:t>
            </a:r>
            <a:r>
              <a:rPr lang="sv-SE" dirty="0" smtClean="0">
                <a:latin typeface="Book Antiqua" pitchFamily="18" charset="0"/>
              </a:rPr>
              <a:t>: </a:t>
            </a:r>
            <a:r>
              <a:rPr lang="sv-SE" i="1" dirty="0" smtClean="0">
                <a:latin typeface="Book Antiqua" pitchFamily="18" charset="0"/>
              </a:rPr>
              <a:t>”Pelaksanaan </a:t>
            </a:r>
            <a:r>
              <a:rPr lang="sv-SE" i="1" dirty="0">
                <a:latin typeface="Book Antiqua" pitchFamily="18" charset="0"/>
              </a:rPr>
              <a:t>kewenangan </a:t>
            </a:r>
            <a:r>
              <a:rPr lang="sv-SE" i="1" dirty="0" smtClean="0">
                <a:latin typeface="Book Antiqua" pitchFamily="18" charset="0"/>
              </a:rPr>
              <a:t>Presiden sebagaimana dimaksud pada ayat (3) yang bersifat teknis dapat </a:t>
            </a:r>
            <a:r>
              <a:rPr lang="sv-SE" i="1" dirty="0">
                <a:latin typeface="Book Antiqua" pitchFamily="18" charset="0"/>
              </a:rPr>
              <a:t>didelegasikan kepada </a:t>
            </a:r>
            <a:r>
              <a:rPr lang="sv-SE" b="1" i="1" dirty="0">
                <a:solidFill>
                  <a:srgbClr val="FF0000"/>
                </a:solidFill>
                <a:latin typeface="Book Antiqua" pitchFamily="18" charset="0"/>
              </a:rPr>
              <a:t>“Menteri” </a:t>
            </a:r>
            <a:r>
              <a:rPr lang="sv-SE" i="1" dirty="0">
                <a:latin typeface="Book Antiqua" pitchFamily="18" charset="0"/>
              </a:rPr>
              <a:t>sesuai dengan tugas dan </a:t>
            </a:r>
            <a:r>
              <a:rPr lang="sv-SE" i="1" dirty="0" smtClean="0">
                <a:latin typeface="Book Antiqua" pitchFamily="18" charset="0"/>
              </a:rPr>
              <a:t>fungsi”. </a:t>
            </a:r>
            <a:endParaRPr lang="sv-SE" i="1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→ </a:t>
            </a:r>
            <a:r>
              <a:rPr lang="sv-SE" dirty="0" smtClean="0">
                <a:latin typeface="Book Antiqua" pitchFamily="18" charset="0"/>
              </a:rPr>
              <a:t>Diusulkan menjadi :</a:t>
            </a:r>
          </a:p>
          <a:p>
            <a:pPr marL="0" indent="0">
              <a:buNone/>
            </a:pPr>
            <a:r>
              <a:rPr lang="sv-SE" i="1" dirty="0" smtClean="0">
                <a:latin typeface="Book Antiqua" pitchFamily="18" charset="0"/>
              </a:rPr>
              <a:t>(</a:t>
            </a:r>
            <a:r>
              <a:rPr lang="sv-SE" i="1" dirty="0">
                <a:latin typeface="Book Antiqua" pitchFamily="18" charset="0"/>
              </a:rPr>
              <a:t>4) ”Pelaksanaan kewenangan Presiden sebagaimana dimaksud pada ayat (3) yang bersifat teknis dapat didelegasikan kepada </a:t>
            </a:r>
            <a:r>
              <a:rPr lang="sv-SE" b="1" i="1" dirty="0" smtClean="0">
                <a:solidFill>
                  <a:srgbClr val="FF0000"/>
                </a:solidFill>
                <a:latin typeface="Book Antiqua" pitchFamily="18" charset="0"/>
              </a:rPr>
              <a:t>“menteri</a:t>
            </a:r>
            <a:r>
              <a:rPr lang="sv-SE" b="1" i="1" dirty="0">
                <a:solidFill>
                  <a:srgbClr val="FF0000"/>
                </a:solidFill>
                <a:latin typeface="Book Antiqua" pitchFamily="18" charset="0"/>
              </a:rPr>
              <a:t>” </a:t>
            </a:r>
            <a:r>
              <a:rPr lang="sv-SE" i="1" dirty="0">
                <a:latin typeface="Book Antiqua" pitchFamily="18" charset="0"/>
              </a:rPr>
              <a:t>sesuai dengan tugas dan </a:t>
            </a:r>
            <a:r>
              <a:rPr lang="sv-SE" i="1" dirty="0" smtClean="0">
                <a:latin typeface="Book Antiqua" pitchFamily="18" charset="0"/>
              </a:rPr>
              <a:t>fungsi”. </a:t>
            </a:r>
            <a:endParaRPr lang="sv-SE" i="1" dirty="0">
              <a:latin typeface="Book Antiqua" pitchFamily="18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506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Pasal</a:t>
            </a:r>
            <a:r>
              <a:rPr lang="en-US" dirty="0" smtClean="0">
                <a:latin typeface="Book Antiqua" pitchFamily="18" charset="0"/>
              </a:rPr>
              <a:t> 23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1"/>
          </a:xfrm>
          <a:ln w="3175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algn="just"/>
            <a:r>
              <a:rPr lang="en-US" sz="3800" dirty="0" err="1" smtClean="0">
                <a:latin typeface="Book Antiqua" pitchFamily="18" charset="0"/>
              </a:rPr>
              <a:t>Pada</a:t>
            </a:r>
            <a:r>
              <a:rPr lang="en-US" sz="3800" dirty="0" smtClean="0">
                <a:latin typeface="Book Antiqua" pitchFamily="18" charset="0"/>
              </a:rPr>
              <a:t> </a:t>
            </a:r>
            <a:r>
              <a:rPr lang="en-US" sz="3800" dirty="0">
                <a:latin typeface="Book Antiqua" pitchFamily="18" charset="0"/>
              </a:rPr>
              <a:t>paragraph </a:t>
            </a:r>
            <a:r>
              <a:rPr lang="en-US" sz="3800" dirty="0" err="1">
                <a:latin typeface="Book Antiqua" pitchFamily="18" charset="0"/>
              </a:rPr>
              <a:t>ke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satu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dilakukan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penghapusan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pada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smtClean="0">
                <a:latin typeface="Book Antiqua" pitchFamily="18" charset="0"/>
              </a:rPr>
              <a:t>kata    </a:t>
            </a:r>
            <a:r>
              <a:rPr lang="en-US" sz="3800" b="1" dirty="0" smtClean="0">
                <a:latin typeface="Book Antiqua" pitchFamily="18" charset="0"/>
              </a:rPr>
              <a:t>“</a:t>
            </a:r>
            <a:r>
              <a:rPr lang="en-US" sz="3800" b="1" dirty="0" err="1" smtClean="0">
                <a:latin typeface="Book Antiqua" pitchFamily="18" charset="0"/>
              </a:rPr>
              <a:t>cagar</a:t>
            </a:r>
            <a:r>
              <a:rPr lang="en-US" sz="3800" b="1" dirty="0" smtClean="0">
                <a:latin typeface="Book Antiqua" pitchFamily="18" charset="0"/>
              </a:rPr>
              <a:t> </a:t>
            </a:r>
            <a:r>
              <a:rPr lang="en-US" sz="3800" b="1" dirty="0" err="1">
                <a:latin typeface="Book Antiqua" pitchFamily="18" charset="0"/>
              </a:rPr>
              <a:t>alam</a:t>
            </a:r>
            <a:r>
              <a:rPr lang="en-US" sz="3800" b="1" dirty="0">
                <a:latin typeface="Book Antiqua" pitchFamily="18" charset="0"/>
              </a:rPr>
              <a:t>” </a:t>
            </a:r>
            <a:r>
              <a:rPr lang="en-US" sz="3800" dirty="0" err="1">
                <a:latin typeface="Book Antiqua" pitchFamily="18" charset="0"/>
              </a:rPr>
              <a:t>dan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juga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untuk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smtClean="0">
                <a:latin typeface="Book Antiqua" pitchFamily="18" charset="0"/>
              </a:rPr>
              <a:t>kata </a:t>
            </a:r>
            <a:r>
              <a:rPr lang="en-US" sz="3800" b="1" dirty="0">
                <a:latin typeface="Book Antiqua" pitchFamily="18" charset="0"/>
              </a:rPr>
              <a:t>“</a:t>
            </a:r>
            <a:r>
              <a:rPr lang="en-US" sz="3800" b="1" dirty="0" err="1">
                <a:latin typeface="Book Antiqua" pitchFamily="18" charset="0"/>
              </a:rPr>
              <a:t>kawasan</a:t>
            </a:r>
            <a:r>
              <a:rPr lang="en-US" sz="3800" b="1" dirty="0">
                <a:latin typeface="Book Antiqua" pitchFamily="18" charset="0"/>
              </a:rPr>
              <a:t> </a:t>
            </a:r>
            <a:r>
              <a:rPr lang="en-US" sz="3800" b="1" dirty="0" err="1">
                <a:latin typeface="Book Antiqua" pitchFamily="18" charset="0"/>
              </a:rPr>
              <a:t>konservasi</a:t>
            </a:r>
            <a:r>
              <a:rPr lang="en-US" sz="3800" b="1" dirty="0">
                <a:latin typeface="Book Antiqua" pitchFamily="18" charset="0"/>
              </a:rPr>
              <a:t>” </a:t>
            </a:r>
            <a:r>
              <a:rPr lang="en-US" sz="3800" dirty="0" err="1">
                <a:latin typeface="Book Antiqua" pitchFamily="18" charset="0"/>
              </a:rPr>
              <a:t>karena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keduanya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sudah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termasuk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dalam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b="1" dirty="0" err="1">
                <a:latin typeface="Book Antiqua" pitchFamily="18" charset="0"/>
              </a:rPr>
              <a:t>bagian</a:t>
            </a:r>
            <a:r>
              <a:rPr lang="en-US" sz="3800" b="1" dirty="0">
                <a:latin typeface="Book Antiqua" pitchFamily="18" charset="0"/>
              </a:rPr>
              <a:t> </a:t>
            </a:r>
            <a:r>
              <a:rPr lang="en-US" sz="3800" b="1" dirty="0" err="1">
                <a:latin typeface="Book Antiqua" pitchFamily="18" charset="0"/>
              </a:rPr>
              <a:t>kawasan</a:t>
            </a:r>
            <a:r>
              <a:rPr lang="en-US" sz="3800" b="1" dirty="0">
                <a:latin typeface="Book Antiqua" pitchFamily="18" charset="0"/>
              </a:rPr>
              <a:t> </a:t>
            </a:r>
            <a:r>
              <a:rPr lang="en-US" sz="3800" b="1" dirty="0" err="1">
                <a:latin typeface="Book Antiqua" pitchFamily="18" charset="0"/>
              </a:rPr>
              <a:t>hutan</a:t>
            </a:r>
            <a:r>
              <a:rPr lang="en-US" sz="3800" dirty="0">
                <a:latin typeface="Book Antiqua" pitchFamily="18" charset="0"/>
              </a:rPr>
              <a:t>. </a:t>
            </a:r>
          </a:p>
          <a:p>
            <a:pPr algn="just"/>
            <a:r>
              <a:rPr lang="en-US" sz="3800" dirty="0" err="1" smtClean="0">
                <a:latin typeface="Book Antiqua" pitchFamily="18" charset="0"/>
              </a:rPr>
              <a:t>Masih</a:t>
            </a:r>
            <a:r>
              <a:rPr lang="en-US" sz="3800" dirty="0" smtClean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pada</a:t>
            </a:r>
            <a:r>
              <a:rPr lang="en-US" sz="3800" dirty="0">
                <a:latin typeface="Book Antiqua" pitchFamily="18" charset="0"/>
              </a:rPr>
              <a:t> paragraph </a:t>
            </a:r>
            <a:r>
              <a:rPr lang="en-US" sz="3800" dirty="0" err="1">
                <a:latin typeface="Book Antiqua" pitchFamily="18" charset="0"/>
              </a:rPr>
              <a:t>ke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satu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mengenai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maksud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dari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b="1" dirty="0">
                <a:latin typeface="Book Antiqua" pitchFamily="18" charset="0"/>
              </a:rPr>
              <a:t>“</a:t>
            </a:r>
            <a:r>
              <a:rPr lang="en-US" sz="3800" b="1" dirty="0" err="1">
                <a:latin typeface="Book Antiqua" pitchFamily="18" charset="0"/>
              </a:rPr>
              <a:t>kawasan</a:t>
            </a:r>
            <a:r>
              <a:rPr lang="en-US" sz="3800" b="1" dirty="0">
                <a:latin typeface="Book Antiqua" pitchFamily="18" charset="0"/>
              </a:rPr>
              <a:t>” </a:t>
            </a:r>
            <a:r>
              <a:rPr lang="en-US" sz="3800" dirty="0" err="1">
                <a:latin typeface="Book Antiqua" pitchFamily="18" charset="0"/>
              </a:rPr>
              <a:t>pada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pasal</a:t>
            </a:r>
            <a:r>
              <a:rPr lang="en-US" sz="3800" dirty="0">
                <a:latin typeface="Book Antiqua" pitchFamily="18" charset="0"/>
              </a:rPr>
              <a:t> 23 </a:t>
            </a:r>
            <a:r>
              <a:rPr lang="en-US" sz="3800" i="1" dirty="0" err="1">
                <a:latin typeface="Book Antiqua" pitchFamily="18" charset="0"/>
              </a:rPr>
              <a:t>apakah</a:t>
            </a:r>
            <a:r>
              <a:rPr lang="en-US" sz="3800" i="1" dirty="0">
                <a:latin typeface="Book Antiqua" pitchFamily="18" charset="0"/>
              </a:rPr>
              <a:t> yang </a:t>
            </a:r>
            <a:r>
              <a:rPr lang="en-US" sz="3800" i="1" dirty="0" err="1">
                <a:latin typeface="Book Antiqua" pitchFamily="18" charset="0"/>
              </a:rPr>
              <a:t>dimaksud</a:t>
            </a:r>
            <a:r>
              <a:rPr lang="en-US" sz="3800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kawasan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hutan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i="1" dirty="0" err="1">
                <a:latin typeface="Book Antiqua" pitchFamily="18" charset="0"/>
              </a:rPr>
              <a:t>atau</a:t>
            </a:r>
            <a:r>
              <a:rPr lang="en-US" sz="3800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kawasan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lainnya</a:t>
            </a:r>
            <a:r>
              <a:rPr lang="en-US" sz="3800" dirty="0">
                <a:latin typeface="Book Antiqua" pitchFamily="18" charset="0"/>
              </a:rPr>
              <a:t>, </a:t>
            </a:r>
            <a:r>
              <a:rPr lang="en-US" sz="3800" dirty="0" err="1">
                <a:latin typeface="Book Antiqua" pitchFamily="18" charset="0"/>
              </a:rPr>
              <a:t>kerena</a:t>
            </a:r>
            <a:r>
              <a:rPr lang="en-US" sz="3800" dirty="0">
                <a:latin typeface="Book Antiqua" pitchFamily="18" charset="0"/>
              </a:rPr>
              <a:t> di </a:t>
            </a:r>
            <a:r>
              <a:rPr lang="en-US" sz="3800" dirty="0" err="1">
                <a:latin typeface="Book Antiqua" pitchFamily="18" charset="0"/>
              </a:rPr>
              <a:t>pasal</a:t>
            </a:r>
            <a:r>
              <a:rPr lang="en-US" sz="3800" dirty="0">
                <a:latin typeface="Book Antiqua" pitchFamily="18" charset="0"/>
              </a:rPr>
              <a:t> 1 (</a:t>
            </a:r>
            <a:r>
              <a:rPr lang="en-US" sz="3800" dirty="0" err="1">
                <a:latin typeface="Book Antiqua" pitchFamily="18" charset="0"/>
              </a:rPr>
              <a:t>Ketentuan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Umum</a:t>
            </a:r>
            <a:r>
              <a:rPr lang="en-US" sz="3800" dirty="0">
                <a:latin typeface="Book Antiqua" pitchFamily="18" charset="0"/>
              </a:rPr>
              <a:t>) </a:t>
            </a:r>
            <a:r>
              <a:rPr lang="en-US" sz="3800" dirty="0" err="1">
                <a:latin typeface="Book Antiqua" pitchFamily="18" charset="0"/>
              </a:rPr>
              <a:t>belum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dibahas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dan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 smtClean="0">
                <a:latin typeface="Book Antiqua" pitchFamily="18" charset="0"/>
              </a:rPr>
              <a:t>dimasukkan</a:t>
            </a:r>
            <a:r>
              <a:rPr lang="en-US" sz="3800" dirty="0" smtClean="0">
                <a:latin typeface="Book Antiqua" pitchFamily="18" charset="0"/>
              </a:rPr>
              <a:t> </a:t>
            </a:r>
            <a:r>
              <a:rPr lang="en-US" sz="3800" i="1" dirty="0">
                <a:latin typeface="Book Antiqua" pitchFamily="18" charset="0"/>
              </a:rPr>
              <a:t>point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mengenai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definisi</a:t>
            </a:r>
            <a:r>
              <a:rPr lang="en-US" sz="3800" dirty="0">
                <a:latin typeface="Book Antiqua" pitchFamily="18" charset="0"/>
              </a:rPr>
              <a:t> / </a:t>
            </a:r>
            <a:r>
              <a:rPr lang="en-US" sz="3800" dirty="0" err="1">
                <a:latin typeface="Book Antiqua" pitchFamily="18" charset="0"/>
              </a:rPr>
              <a:t>pengertian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kawasan</a:t>
            </a:r>
            <a:r>
              <a:rPr lang="en-US" sz="3800" dirty="0">
                <a:latin typeface="Book Antiqua" pitchFamily="18" charset="0"/>
              </a:rPr>
              <a:t>. </a:t>
            </a:r>
          </a:p>
          <a:p>
            <a:pPr algn="just"/>
            <a:r>
              <a:rPr lang="en-US" sz="3800" dirty="0" err="1" smtClean="0">
                <a:latin typeface="Book Antiqua" pitchFamily="18" charset="0"/>
              </a:rPr>
              <a:t>Pada</a:t>
            </a:r>
            <a:r>
              <a:rPr lang="en-US" sz="3800" dirty="0" smtClean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pasal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ini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telah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disinggung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dan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disebut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b="1" dirty="0">
                <a:latin typeface="Book Antiqua" pitchFamily="18" charset="0"/>
              </a:rPr>
              <a:t>“</a:t>
            </a:r>
            <a:r>
              <a:rPr lang="en-US" sz="3800" b="1" dirty="0" err="1">
                <a:latin typeface="Book Antiqua" pitchFamily="18" charset="0"/>
              </a:rPr>
              <a:t>kawasan</a:t>
            </a:r>
            <a:r>
              <a:rPr lang="en-US" sz="3800" b="1" dirty="0">
                <a:latin typeface="Book Antiqua" pitchFamily="18" charset="0"/>
              </a:rPr>
              <a:t> </a:t>
            </a:r>
            <a:r>
              <a:rPr lang="en-US" sz="3800" b="1" dirty="0" err="1" smtClean="0">
                <a:latin typeface="Book Antiqua" pitchFamily="18" charset="0"/>
              </a:rPr>
              <a:t>hutan</a:t>
            </a:r>
            <a:r>
              <a:rPr lang="en-US" sz="3800" b="1" dirty="0" smtClean="0">
                <a:latin typeface="Book Antiqua" pitchFamily="18" charset="0"/>
              </a:rPr>
              <a:t>“, </a:t>
            </a:r>
            <a:r>
              <a:rPr lang="en-US" sz="3800" dirty="0" err="1">
                <a:latin typeface="Book Antiqua" pitchFamily="18" charset="0"/>
              </a:rPr>
              <a:t>untuk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kawasan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hutan</a:t>
            </a:r>
            <a:r>
              <a:rPr lang="en-US" sz="3800" b="1" i="1" dirty="0">
                <a:latin typeface="Book Antiqua" pitchFamily="18" charset="0"/>
              </a:rPr>
              <a:t> yang </a:t>
            </a:r>
            <a:r>
              <a:rPr lang="en-US" sz="3800" b="1" i="1" dirty="0" err="1">
                <a:latin typeface="Book Antiqua" pitchFamily="18" charset="0"/>
              </a:rPr>
              <a:t>dimaksud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apakah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terhadap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kawasan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hutan</a:t>
            </a:r>
            <a:r>
              <a:rPr lang="en-US" sz="3800" b="1" i="1" dirty="0">
                <a:latin typeface="Book Antiqua" pitchFamily="18" charset="0"/>
              </a:rPr>
              <a:t> yang </a:t>
            </a:r>
            <a:r>
              <a:rPr lang="en-US" sz="3800" b="1" i="1" dirty="0" err="1">
                <a:latin typeface="Book Antiqua" pitchFamily="18" charset="0"/>
              </a:rPr>
              <a:t>telah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ditunjuk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atau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dikukuhkan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atau</a:t>
            </a:r>
            <a:r>
              <a:rPr lang="en-US" sz="3800" b="1" i="1" dirty="0">
                <a:latin typeface="Book Antiqua" pitchFamily="18" charset="0"/>
              </a:rPr>
              <a:t> </a:t>
            </a:r>
            <a:r>
              <a:rPr lang="en-US" sz="3800" b="1" i="1" dirty="0" err="1">
                <a:latin typeface="Book Antiqua" pitchFamily="18" charset="0"/>
              </a:rPr>
              <a:t>ditetapkan</a:t>
            </a:r>
            <a:r>
              <a:rPr lang="en-US" sz="3800" dirty="0">
                <a:latin typeface="Book Antiqua" pitchFamily="18" charset="0"/>
              </a:rPr>
              <a:t>, </a:t>
            </a:r>
            <a:r>
              <a:rPr lang="en-US" sz="3800" dirty="0" err="1">
                <a:latin typeface="Book Antiqua" pitchFamily="18" charset="0"/>
              </a:rPr>
              <a:t>hal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ini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perlu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penjelasan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>
                <a:latin typeface="Book Antiqua" pitchFamily="18" charset="0"/>
              </a:rPr>
              <a:t>lebih</a:t>
            </a:r>
            <a:r>
              <a:rPr lang="en-US" sz="3800" dirty="0">
                <a:latin typeface="Book Antiqua" pitchFamily="18" charset="0"/>
              </a:rPr>
              <a:t> </a:t>
            </a:r>
            <a:r>
              <a:rPr lang="en-US" sz="3800" dirty="0" err="1" smtClean="0">
                <a:latin typeface="Book Antiqua" pitchFamily="18" charset="0"/>
              </a:rPr>
              <a:t>lanjut</a:t>
            </a:r>
            <a:r>
              <a:rPr lang="en-US" sz="3800" dirty="0" smtClean="0">
                <a:latin typeface="Book Antiqua" pitchFamily="18" charset="0"/>
              </a:rPr>
              <a:t>.</a:t>
            </a:r>
          </a:p>
          <a:p>
            <a:pPr algn="just"/>
            <a:r>
              <a:rPr lang="en-US" sz="3800" dirty="0" err="1" smtClean="0">
                <a:latin typeface="Book Antiqua" pitchFamily="18" charset="0"/>
              </a:rPr>
              <a:t>Alternatif</a:t>
            </a:r>
            <a:r>
              <a:rPr lang="en-US" sz="3800" dirty="0" smtClean="0">
                <a:latin typeface="Book Antiqua" pitchFamily="18" charset="0"/>
              </a:rPr>
              <a:t> lain : </a:t>
            </a:r>
            <a:r>
              <a:rPr lang="en-US" sz="3800" b="1" i="1" dirty="0" smtClean="0">
                <a:latin typeface="Book Antiqua" pitchFamily="18" charset="0"/>
              </a:rPr>
              <a:t>“</a:t>
            </a:r>
            <a:r>
              <a:rPr lang="en-US" sz="3800" b="1" i="1" dirty="0" err="1" smtClean="0">
                <a:latin typeface="Book Antiqua" pitchFamily="18" charset="0"/>
              </a:rPr>
              <a:t>kawasan</a:t>
            </a:r>
            <a:r>
              <a:rPr lang="en-US" sz="3800" b="1" i="1" dirty="0" smtClean="0">
                <a:latin typeface="Book Antiqua" pitchFamily="18" charset="0"/>
              </a:rPr>
              <a:t> </a:t>
            </a:r>
            <a:r>
              <a:rPr lang="en-US" sz="3800" b="1" i="1" dirty="0" err="1" smtClean="0">
                <a:latin typeface="Book Antiqua" pitchFamily="18" charset="0"/>
              </a:rPr>
              <a:t>hutan</a:t>
            </a:r>
            <a:r>
              <a:rPr lang="en-US" sz="3800" b="1" i="1" dirty="0" smtClean="0">
                <a:latin typeface="Book Antiqua" pitchFamily="18" charset="0"/>
              </a:rPr>
              <a:t>” </a:t>
            </a:r>
            <a:r>
              <a:rPr lang="en-US" sz="3800" dirty="0" err="1" smtClean="0">
                <a:latin typeface="Book Antiqua" pitchFamily="18" charset="0"/>
              </a:rPr>
              <a:t>diganti</a:t>
            </a:r>
            <a:r>
              <a:rPr lang="en-US" sz="3800" dirty="0" smtClean="0">
                <a:latin typeface="Book Antiqua" pitchFamily="18" charset="0"/>
              </a:rPr>
              <a:t> </a:t>
            </a:r>
            <a:r>
              <a:rPr lang="en-US" sz="3800" dirty="0" err="1" smtClean="0">
                <a:latin typeface="Book Antiqua" pitchFamily="18" charset="0"/>
              </a:rPr>
              <a:t>dengan</a:t>
            </a:r>
            <a:r>
              <a:rPr lang="en-US" sz="3800" dirty="0" smtClean="0">
                <a:latin typeface="Book Antiqua" pitchFamily="18" charset="0"/>
              </a:rPr>
              <a:t> “</a:t>
            </a:r>
            <a:r>
              <a:rPr lang="en-US" sz="4000" b="1" i="1" dirty="0" err="1">
                <a:latin typeface="Book Antiqua" pitchFamily="18" charset="0"/>
              </a:rPr>
              <a:t>k</a:t>
            </a:r>
            <a:r>
              <a:rPr lang="en-US" sz="4000" b="1" i="1" dirty="0" err="1" smtClean="0">
                <a:latin typeface="Book Antiqua" pitchFamily="18" charset="0"/>
              </a:rPr>
              <a:t>awasan</a:t>
            </a:r>
            <a:r>
              <a:rPr lang="en-US" sz="4000" b="1" i="1" dirty="0" smtClean="0">
                <a:latin typeface="Book Antiqua" pitchFamily="18" charset="0"/>
              </a:rPr>
              <a:t> </a:t>
            </a:r>
            <a:r>
              <a:rPr lang="en-US" sz="4000" b="1" i="1" dirty="0">
                <a:latin typeface="Book Antiqua" pitchFamily="18" charset="0"/>
              </a:rPr>
              <a:t>di </a:t>
            </a:r>
            <a:r>
              <a:rPr lang="en-US" sz="4000" b="1" i="1" dirty="0" err="1">
                <a:latin typeface="Book Antiqua" pitchFamily="18" charset="0"/>
              </a:rPr>
              <a:t>luar</a:t>
            </a:r>
            <a:r>
              <a:rPr lang="en-US" sz="4000" b="1" i="1" dirty="0">
                <a:latin typeface="Book Antiqua" pitchFamily="18" charset="0"/>
              </a:rPr>
              <a:t> </a:t>
            </a:r>
            <a:r>
              <a:rPr lang="en-US" sz="4000" b="1" i="1" dirty="0" err="1">
                <a:latin typeface="Book Antiqua" pitchFamily="18" charset="0"/>
              </a:rPr>
              <a:t>kawasan</a:t>
            </a:r>
            <a:r>
              <a:rPr lang="en-US" sz="4000" b="1" i="1" dirty="0">
                <a:latin typeface="Book Antiqua" pitchFamily="18" charset="0"/>
              </a:rPr>
              <a:t> </a:t>
            </a:r>
            <a:r>
              <a:rPr lang="en-US" sz="4000" b="1" i="1" dirty="0" err="1" smtClean="0">
                <a:latin typeface="Book Antiqua" pitchFamily="18" charset="0"/>
              </a:rPr>
              <a:t>hutan</a:t>
            </a:r>
            <a:r>
              <a:rPr lang="en-US" sz="4000" b="1" i="1" dirty="0" smtClean="0">
                <a:latin typeface="Book Antiqua" pitchFamily="18" charset="0"/>
              </a:rPr>
              <a:t>”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8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2105</Words>
  <Application>Microsoft Office PowerPoint</Application>
  <PresentationFormat>On-screen Show (4:3)</PresentationFormat>
  <Paragraphs>140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Book Antiqua</vt:lpstr>
      <vt:lpstr>Calibri</vt:lpstr>
      <vt:lpstr>Wingdings</vt:lpstr>
      <vt:lpstr>Office Theme</vt:lpstr>
      <vt:lpstr>MASUKAN UNTUK  RUU PERTANAHAN</vt:lpstr>
      <vt:lpstr>SISTEMATIKA</vt:lpstr>
      <vt:lpstr>BAGIAN  I PENDAHULUAN</vt:lpstr>
      <vt:lpstr>BAGIAN II   MASUKAN  PASAL – PASAL  DALAM RUU</vt:lpstr>
      <vt:lpstr>  Koreksi dan Masukan Pasal per Pasal  </vt:lpstr>
      <vt:lpstr>Pasal 1 (12) :  REFORMA AGRARIA</vt:lpstr>
      <vt:lpstr>PASAL 3 (1)</vt:lpstr>
      <vt:lpstr>Pasal 3 (4)</vt:lpstr>
      <vt:lpstr>Pasal 23</vt:lpstr>
      <vt:lpstr>PASAL 23 (USUL PERBAIKAN)</vt:lpstr>
      <vt:lpstr>Pasal 23 (ALTERNATIF LAIN)</vt:lpstr>
      <vt:lpstr>Pasal 58  REFORMA AGRARIA</vt:lpstr>
      <vt:lpstr>Pasal 59 (2) OBYEK REFORMA AGRARIA</vt:lpstr>
      <vt:lpstr> Pasal 60  </vt:lpstr>
      <vt:lpstr>Pasal 64</vt:lpstr>
      <vt:lpstr>Pasal 66 (Kegiatan Pendaftaran Tanah) </vt:lpstr>
      <vt:lpstr>BAGIAN III   PERMOHONAN PENJELASAN/KLARIFIKASI</vt:lpstr>
      <vt:lpstr> Pasal 1 (7) :  HAK PENGELOLAAN   </vt:lpstr>
      <vt:lpstr>PASAL 4 (1)</vt:lpstr>
      <vt:lpstr>PASAL 5 (HAK PENGELOLAAN)</vt:lpstr>
      <vt:lpstr>Pasal 6  BADAN HUKUM  PEMEGANG HAK PENGELOLAAN</vt:lpstr>
      <vt:lpstr>Pasal 63 : OBYEK PENDAFTARAN TANAH</vt:lpstr>
      <vt:lpstr>Pasal 65 : KEGIATAN PENDAFTARAN TANAH</vt:lpstr>
      <vt:lpstr> BAGIAN IV.  CATATAN KEBERATAN MENGENAI DIMASUKANNYA KAWASAN HUTAN SEBAGAI OBJEK PENDAFTARAN TANAH.  </vt:lpstr>
      <vt:lpstr>V. PENUTUP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RUU PERTANAHAN</dc:title>
  <dc:creator>Dirut</dc:creator>
  <cp:lastModifiedBy>DPR44-2014</cp:lastModifiedBy>
  <cp:revision>56</cp:revision>
  <cp:lastPrinted>2019-08-29T04:04:34Z</cp:lastPrinted>
  <dcterms:created xsi:type="dcterms:W3CDTF">2019-08-26T22:31:09Z</dcterms:created>
  <dcterms:modified xsi:type="dcterms:W3CDTF">2019-09-05T07:25:18Z</dcterms:modified>
</cp:coreProperties>
</file>