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8/23/2017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70CC8-F521-4DD0-BFFF-77E245CBB364}"/>
              </a:ext>
            </a:extLst>
          </p:cNvPr>
          <p:cNvSpPr>
            <a:spLocks noGrp="1"/>
          </p:cNvSpPr>
          <p:nvPr>
            <p:ph type="ctrTitle"/>
          </p:nvPr>
        </p:nvSpPr>
        <p:spPr>
          <a:xfrm>
            <a:off x="1507067" y="2161309"/>
            <a:ext cx="7766936" cy="1889527"/>
          </a:xfrm>
        </p:spPr>
        <p:txBody>
          <a:bodyPr/>
          <a:lstStyle/>
          <a:p>
            <a:pPr algn="ctr"/>
            <a:r>
              <a:rPr lang="id-ID" sz="3000" b="1" dirty="0"/>
              <a:t>PENGHARMONISASIAN, PEMBULATAN, DAN PEMANTAPAN KONSEPSI </a:t>
            </a:r>
            <a:br>
              <a:rPr lang="id-ID" sz="3000" b="1" dirty="0"/>
            </a:br>
            <a:r>
              <a:rPr lang="id-ID" sz="3000" b="1" dirty="0"/>
              <a:t>ATAS RANCANGAN UNDANG-UNDANG </a:t>
            </a:r>
            <a:br>
              <a:rPr lang="id-ID" sz="3000" b="1" dirty="0"/>
            </a:br>
            <a:r>
              <a:rPr lang="id-ID" sz="3000" b="1" dirty="0"/>
              <a:t>TENTANG MASYARAKAT ADAT </a:t>
            </a:r>
            <a:endParaRPr lang="id-ID" sz="3000" dirty="0"/>
          </a:p>
        </p:txBody>
      </p:sp>
      <p:sp>
        <p:nvSpPr>
          <p:cNvPr id="3" name="Subtitle 2">
            <a:extLst>
              <a:ext uri="{FF2B5EF4-FFF2-40B4-BE49-F238E27FC236}">
                <a16:creationId xmlns:a16="http://schemas.microsoft.com/office/drawing/2014/main" id="{0419ECFA-8D1B-481C-A5C6-D0D116CEFBD1}"/>
              </a:ext>
            </a:extLst>
          </p:cNvPr>
          <p:cNvSpPr>
            <a:spLocks noGrp="1"/>
          </p:cNvSpPr>
          <p:nvPr>
            <p:ph type="subTitle" idx="1"/>
          </p:nvPr>
        </p:nvSpPr>
        <p:spPr/>
        <p:txBody>
          <a:bodyPr/>
          <a:lstStyle/>
          <a:p>
            <a:pPr algn="ctr"/>
            <a:r>
              <a:rPr lang="id-ID" dirty="0"/>
              <a:t>BADAN LEGISLASI</a:t>
            </a:r>
          </a:p>
          <a:p>
            <a:pPr algn="ctr"/>
            <a:r>
              <a:rPr lang="id-ID" dirty="0"/>
              <a:t>23 AGUSTUS 2017</a:t>
            </a:r>
          </a:p>
        </p:txBody>
      </p:sp>
    </p:spTree>
    <p:extLst>
      <p:ext uri="{BB962C8B-B14F-4D97-AF65-F5344CB8AC3E}">
        <p14:creationId xmlns:p14="http://schemas.microsoft.com/office/powerpoint/2010/main" val="40662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B794D-5BC1-42AA-9CAE-926CA9C3D0B3}"/>
              </a:ext>
            </a:extLst>
          </p:cNvPr>
          <p:cNvSpPr>
            <a:spLocks noGrp="1"/>
          </p:cNvSpPr>
          <p:nvPr>
            <p:ph type="title"/>
          </p:nvPr>
        </p:nvSpPr>
        <p:spPr/>
        <p:txBody>
          <a:bodyPr/>
          <a:lstStyle/>
          <a:p>
            <a:pPr algn="ctr"/>
            <a:r>
              <a:rPr lang="id-ID" dirty="0"/>
              <a:t>ASPEK SUBSTANSI (2)</a:t>
            </a:r>
          </a:p>
        </p:txBody>
      </p:sp>
      <p:sp>
        <p:nvSpPr>
          <p:cNvPr id="3" name="Content Placeholder 2">
            <a:extLst>
              <a:ext uri="{FF2B5EF4-FFF2-40B4-BE49-F238E27FC236}">
                <a16:creationId xmlns:a16="http://schemas.microsoft.com/office/drawing/2014/main" id="{3097AD9C-FDDE-42F2-BD59-6A399ADE8260}"/>
              </a:ext>
            </a:extLst>
          </p:cNvPr>
          <p:cNvSpPr>
            <a:spLocks noGrp="1"/>
          </p:cNvSpPr>
          <p:nvPr>
            <p:ph idx="1"/>
          </p:nvPr>
        </p:nvSpPr>
        <p:spPr/>
        <p:txBody>
          <a:bodyPr/>
          <a:lstStyle/>
          <a:p>
            <a:pPr lvl="0">
              <a:buFont typeface="+mj-lt"/>
              <a:buAutoNum type="arabicPeriod" startAt="4"/>
            </a:pPr>
            <a:r>
              <a:rPr lang="id-ID" dirty="0"/>
              <a:t>Penunjukan “masyarakat adat” sebagai unsur dari panitia yang bertugas untuk melakukan pengakuan terhadap Masyarakat Adat sebagaimana diatur dalam Pasal 8 ayat (3) huruf c membuat ketidakjelasan norma, karena Masyarakat Adat adalah objek yang akan dilakukan indentifikasi, verifikasi, validasi, dan penetapan sebagai tahapan dari proses Pengakuan yang dilakukan oleh pantia.</a:t>
            </a:r>
          </a:p>
          <a:p>
            <a:pPr lvl="0">
              <a:buFont typeface="+mj-lt"/>
              <a:buAutoNum type="arabicPeriod" startAt="4"/>
            </a:pPr>
            <a:r>
              <a:rPr lang="id-ID" dirty="0"/>
              <a:t>Paragraf 2 mengenai Hak Atas Sumber Daya Alam diusulkan untuk dijabarkan terlebih dahulu pokok-pokoknya khususnya mengenai pengelolaan dan kompensasi oleh Masyarakat Adat baru kemudian ketentuan lebih lanjut didelegasikan kepada Peraturan Pemerintah. Hal ini penting agar peraturan perundangan-undangan yang lebih rendah nantinya tidak bertentangan dengan maksud dan tujuan RUU ini.  </a:t>
            </a:r>
          </a:p>
          <a:p>
            <a:pPr marL="0" indent="0">
              <a:buNone/>
            </a:pPr>
            <a:endParaRPr lang="id-ID" dirty="0"/>
          </a:p>
        </p:txBody>
      </p:sp>
    </p:spTree>
    <p:extLst>
      <p:ext uri="{BB962C8B-B14F-4D97-AF65-F5344CB8AC3E}">
        <p14:creationId xmlns:p14="http://schemas.microsoft.com/office/powerpoint/2010/main" val="325765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AC51F-E0C2-4E17-8C0C-FC5AC94611C6}"/>
              </a:ext>
            </a:extLst>
          </p:cNvPr>
          <p:cNvSpPr>
            <a:spLocks noGrp="1"/>
          </p:cNvSpPr>
          <p:nvPr>
            <p:ph type="title"/>
          </p:nvPr>
        </p:nvSpPr>
        <p:spPr/>
        <p:txBody>
          <a:bodyPr/>
          <a:lstStyle/>
          <a:p>
            <a:pPr algn="ctr"/>
            <a:r>
              <a:rPr lang="id-ID" dirty="0"/>
              <a:t>ASPEK SUBSTANSI (3)</a:t>
            </a:r>
          </a:p>
        </p:txBody>
      </p:sp>
      <p:sp>
        <p:nvSpPr>
          <p:cNvPr id="3" name="Content Placeholder 2">
            <a:extLst>
              <a:ext uri="{FF2B5EF4-FFF2-40B4-BE49-F238E27FC236}">
                <a16:creationId xmlns:a16="http://schemas.microsoft.com/office/drawing/2014/main" id="{18827B9B-F14D-4F7B-80D1-A7E51B008971}"/>
              </a:ext>
            </a:extLst>
          </p:cNvPr>
          <p:cNvSpPr>
            <a:spLocks noGrp="1"/>
          </p:cNvSpPr>
          <p:nvPr>
            <p:ph idx="1"/>
          </p:nvPr>
        </p:nvSpPr>
        <p:spPr/>
        <p:txBody>
          <a:bodyPr>
            <a:normAutofit fontScale="92500" lnSpcReduction="10000"/>
          </a:bodyPr>
          <a:lstStyle/>
          <a:p>
            <a:pPr lvl="0">
              <a:buFont typeface="+mj-lt"/>
              <a:buAutoNum type="arabicPeriod" startAt="6"/>
            </a:pPr>
            <a:r>
              <a:rPr lang="id-ID" dirty="0"/>
              <a:t>Kewenangan penetapan rencana tata ruang wilayah pada Pasal 34 tidak hanya menjadi kewenangan dari pemerintah pusat, tetapi pemerintah provinsi dan pemerintah kabupaten/kota juga berwenang menetapkan rencana tata ruang wilayah provinsi dan rencana tata ruang wilayah kabupaten/kota. Kebijakan penetapan tata ruang wilayah provinsi dan tata ruang wilayah kabupaten/kota sangat berkaitan dengan penentuan wilayah masyarakat adat.</a:t>
            </a:r>
          </a:p>
          <a:p>
            <a:pPr lvl="0">
              <a:buFont typeface="+mj-lt"/>
              <a:buAutoNum type="arabicPeriod" startAt="6"/>
            </a:pPr>
            <a:r>
              <a:rPr lang="id-ID" dirty="0"/>
              <a:t>Pasal 35 huruf k perlu diperjelas terkait peta tanah Indonesia. Norma ini perlu disesuaikan dengan Undang-Undang Nomor 1 Tahun 2011 tentang Informasi Geospasial dimana jenis Informasi Geospasial terdiri dari Informasi Geospasial Dasar dan Informasi Geospasial Tematik. Dalam hal ini. Pemerintah Daerah diperbolehkan membuat Informasi Geospasial Tematik.</a:t>
            </a:r>
          </a:p>
          <a:p>
            <a:pPr lvl="0">
              <a:buFont typeface="+mj-lt"/>
              <a:buAutoNum type="arabicPeriod" startAt="6"/>
            </a:pPr>
            <a:r>
              <a:rPr lang="id-ID" dirty="0"/>
              <a:t>Bab IX tentang Penyelesaian Sengketa perlu dirumuskan ulang karena belum mengatur penyelesaian sengketa antar masyarakat adat dan sengketa antara masyarakat adat dan pihak lain.</a:t>
            </a:r>
          </a:p>
        </p:txBody>
      </p:sp>
    </p:spTree>
    <p:extLst>
      <p:ext uri="{BB962C8B-B14F-4D97-AF65-F5344CB8AC3E}">
        <p14:creationId xmlns:p14="http://schemas.microsoft.com/office/powerpoint/2010/main" val="3904434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4CF1-56CC-4AB0-A006-FE237176EFFF}"/>
              </a:ext>
            </a:extLst>
          </p:cNvPr>
          <p:cNvSpPr>
            <a:spLocks noGrp="1"/>
          </p:cNvSpPr>
          <p:nvPr>
            <p:ph type="title"/>
          </p:nvPr>
        </p:nvSpPr>
        <p:spPr/>
        <p:txBody>
          <a:bodyPr/>
          <a:lstStyle/>
          <a:p>
            <a:pPr algn="ctr"/>
            <a:r>
              <a:rPr lang="en-US" b="1" dirty="0"/>
              <a:t>A</a:t>
            </a:r>
            <a:r>
              <a:rPr lang="id-ID" b="1" dirty="0"/>
              <a:t>SAS PEMBENTUKAN PERATURAN PERUNDANG-UNDANGAN</a:t>
            </a:r>
            <a:endParaRPr lang="id-ID" dirty="0"/>
          </a:p>
        </p:txBody>
      </p:sp>
      <p:sp>
        <p:nvSpPr>
          <p:cNvPr id="3" name="Content Placeholder 2">
            <a:extLst>
              <a:ext uri="{FF2B5EF4-FFF2-40B4-BE49-F238E27FC236}">
                <a16:creationId xmlns:a16="http://schemas.microsoft.com/office/drawing/2014/main" id="{D7C93486-7A3A-44FD-BD45-D5CC4C155F17}"/>
              </a:ext>
            </a:extLst>
          </p:cNvPr>
          <p:cNvSpPr>
            <a:spLocks noGrp="1"/>
          </p:cNvSpPr>
          <p:nvPr>
            <p:ph idx="1"/>
          </p:nvPr>
        </p:nvSpPr>
        <p:spPr/>
        <p:txBody>
          <a:bodyPr>
            <a:normAutofit/>
          </a:bodyPr>
          <a:lstStyle/>
          <a:p>
            <a:pPr marL="0" indent="0" algn="just">
              <a:buNone/>
            </a:pPr>
            <a:r>
              <a:rPr lang="id-ID" sz="2800" dirty="0"/>
              <a:t>RUU ini </a:t>
            </a:r>
            <a:r>
              <a:rPr lang="en-US" sz="2800" dirty="0" err="1"/>
              <a:t>secara</a:t>
            </a:r>
            <a:r>
              <a:rPr lang="en-US" sz="2800" dirty="0"/>
              <a:t> </a:t>
            </a:r>
            <a:r>
              <a:rPr lang="en-US" sz="2800" dirty="0" err="1"/>
              <a:t>garis</a:t>
            </a:r>
            <a:r>
              <a:rPr lang="en-US" sz="2800" dirty="0"/>
              <a:t> </a:t>
            </a:r>
            <a:r>
              <a:rPr lang="en-US" sz="2800" dirty="0" err="1"/>
              <a:t>besar</a:t>
            </a:r>
            <a:r>
              <a:rPr lang="en-US" sz="2800" dirty="0"/>
              <a:t> </a:t>
            </a:r>
            <a:r>
              <a:rPr lang="en-US" sz="2800" dirty="0" err="1"/>
              <a:t>telah</a:t>
            </a:r>
            <a:r>
              <a:rPr lang="en-US" sz="2800" dirty="0"/>
              <a:t> </a:t>
            </a:r>
            <a:r>
              <a:rPr lang="en-US" sz="2800" dirty="0" err="1"/>
              <a:t>memenuhi</a:t>
            </a:r>
            <a:r>
              <a:rPr lang="en-US" sz="2800" dirty="0"/>
              <a:t> </a:t>
            </a:r>
            <a:r>
              <a:rPr lang="en-US" sz="2800" dirty="0" err="1"/>
              <a:t>asas-asas</a:t>
            </a:r>
            <a:r>
              <a:rPr lang="en-US" sz="2800" dirty="0"/>
              <a:t> </a:t>
            </a:r>
            <a:r>
              <a:rPr lang="en-US" sz="2800" dirty="0" err="1"/>
              <a:t>pembentukan</a:t>
            </a:r>
            <a:r>
              <a:rPr lang="en-US" sz="2800" dirty="0"/>
              <a:t> </a:t>
            </a:r>
            <a:r>
              <a:rPr lang="en-US" sz="2800" dirty="0" err="1"/>
              <a:t>peraturan</a:t>
            </a:r>
            <a:r>
              <a:rPr lang="en-US" sz="2800" dirty="0"/>
              <a:t> </a:t>
            </a:r>
            <a:r>
              <a:rPr lang="en-US" sz="2800" dirty="0" err="1"/>
              <a:t>perundang-undangan</a:t>
            </a:r>
            <a:r>
              <a:rPr lang="en-US" sz="2800" dirty="0"/>
              <a:t>. </a:t>
            </a:r>
            <a:r>
              <a:rPr lang="en-US" sz="2800" dirty="0" err="1"/>
              <a:t>Namun</a:t>
            </a:r>
            <a:r>
              <a:rPr lang="en-US" sz="2800" dirty="0"/>
              <a:t> </a:t>
            </a:r>
            <a:r>
              <a:rPr lang="en-US" sz="2800" dirty="0" err="1"/>
              <a:t>berdasarkan</a:t>
            </a:r>
            <a:r>
              <a:rPr lang="en-US" sz="2800" dirty="0"/>
              <a:t> </a:t>
            </a:r>
            <a:r>
              <a:rPr lang="en-US" sz="2800" dirty="0" err="1"/>
              <a:t>kajian</a:t>
            </a:r>
            <a:r>
              <a:rPr lang="en-US" sz="2800" dirty="0"/>
              <a:t> </a:t>
            </a:r>
            <a:r>
              <a:rPr lang="en-US" sz="2800" dirty="0" err="1"/>
              <a:t>tersebut</a:t>
            </a:r>
            <a:r>
              <a:rPr lang="en-US" sz="2800" dirty="0"/>
              <a:t> di </a:t>
            </a:r>
            <a:r>
              <a:rPr lang="en-US" sz="2800" dirty="0" err="1"/>
              <a:t>atas</a:t>
            </a:r>
            <a:r>
              <a:rPr lang="en-US" sz="2800" dirty="0"/>
              <a:t> RUU </a:t>
            </a:r>
            <a:r>
              <a:rPr lang="en-US" sz="2800" dirty="0" err="1"/>
              <a:t>ini</a:t>
            </a:r>
            <a:r>
              <a:rPr lang="en-US" sz="2800" dirty="0"/>
              <a:t> </a:t>
            </a:r>
            <a:r>
              <a:rPr lang="en-US" sz="2800" dirty="0" err="1"/>
              <a:t>masih</a:t>
            </a:r>
            <a:r>
              <a:rPr lang="en-US" sz="2800" dirty="0"/>
              <a:t> </a:t>
            </a:r>
            <a:r>
              <a:rPr lang="en-US" sz="2800" dirty="0" err="1"/>
              <a:t>perlu</a:t>
            </a:r>
            <a:r>
              <a:rPr lang="en-US" sz="2800" dirty="0"/>
              <a:t> </a:t>
            </a:r>
            <a:r>
              <a:rPr lang="en-US" sz="2800" dirty="0" err="1"/>
              <a:t>penyempurnaan</a:t>
            </a:r>
            <a:r>
              <a:rPr lang="en-US" sz="2800" dirty="0"/>
              <a:t> </a:t>
            </a:r>
            <a:r>
              <a:rPr lang="en-US" sz="2800" dirty="0" err="1"/>
              <a:t>khususnya</a:t>
            </a:r>
            <a:r>
              <a:rPr lang="en-US" sz="2800" dirty="0"/>
              <a:t> </a:t>
            </a:r>
            <a:r>
              <a:rPr lang="en-US" sz="2800" dirty="0" err="1"/>
              <a:t>dari</a:t>
            </a:r>
            <a:r>
              <a:rPr lang="en-US" sz="2800" dirty="0"/>
              <a:t> </a:t>
            </a:r>
            <a:r>
              <a:rPr lang="en-US" sz="2800" dirty="0" err="1"/>
              <a:t>asas</a:t>
            </a:r>
            <a:r>
              <a:rPr lang="en-US" sz="2800" dirty="0"/>
              <a:t> </a:t>
            </a:r>
            <a:r>
              <a:rPr lang="en-US" sz="2800" dirty="0" err="1"/>
              <a:t>kejelasan</a:t>
            </a:r>
            <a:r>
              <a:rPr lang="en-US" sz="2800" dirty="0"/>
              <a:t> </a:t>
            </a:r>
            <a:r>
              <a:rPr lang="en-US" sz="2800" dirty="0" err="1"/>
              <a:t>rumusan</a:t>
            </a:r>
            <a:r>
              <a:rPr lang="en-US" sz="2800" dirty="0"/>
              <a:t> </a:t>
            </a:r>
            <a:r>
              <a:rPr lang="en-US" sz="2800" dirty="0" err="1"/>
              <a:t>dan</a:t>
            </a:r>
            <a:r>
              <a:rPr lang="en-US" sz="2800" dirty="0"/>
              <a:t> </a:t>
            </a:r>
            <a:r>
              <a:rPr lang="en-US" sz="2800" dirty="0" err="1"/>
              <a:t>asas</a:t>
            </a:r>
            <a:r>
              <a:rPr lang="en-US" sz="2800" dirty="0"/>
              <a:t> </a:t>
            </a:r>
            <a:r>
              <a:rPr lang="en-US" sz="2800" dirty="0" err="1"/>
              <a:t>dapat</a:t>
            </a:r>
            <a:r>
              <a:rPr lang="en-US" sz="2800" dirty="0"/>
              <a:t> </a:t>
            </a:r>
            <a:r>
              <a:rPr lang="en-US" sz="2800" dirty="0" err="1"/>
              <a:t>dilaksanakan</a:t>
            </a:r>
            <a:r>
              <a:rPr lang="en-US" sz="2800" dirty="0"/>
              <a:t>.</a:t>
            </a:r>
            <a:endParaRPr lang="id-ID" sz="2800" dirty="0"/>
          </a:p>
        </p:txBody>
      </p:sp>
    </p:spTree>
    <p:extLst>
      <p:ext uri="{BB962C8B-B14F-4D97-AF65-F5344CB8AC3E}">
        <p14:creationId xmlns:p14="http://schemas.microsoft.com/office/powerpoint/2010/main" val="2466933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C067D-A0B6-44E9-AF3D-F42CD1070054}"/>
              </a:ext>
            </a:extLst>
          </p:cNvPr>
          <p:cNvSpPr>
            <a:spLocks noGrp="1"/>
          </p:cNvSpPr>
          <p:nvPr>
            <p:ph type="title"/>
          </p:nvPr>
        </p:nvSpPr>
        <p:spPr/>
        <p:txBody>
          <a:bodyPr/>
          <a:lstStyle/>
          <a:p>
            <a:pPr algn="ctr"/>
            <a:r>
              <a:rPr lang="id-ID" sz="5400" dirty="0"/>
              <a:t>PENUTUP</a:t>
            </a:r>
            <a:r>
              <a:rPr lang="id-ID" dirty="0"/>
              <a:t> </a:t>
            </a:r>
          </a:p>
        </p:txBody>
      </p:sp>
      <p:sp>
        <p:nvSpPr>
          <p:cNvPr id="3" name="Content Placeholder 2">
            <a:extLst>
              <a:ext uri="{FF2B5EF4-FFF2-40B4-BE49-F238E27FC236}">
                <a16:creationId xmlns:a16="http://schemas.microsoft.com/office/drawing/2014/main" id="{AE3C7216-A707-4CC9-873C-75B6E79369A2}"/>
              </a:ext>
            </a:extLst>
          </p:cNvPr>
          <p:cNvSpPr>
            <a:spLocks noGrp="1"/>
          </p:cNvSpPr>
          <p:nvPr>
            <p:ph idx="1"/>
          </p:nvPr>
        </p:nvSpPr>
        <p:spPr/>
        <p:txBody>
          <a:bodyPr>
            <a:normAutofit/>
          </a:bodyPr>
          <a:lstStyle/>
          <a:p>
            <a:pPr marL="0" indent="0" algn="just">
              <a:buNone/>
            </a:pPr>
            <a:r>
              <a:rPr lang="id-ID" sz="2800" dirty="0"/>
              <a:t>Demikian kajian </a:t>
            </a:r>
            <a:r>
              <a:rPr lang="en-US" sz="2800" dirty="0" err="1"/>
              <a:t>tim</a:t>
            </a:r>
            <a:r>
              <a:rPr lang="en-US" sz="2800" dirty="0"/>
              <a:t> </a:t>
            </a:r>
            <a:r>
              <a:rPr lang="en-US" sz="2800" dirty="0" err="1"/>
              <a:t>ahli</a:t>
            </a:r>
            <a:r>
              <a:rPr lang="en-US" sz="2800" dirty="0"/>
              <a:t> </a:t>
            </a:r>
            <a:r>
              <a:rPr lang="en-US" sz="2800" dirty="0" err="1"/>
              <a:t>Badan</a:t>
            </a:r>
            <a:r>
              <a:rPr lang="en-US" sz="2800" dirty="0"/>
              <a:t> </a:t>
            </a:r>
            <a:r>
              <a:rPr lang="en-US" sz="2800" dirty="0" err="1"/>
              <a:t>Legislasi</a:t>
            </a:r>
            <a:r>
              <a:rPr lang="en-US" sz="2800" dirty="0"/>
              <a:t> </a:t>
            </a:r>
            <a:r>
              <a:rPr lang="id-ID" sz="2800" dirty="0"/>
              <a:t>atas </a:t>
            </a:r>
            <a:r>
              <a:rPr lang="en-US" sz="2800" dirty="0" err="1"/>
              <a:t>Rancangan</a:t>
            </a:r>
            <a:r>
              <a:rPr lang="en-US" sz="2800" dirty="0"/>
              <a:t> </a:t>
            </a:r>
            <a:r>
              <a:rPr lang="en-US" sz="2800" dirty="0" err="1"/>
              <a:t>Undang-Undang</a:t>
            </a:r>
            <a:r>
              <a:rPr lang="en-US" sz="2800" dirty="0"/>
              <a:t> </a:t>
            </a:r>
            <a:r>
              <a:rPr lang="en-US" sz="2800" dirty="0" err="1"/>
              <a:t>tentang</a:t>
            </a:r>
            <a:r>
              <a:rPr lang="en-US" sz="2800" dirty="0"/>
              <a:t> Masyarakat </a:t>
            </a:r>
            <a:r>
              <a:rPr lang="en-US" sz="2800" dirty="0" err="1"/>
              <a:t>Adat</a:t>
            </a:r>
            <a:r>
              <a:rPr lang="en-US" sz="2800" dirty="0"/>
              <a:t> </a:t>
            </a:r>
            <a:r>
              <a:rPr lang="en-US" sz="2800" dirty="0" err="1"/>
              <a:t>dalam</a:t>
            </a:r>
            <a:r>
              <a:rPr lang="en-US" sz="2800" dirty="0"/>
              <a:t> </a:t>
            </a:r>
            <a:r>
              <a:rPr lang="en-US" sz="2800" dirty="0" err="1"/>
              <a:t>rangka</a:t>
            </a:r>
            <a:r>
              <a:rPr lang="en-US" sz="2800" dirty="0"/>
              <a:t> </a:t>
            </a:r>
            <a:r>
              <a:rPr lang="id-ID" sz="2800" dirty="0"/>
              <a:t>pengharmonisasian, pembulatan, dan pemantapan konsepsi</a:t>
            </a:r>
            <a:r>
              <a:rPr lang="en-US" sz="2800" dirty="0"/>
              <a:t>. </a:t>
            </a:r>
            <a:r>
              <a:rPr lang="en-US" sz="2800" dirty="0" err="1"/>
              <a:t>Tentunya</a:t>
            </a:r>
            <a:r>
              <a:rPr lang="en-US" sz="2800" dirty="0"/>
              <a:t> </a:t>
            </a:r>
            <a:r>
              <a:rPr lang="en-US" sz="2800" dirty="0" err="1"/>
              <a:t>kajian</a:t>
            </a:r>
            <a:r>
              <a:rPr lang="en-US" sz="2800" dirty="0"/>
              <a:t> </a:t>
            </a:r>
            <a:r>
              <a:rPr lang="en-US" sz="2800" dirty="0" err="1"/>
              <a:t>ini</a:t>
            </a:r>
            <a:r>
              <a:rPr lang="en-US" sz="2800" dirty="0"/>
              <a:t> </a:t>
            </a:r>
            <a:r>
              <a:rPr lang="en-US" sz="2800" dirty="0" err="1"/>
              <a:t>masih</a:t>
            </a:r>
            <a:r>
              <a:rPr lang="en-US" sz="2800" dirty="0"/>
              <a:t> </a:t>
            </a:r>
            <a:r>
              <a:rPr lang="en-US" sz="2800" dirty="0" err="1"/>
              <a:t>memerlukan</a:t>
            </a:r>
            <a:r>
              <a:rPr lang="en-US" sz="2800" dirty="0"/>
              <a:t> </a:t>
            </a:r>
            <a:r>
              <a:rPr lang="en-US" sz="2800" dirty="0" err="1"/>
              <a:t>tanggapan</a:t>
            </a:r>
            <a:r>
              <a:rPr lang="en-US" sz="2800" dirty="0"/>
              <a:t>, </a:t>
            </a:r>
            <a:r>
              <a:rPr lang="en-US" sz="2800" dirty="0" err="1"/>
              <a:t>dan</a:t>
            </a:r>
            <a:r>
              <a:rPr lang="en-US" sz="2800" dirty="0"/>
              <a:t>/</a:t>
            </a:r>
            <a:r>
              <a:rPr lang="en-US" sz="2800" dirty="0" err="1"/>
              <a:t>atau</a:t>
            </a:r>
            <a:r>
              <a:rPr lang="en-US" sz="2800" dirty="0"/>
              <a:t> saran </a:t>
            </a:r>
            <a:r>
              <a:rPr lang="en-US" sz="2800" dirty="0" err="1"/>
              <a:t>penyempurnaan</a:t>
            </a:r>
            <a:r>
              <a:rPr lang="en-US" sz="2800" dirty="0"/>
              <a:t> </a:t>
            </a:r>
            <a:r>
              <a:rPr lang="en-US" sz="2800" dirty="0" err="1"/>
              <a:t>dari</a:t>
            </a:r>
            <a:r>
              <a:rPr lang="en-US" sz="2800" dirty="0"/>
              <a:t> </a:t>
            </a:r>
            <a:r>
              <a:rPr lang="en-US" sz="2800" dirty="0" err="1"/>
              <a:t>Pimpinan</a:t>
            </a:r>
            <a:r>
              <a:rPr lang="en-US" sz="2800" dirty="0"/>
              <a:t> </a:t>
            </a:r>
            <a:r>
              <a:rPr lang="en-US" sz="2800" dirty="0" err="1"/>
              <a:t>dan</a:t>
            </a:r>
            <a:r>
              <a:rPr lang="en-US" sz="2800" dirty="0"/>
              <a:t> </a:t>
            </a:r>
            <a:r>
              <a:rPr lang="en-US" sz="2800" dirty="0" err="1"/>
              <a:t>anggota</a:t>
            </a:r>
            <a:r>
              <a:rPr lang="en-US" sz="2800" dirty="0"/>
              <a:t> </a:t>
            </a:r>
            <a:r>
              <a:rPr lang="en-US" sz="2800" dirty="0" err="1"/>
              <a:t>Badan</a:t>
            </a:r>
            <a:r>
              <a:rPr lang="en-US" sz="2800" dirty="0"/>
              <a:t> </a:t>
            </a:r>
            <a:r>
              <a:rPr lang="en-US" sz="2800" dirty="0" err="1"/>
              <a:t>Legislasi</a:t>
            </a:r>
            <a:r>
              <a:rPr lang="en-US" sz="2800" dirty="0"/>
              <a:t>. </a:t>
            </a:r>
            <a:endParaRPr lang="id-ID" sz="2800" dirty="0"/>
          </a:p>
        </p:txBody>
      </p:sp>
    </p:spTree>
    <p:extLst>
      <p:ext uri="{BB962C8B-B14F-4D97-AF65-F5344CB8AC3E}">
        <p14:creationId xmlns:p14="http://schemas.microsoft.com/office/powerpoint/2010/main" val="4007178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E0427-ADCA-4258-8CDE-2CEF20DE8480}"/>
              </a:ext>
            </a:extLst>
          </p:cNvPr>
          <p:cNvSpPr>
            <a:spLocks noGrp="1"/>
          </p:cNvSpPr>
          <p:nvPr>
            <p:ph type="ctrTitle"/>
          </p:nvPr>
        </p:nvSpPr>
        <p:spPr/>
        <p:txBody>
          <a:bodyPr/>
          <a:lstStyle/>
          <a:p>
            <a:r>
              <a:rPr lang="id-ID" dirty="0"/>
              <a:t>TERIMA KASIH</a:t>
            </a:r>
          </a:p>
        </p:txBody>
      </p:sp>
      <p:sp>
        <p:nvSpPr>
          <p:cNvPr id="3" name="Subtitle 2">
            <a:extLst>
              <a:ext uri="{FF2B5EF4-FFF2-40B4-BE49-F238E27FC236}">
                <a16:creationId xmlns:a16="http://schemas.microsoft.com/office/drawing/2014/main" id="{276535BE-0C3A-4639-91D5-4CC3B6FBC939}"/>
              </a:ext>
            </a:extLst>
          </p:cNvPr>
          <p:cNvSpPr>
            <a:spLocks noGrp="1"/>
          </p:cNvSpPr>
          <p:nvPr>
            <p:ph type="subTitle" idx="1"/>
          </p:nvPr>
        </p:nvSpPr>
        <p:spPr/>
        <p:txBody>
          <a:bodyPr/>
          <a:lstStyle/>
          <a:p>
            <a:endParaRPr lang="id-ID" dirty="0"/>
          </a:p>
        </p:txBody>
      </p:sp>
    </p:spTree>
    <p:extLst>
      <p:ext uri="{BB962C8B-B14F-4D97-AF65-F5344CB8AC3E}">
        <p14:creationId xmlns:p14="http://schemas.microsoft.com/office/powerpoint/2010/main" val="415080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F1C26-8945-4818-8FCE-18427599201D}"/>
              </a:ext>
            </a:extLst>
          </p:cNvPr>
          <p:cNvSpPr>
            <a:spLocks noGrp="1"/>
          </p:cNvSpPr>
          <p:nvPr>
            <p:ph type="title"/>
          </p:nvPr>
        </p:nvSpPr>
        <p:spPr/>
        <p:txBody>
          <a:bodyPr/>
          <a:lstStyle/>
          <a:p>
            <a:pPr algn="ctr"/>
            <a:r>
              <a:rPr lang="id-ID" dirty="0"/>
              <a:t>PENDAHULUAN</a:t>
            </a:r>
          </a:p>
        </p:txBody>
      </p:sp>
      <p:sp>
        <p:nvSpPr>
          <p:cNvPr id="3" name="Content Placeholder 2">
            <a:extLst>
              <a:ext uri="{FF2B5EF4-FFF2-40B4-BE49-F238E27FC236}">
                <a16:creationId xmlns:a16="http://schemas.microsoft.com/office/drawing/2014/main" id="{168201A4-5F02-4C1B-99EF-15C21C535DF9}"/>
              </a:ext>
            </a:extLst>
          </p:cNvPr>
          <p:cNvSpPr>
            <a:spLocks noGrp="1"/>
          </p:cNvSpPr>
          <p:nvPr>
            <p:ph idx="1"/>
          </p:nvPr>
        </p:nvSpPr>
        <p:spPr/>
        <p:txBody>
          <a:bodyPr/>
          <a:lstStyle/>
          <a:p>
            <a:pPr algn="just"/>
            <a:r>
              <a:rPr lang="en-US" dirty="0" err="1"/>
              <a:t>Fraksi</a:t>
            </a:r>
            <a:r>
              <a:rPr lang="en-US" dirty="0"/>
              <a:t> </a:t>
            </a:r>
            <a:r>
              <a:rPr lang="en-US" dirty="0" err="1"/>
              <a:t>Partai</a:t>
            </a:r>
            <a:r>
              <a:rPr lang="en-US" dirty="0"/>
              <a:t> </a:t>
            </a:r>
            <a:r>
              <a:rPr lang="en-US" dirty="0" err="1"/>
              <a:t>Nasdem</a:t>
            </a:r>
            <a:r>
              <a:rPr lang="en-US" dirty="0"/>
              <a:t> </a:t>
            </a:r>
            <a:r>
              <a:rPr lang="id-ID" dirty="0"/>
              <a:t>Dewan Perwakilan Rakyat Republik Indonesia melalui </a:t>
            </a:r>
            <a:r>
              <a:rPr lang="en-US" dirty="0"/>
              <a:t>s</a:t>
            </a:r>
            <a:r>
              <a:rPr lang="id-ID" dirty="0"/>
              <a:t>urat tanggal </a:t>
            </a:r>
            <a:r>
              <a:rPr lang="en-US" dirty="0"/>
              <a:t>27 </a:t>
            </a:r>
            <a:r>
              <a:rPr lang="en-US" dirty="0" err="1"/>
              <a:t>Juli</a:t>
            </a:r>
            <a:r>
              <a:rPr lang="en-US" dirty="0"/>
              <a:t> 2017 </a:t>
            </a:r>
            <a:r>
              <a:rPr lang="id-ID" dirty="0"/>
              <a:t>meminta Badan Legislasi untuk melakukan </a:t>
            </a:r>
            <a:r>
              <a:rPr lang="en-US" dirty="0" err="1"/>
              <a:t>pengharmonisasian</a:t>
            </a:r>
            <a:r>
              <a:rPr lang="en-US" dirty="0"/>
              <a:t>, </a:t>
            </a:r>
            <a:r>
              <a:rPr lang="en-US" dirty="0" err="1"/>
              <a:t>pembulatan</a:t>
            </a:r>
            <a:r>
              <a:rPr lang="en-US" dirty="0"/>
              <a:t>, </a:t>
            </a:r>
            <a:r>
              <a:rPr lang="en-US" dirty="0" err="1"/>
              <a:t>dan</a:t>
            </a:r>
            <a:r>
              <a:rPr lang="en-US" dirty="0"/>
              <a:t> </a:t>
            </a:r>
            <a:r>
              <a:rPr lang="id-ID" dirty="0"/>
              <a:t>pemantapan</a:t>
            </a:r>
            <a:r>
              <a:rPr lang="en-US" dirty="0"/>
              <a:t> </a:t>
            </a:r>
            <a:r>
              <a:rPr lang="en-US" dirty="0" err="1"/>
              <a:t>konsepsi</a:t>
            </a:r>
            <a:r>
              <a:rPr lang="en-US" dirty="0"/>
              <a:t> </a:t>
            </a:r>
            <a:r>
              <a:rPr lang="en-US" dirty="0" err="1"/>
              <a:t>Rancangan</a:t>
            </a:r>
            <a:r>
              <a:rPr lang="en-US" dirty="0"/>
              <a:t> </a:t>
            </a:r>
            <a:r>
              <a:rPr lang="en-US" dirty="0" err="1"/>
              <a:t>Undang-Undang</a:t>
            </a:r>
            <a:r>
              <a:rPr lang="en-US" dirty="0"/>
              <a:t> </a:t>
            </a:r>
            <a:r>
              <a:rPr lang="en-US" dirty="0" err="1"/>
              <a:t>tentang</a:t>
            </a:r>
            <a:r>
              <a:rPr lang="en-US" dirty="0"/>
              <a:t> Masyarakat </a:t>
            </a:r>
            <a:r>
              <a:rPr lang="en-US" dirty="0" err="1"/>
              <a:t>Adat</a:t>
            </a:r>
            <a:r>
              <a:rPr lang="id-ID" dirty="0"/>
              <a:t>.</a:t>
            </a:r>
          </a:p>
          <a:p>
            <a:pPr algn="just"/>
            <a:r>
              <a:rPr lang="id-ID" dirty="0"/>
              <a:t>Permintaan tersebut sesuai dengan </a:t>
            </a:r>
            <a:r>
              <a:rPr lang="en-US" dirty="0" err="1"/>
              <a:t>tugas</a:t>
            </a:r>
            <a:r>
              <a:rPr lang="en-US" dirty="0"/>
              <a:t> </a:t>
            </a:r>
            <a:r>
              <a:rPr lang="en-US" dirty="0" err="1"/>
              <a:t>Badan</a:t>
            </a:r>
            <a:r>
              <a:rPr lang="en-US" dirty="0"/>
              <a:t> </a:t>
            </a:r>
            <a:r>
              <a:rPr lang="en-US" dirty="0" err="1"/>
              <a:t>Legislasi</a:t>
            </a:r>
            <a:r>
              <a:rPr lang="en-US" dirty="0"/>
              <a:t> DPR yang </a:t>
            </a:r>
            <a:r>
              <a:rPr lang="en-US" dirty="0" err="1"/>
              <a:t>diatur</a:t>
            </a:r>
            <a:r>
              <a:rPr lang="en-US" dirty="0"/>
              <a:t> </a:t>
            </a:r>
            <a:r>
              <a:rPr lang="en-US" dirty="0" err="1"/>
              <a:t>dalam</a:t>
            </a:r>
            <a:r>
              <a:rPr lang="en-US" dirty="0"/>
              <a:t> </a:t>
            </a:r>
            <a:r>
              <a:rPr lang="en-US" dirty="0" err="1"/>
              <a:t>Pasal</a:t>
            </a:r>
            <a:r>
              <a:rPr lang="en-US" dirty="0"/>
              <a:t> 46 </a:t>
            </a:r>
            <a:r>
              <a:rPr lang="en-US" dirty="0" err="1"/>
              <a:t>ayat</a:t>
            </a:r>
            <a:r>
              <a:rPr lang="en-US" dirty="0"/>
              <a:t> (2) </a:t>
            </a:r>
            <a:r>
              <a:rPr lang="en-US" dirty="0" err="1"/>
              <a:t>Undang-Undang</a:t>
            </a:r>
            <a:r>
              <a:rPr lang="en-US" dirty="0"/>
              <a:t> </a:t>
            </a:r>
            <a:r>
              <a:rPr lang="en-US" dirty="0" err="1"/>
              <a:t>Nomor</a:t>
            </a:r>
            <a:r>
              <a:rPr lang="en-US" dirty="0"/>
              <a:t> 12 </a:t>
            </a:r>
            <a:r>
              <a:rPr lang="en-US" dirty="0" err="1"/>
              <a:t>Tahun</a:t>
            </a:r>
            <a:r>
              <a:rPr lang="en-US" dirty="0"/>
              <a:t> 2011 </a:t>
            </a:r>
            <a:r>
              <a:rPr lang="en-US" dirty="0" err="1"/>
              <a:t>tentang</a:t>
            </a:r>
            <a:r>
              <a:rPr lang="en-US" dirty="0"/>
              <a:t> </a:t>
            </a:r>
            <a:r>
              <a:rPr lang="en-US" dirty="0" err="1"/>
              <a:t>Pembentukan</a:t>
            </a:r>
            <a:r>
              <a:rPr lang="en-US" dirty="0"/>
              <a:t> </a:t>
            </a:r>
            <a:r>
              <a:rPr lang="en-US" dirty="0" err="1"/>
              <a:t>Peraturan</a:t>
            </a:r>
            <a:r>
              <a:rPr lang="en-US" dirty="0"/>
              <a:t> </a:t>
            </a:r>
            <a:r>
              <a:rPr lang="en-US" dirty="0" err="1"/>
              <a:t>Perundang-undangan</a:t>
            </a:r>
            <a:r>
              <a:rPr lang="en-US" i="1" dirty="0"/>
              <a:t> </a:t>
            </a:r>
            <a:r>
              <a:rPr lang="en-US" i="1" dirty="0" err="1"/>
              <a:t>juncto</a:t>
            </a:r>
            <a:r>
              <a:rPr lang="en-US" dirty="0"/>
              <a:t> </a:t>
            </a:r>
            <a:r>
              <a:rPr lang="en-US" dirty="0" err="1"/>
              <a:t>Pasal</a:t>
            </a:r>
            <a:r>
              <a:rPr lang="en-US" dirty="0"/>
              <a:t> 105 </a:t>
            </a:r>
            <a:r>
              <a:rPr lang="en-US" dirty="0" err="1"/>
              <a:t>huruf</a:t>
            </a:r>
            <a:r>
              <a:rPr lang="en-US" dirty="0"/>
              <a:t> c </a:t>
            </a:r>
            <a:r>
              <a:rPr lang="en-US" dirty="0" err="1"/>
              <a:t>Undang-Undang</a:t>
            </a:r>
            <a:r>
              <a:rPr lang="en-US" dirty="0"/>
              <a:t> </a:t>
            </a:r>
            <a:r>
              <a:rPr lang="en-US" dirty="0" err="1"/>
              <a:t>Nomor</a:t>
            </a:r>
            <a:r>
              <a:rPr lang="en-US" dirty="0"/>
              <a:t> 17 </a:t>
            </a:r>
            <a:r>
              <a:rPr lang="en-US" dirty="0" err="1"/>
              <a:t>Tahun</a:t>
            </a:r>
            <a:r>
              <a:rPr lang="en-US" dirty="0"/>
              <a:t> 2014 </a:t>
            </a:r>
            <a:r>
              <a:rPr lang="en-US" dirty="0" err="1"/>
              <a:t>tentang</a:t>
            </a:r>
            <a:r>
              <a:rPr lang="en-US" dirty="0"/>
              <a:t> </a:t>
            </a:r>
            <a:r>
              <a:rPr lang="en-US" dirty="0" err="1"/>
              <a:t>Majelis</a:t>
            </a:r>
            <a:r>
              <a:rPr lang="en-US" dirty="0"/>
              <a:t> </a:t>
            </a:r>
            <a:r>
              <a:rPr lang="en-US" dirty="0" err="1"/>
              <a:t>Permusyawaratan</a:t>
            </a:r>
            <a:r>
              <a:rPr lang="en-US" dirty="0"/>
              <a:t> Rakyat, Dewan </a:t>
            </a:r>
            <a:r>
              <a:rPr lang="en-US" dirty="0" err="1"/>
              <a:t>Perwakilan</a:t>
            </a:r>
            <a:r>
              <a:rPr lang="en-US" dirty="0"/>
              <a:t> Rakyat, Dewan </a:t>
            </a:r>
            <a:r>
              <a:rPr lang="en-US" dirty="0" err="1"/>
              <a:t>Perwakilan</a:t>
            </a:r>
            <a:r>
              <a:rPr lang="en-US" dirty="0"/>
              <a:t> Daerah, </a:t>
            </a:r>
            <a:r>
              <a:rPr lang="en-US" dirty="0" err="1"/>
              <a:t>dan</a:t>
            </a:r>
            <a:r>
              <a:rPr lang="en-US" dirty="0"/>
              <a:t> Dewan </a:t>
            </a:r>
            <a:r>
              <a:rPr lang="en-US" dirty="0" err="1"/>
              <a:t>Perwakilan</a:t>
            </a:r>
            <a:r>
              <a:rPr lang="en-US" dirty="0"/>
              <a:t> Rakyat Daerah, </a:t>
            </a:r>
            <a:r>
              <a:rPr lang="en-US" i="1" dirty="0" err="1"/>
              <a:t>juncto</a:t>
            </a:r>
            <a:r>
              <a:rPr lang="en-US" dirty="0"/>
              <a:t> </a:t>
            </a:r>
            <a:r>
              <a:rPr lang="en-US" dirty="0" err="1"/>
              <a:t>Pasal</a:t>
            </a:r>
            <a:r>
              <a:rPr lang="en-US" dirty="0"/>
              <a:t> 65 </a:t>
            </a:r>
            <a:r>
              <a:rPr lang="en-US" dirty="0" err="1"/>
              <a:t>huruf</a:t>
            </a:r>
            <a:r>
              <a:rPr lang="en-US" dirty="0"/>
              <a:t> c </a:t>
            </a:r>
            <a:r>
              <a:rPr lang="en-US" dirty="0" err="1"/>
              <a:t>Peraturan</a:t>
            </a:r>
            <a:r>
              <a:rPr lang="en-US" dirty="0"/>
              <a:t> DPR RI </a:t>
            </a:r>
            <a:r>
              <a:rPr lang="en-US" dirty="0" err="1"/>
              <a:t>Nomor</a:t>
            </a:r>
            <a:r>
              <a:rPr lang="en-US" dirty="0"/>
              <a:t> 1 </a:t>
            </a:r>
            <a:r>
              <a:rPr lang="en-US" dirty="0" err="1"/>
              <a:t>Tahun</a:t>
            </a:r>
            <a:r>
              <a:rPr lang="en-US" dirty="0"/>
              <a:t> 2014 </a:t>
            </a:r>
            <a:r>
              <a:rPr lang="en-US" dirty="0" err="1"/>
              <a:t>tentang</a:t>
            </a:r>
            <a:r>
              <a:rPr lang="en-US" dirty="0"/>
              <a:t> Tata </a:t>
            </a:r>
            <a:r>
              <a:rPr lang="en-US" dirty="0" err="1"/>
              <a:t>Tertib</a:t>
            </a:r>
            <a:r>
              <a:rPr lang="en-US" dirty="0"/>
              <a:t>, </a:t>
            </a:r>
            <a:r>
              <a:rPr lang="en-US" i="1" dirty="0" err="1"/>
              <a:t>juncto</a:t>
            </a:r>
            <a:r>
              <a:rPr lang="en-US" dirty="0"/>
              <a:t> </a:t>
            </a:r>
            <a:r>
              <a:rPr lang="en-US" dirty="0" err="1"/>
              <a:t>Pasal</a:t>
            </a:r>
            <a:r>
              <a:rPr lang="en-US" dirty="0"/>
              <a:t> 22 </a:t>
            </a:r>
            <a:r>
              <a:rPr lang="en-US" dirty="0" err="1"/>
              <a:t>Peraturan</a:t>
            </a:r>
            <a:r>
              <a:rPr lang="en-US" dirty="0"/>
              <a:t> DPR RI </a:t>
            </a:r>
            <a:r>
              <a:rPr lang="en-US" dirty="0" err="1"/>
              <a:t>Nomor</a:t>
            </a:r>
            <a:r>
              <a:rPr lang="en-US" dirty="0"/>
              <a:t> 2 </a:t>
            </a:r>
            <a:r>
              <a:rPr lang="en-US" dirty="0" err="1"/>
              <a:t>Tahun</a:t>
            </a:r>
            <a:r>
              <a:rPr lang="en-US" dirty="0"/>
              <a:t> 2012 </a:t>
            </a:r>
            <a:r>
              <a:rPr lang="en-US" dirty="0" err="1"/>
              <a:t>tentang</a:t>
            </a:r>
            <a:r>
              <a:rPr lang="en-US" dirty="0"/>
              <a:t> Tata Cara </a:t>
            </a:r>
            <a:r>
              <a:rPr lang="en-US" dirty="0" err="1"/>
              <a:t>Mempersiapkan</a:t>
            </a:r>
            <a:r>
              <a:rPr lang="en-US" dirty="0"/>
              <a:t> </a:t>
            </a:r>
            <a:r>
              <a:rPr lang="en-US" dirty="0" err="1"/>
              <a:t>Rancangan</a:t>
            </a:r>
            <a:r>
              <a:rPr lang="en-US" dirty="0"/>
              <a:t> </a:t>
            </a:r>
            <a:r>
              <a:rPr lang="en-US" dirty="0" err="1"/>
              <a:t>Undang-Undang</a:t>
            </a:r>
            <a:r>
              <a:rPr lang="en-US" dirty="0"/>
              <a:t>.</a:t>
            </a:r>
            <a:endParaRPr lang="id-ID" dirty="0"/>
          </a:p>
        </p:txBody>
      </p:sp>
    </p:spTree>
    <p:extLst>
      <p:ext uri="{BB962C8B-B14F-4D97-AF65-F5344CB8AC3E}">
        <p14:creationId xmlns:p14="http://schemas.microsoft.com/office/powerpoint/2010/main" val="424852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79392-DEE4-4976-9F46-C3774FAC1ECE}"/>
              </a:ext>
            </a:extLst>
          </p:cNvPr>
          <p:cNvSpPr>
            <a:spLocks noGrp="1"/>
          </p:cNvSpPr>
          <p:nvPr>
            <p:ph type="title"/>
          </p:nvPr>
        </p:nvSpPr>
        <p:spPr/>
        <p:txBody>
          <a:bodyPr/>
          <a:lstStyle/>
          <a:p>
            <a:pPr algn="ctr"/>
            <a:r>
              <a:rPr lang="id-ID" dirty="0"/>
              <a:t>PENDAHULUAN (2)</a:t>
            </a:r>
          </a:p>
        </p:txBody>
      </p:sp>
      <p:sp>
        <p:nvSpPr>
          <p:cNvPr id="3" name="Content Placeholder 2">
            <a:extLst>
              <a:ext uri="{FF2B5EF4-FFF2-40B4-BE49-F238E27FC236}">
                <a16:creationId xmlns:a16="http://schemas.microsoft.com/office/drawing/2014/main" id="{15AF2610-17A2-43C7-B9E0-B147AC51AD4E}"/>
              </a:ext>
            </a:extLst>
          </p:cNvPr>
          <p:cNvSpPr>
            <a:spLocks noGrp="1"/>
          </p:cNvSpPr>
          <p:nvPr>
            <p:ph idx="1"/>
          </p:nvPr>
        </p:nvSpPr>
        <p:spPr/>
        <p:txBody>
          <a:bodyPr>
            <a:normAutofit/>
          </a:bodyPr>
          <a:lstStyle/>
          <a:p>
            <a:pPr algn="just"/>
            <a:r>
              <a:rPr lang="en-US" sz="2400" dirty="0" err="1"/>
              <a:t>Rancangan</a:t>
            </a:r>
            <a:r>
              <a:rPr lang="en-US" sz="2400" dirty="0"/>
              <a:t> </a:t>
            </a:r>
            <a:r>
              <a:rPr lang="en-US" sz="2400" dirty="0" err="1"/>
              <a:t>Undang-Undang</a:t>
            </a:r>
            <a:r>
              <a:rPr lang="en-US" sz="2400" dirty="0"/>
              <a:t> </a:t>
            </a:r>
            <a:r>
              <a:rPr lang="en-US" sz="2400" dirty="0" err="1"/>
              <a:t>tentang</a:t>
            </a:r>
            <a:r>
              <a:rPr lang="en-US" sz="2400" dirty="0"/>
              <a:t> Masyarakat </a:t>
            </a:r>
            <a:r>
              <a:rPr lang="en-US" sz="2400" dirty="0" err="1"/>
              <a:t>Adat</a:t>
            </a:r>
            <a:r>
              <a:rPr lang="en-US" sz="2400" dirty="0"/>
              <a:t> </a:t>
            </a:r>
            <a:r>
              <a:rPr lang="en-US" sz="2400" dirty="0" err="1"/>
              <a:t>merupakan</a:t>
            </a:r>
            <a:r>
              <a:rPr lang="en-US" sz="2400" dirty="0"/>
              <a:t> RUU </a:t>
            </a:r>
            <a:r>
              <a:rPr lang="en-US" sz="2400" dirty="0" err="1"/>
              <a:t>inisiatif</a:t>
            </a:r>
            <a:r>
              <a:rPr lang="en-US" sz="2400" dirty="0"/>
              <a:t> </a:t>
            </a:r>
            <a:r>
              <a:rPr lang="id-ID" sz="2400" dirty="0"/>
              <a:t>yang </a:t>
            </a:r>
            <a:r>
              <a:rPr lang="en-US" sz="2400" dirty="0" err="1"/>
              <a:t>diajukan</a:t>
            </a:r>
            <a:r>
              <a:rPr lang="en-US" sz="2400" dirty="0"/>
              <a:t> </a:t>
            </a:r>
            <a:r>
              <a:rPr lang="en-US" sz="2400" dirty="0" err="1"/>
              <a:t>oleh</a:t>
            </a:r>
            <a:r>
              <a:rPr lang="en-US" sz="2400" dirty="0"/>
              <a:t> </a:t>
            </a:r>
            <a:r>
              <a:rPr lang="en-US" sz="2400" dirty="0" err="1"/>
              <a:t>Anggota</a:t>
            </a:r>
            <a:r>
              <a:rPr lang="en-US" sz="2400" dirty="0"/>
              <a:t> DPR RI.</a:t>
            </a:r>
            <a:endParaRPr lang="id-ID" sz="2400" dirty="0"/>
          </a:p>
          <a:p>
            <a:pPr algn="just"/>
            <a:r>
              <a:rPr lang="en-US" sz="2400" dirty="0" err="1"/>
              <a:t>Rancangan</a:t>
            </a:r>
            <a:r>
              <a:rPr lang="en-US" sz="2400" dirty="0"/>
              <a:t> </a:t>
            </a:r>
            <a:r>
              <a:rPr lang="en-US" sz="2400" dirty="0" err="1"/>
              <a:t>Undang-Undang</a:t>
            </a:r>
            <a:r>
              <a:rPr lang="en-US" sz="2400" dirty="0"/>
              <a:t> </a:t>
            </a:r>
            <a:r>
              <a:rPr lang="en-US" sz="2400" dirty="0" err="1"/>
              <a:t>tentang</a:t>
            </a:r>
            <a:r>
              <a:rPr lang="en-US" sz="2400" dirty="0"/>
              <a:t> Masyarakat </a:t>
            </a:r>
            <a:r>
              <a:rPr lang="en-US" sz="2400" dirty="0" err="1"/>
              <a:t>Adat</a:t>
            </a:r>
            <a:r>
              <a:rPr lang="en-US" sz="2400" dirty="0"/>
              <a:t> (</a:t>
            </a:r>
            <a:r>
              <a:rPr lang="en-US" sz="2400" dirty="0" err="1"/>
              <a:t>dalam</a:t>
            </a:r>
            <a:r>
              <a:rPr lang="en-US" sz="2400" dirty="0"/>
              <a:t> </a:t>
            </a:r>
            <a:r>
              <a:rPr lang="en-US" sz="2400" dirty="0" err="1"/>
              <a:t>Daftar</a:t>
            </a:r>
            <a:r>
              <a:rPr lang="en-US" sz="2400" dirty="0"/>
              <a:t> Program </a:t>
            </a:r>
            <a:r>
              <a:rPr lang="en-US" sz="2400" dirty="0" err="1"/>
              <a:t>Legislasi</a:t>
            </a:r>
            <a:r>
              <a:rPr lang="en-US" sz="2400" dirty="0"/>
              <a:t> Nasional </a:t>
            </a:r>
            <a:r>
              <a:rPr lang="en-US" sz="2400" dirty="0" err="1"/>
              <a:t>Rancangan</a:t>
            </a:r>
            <a:r>
              <a:rPr lang="en-US" sz="2400" dirty="0"/>
              <a:t> </a:t>
            </a:r>
            <a:r>
              <a:rPr lang="en-US" sz="2400" dirty="0" err="1"/>
              <a:t>Unda</a:t>
            </a:r>
            <a:r>
              <a:rPr lang="id-ID" sz="2400" dirty="0"/>
              <a:t>n</a:t>
            </a:r>
            <a:r>
              <a:rPr lang="en-US" sz="2400" dirty="0"/>
              <a:t>g-</a:t>
            </a:r>
            <a:r>
              <a:rPr lang="en-US" sz="2400" dirty="0" err="1"/>
              <a:t>Undang</a:t>
            </a:r>
            <a:r>
              <a:rPr lang="en-US" sz="2400" dirty="0"/>
              <a:t> </a:t>
            </a:r>
            <a:r>
              <a:rPr lang="en-US" sz="2400" dirty="0" err="1"/>
              <a:t>Prioritas</a:t>
            </a:r>
            <a:r>
              <a:rPr lang="en-US" sz="2400" dirty="0"/>
              <a:t> </a:t>
            </a:r>
            <a:r>
              <a:rPr lang="en-US" sz="2400" dirty="0" err="1"/>
              <a:t>Tahun</a:t>
            </a:r>
            <a:r>
              <a:rPr lang="en-US" sz="2400" dirty="0"/>
              <a:t> 2017 </a:t>
            </a:r>
            <a:r>
              <a:rPr lang="en-US" sz="2400" dirty="0" err="1"/>
              <a:t>tertulis</a:t>
            </a:r>
            <a:r>
              <a:rPr lang="en-US" sz="2400" dirty="0"/>
              <a:t>: RUU </a:t>
            </a:r>
            <a:r>
              <a:rPr lang="en-US" sz="2400" dirty="0" err="1"/>
              <a:t>tentang</a:t>
            </a:r>
            <a:r>
              <a:rPr lang="en-US" sz="2400" dirty="0"/>
              <a:t> </a:t>
            </a:r>
            <a:r>
              <a:rPr lang="en-US" sz="2400" dirty="0" err="1"/>
              <a:t>Perlindungan</a:t>
            </a:r>
            <a:r>
              <a:rPr lang="en-US" sz="2400" dirty="0"/>
              <a:t> </a:t>
            </a:r>
            <a:r>
              <a:rPr lang="en-US" sz="2400" dirty="0" err="1"/>
              <a:t>dan</a:t>
            </a:r>
            <a:r>
              <a:rPr lang="en-US" sz="2400" dirty="0"/>
              <a:t> </a:t>
            </a:r>
            <a:r>
              <a:rPr lang="en-US" sz="2400" dirty="0" err="1"/>
              <a:t>Pengakuan</a:t>
            </a:r>
            <a:r>
              <a:rPr lang="en-US" sz="2400" dirty="0"/>
              <a:t> </a:t>
            </a:r>
            <a:r>
              <a:rPr lang="en-US" sz="2400" dirty="0" err="1"/>
              <a:t>Hak</a:t>
            </a:r>
            <a:r>
              <a:rPr lang="en-US" sz="2400" dirty="0"/>
              <a:t> Masyarakat </a:t>
            </a:r>
            <a:r>
              <a:rPr lang="en-US" sz="2400" dirty="0" err="1"/>
              <a:t>Adat</a:t>
            </a:r>
            <a:r>
              <a:rPr lang="en-US" sz="2400" dirty="0"/>
              <a:t>) </a:t>
            </a:r>
            <a:r>
              <a:rPr lang="en-US" sz="2400" dirty="0" err="1"/>
              <a:t>telah</a:t>
            </a:r>
            <a:r>
              <a:rPr lang="en-US" sz="2400" dirty="0"/>
              <a:t> </a:t>
            </a:r>
            <a:r>
              <a:rPr lang="en-US" sz="2400" dirty="0" err="1"/>
              <a:t>memenuhi</a:t>
            </a:r>
            <a:r>
              <a:rPr lang="en-US" sz="2400" dirty="0"/>
              <a:t> </a:t>
            </a:r>
            <a:r>
              <a:rPr lang="en-US" sz="2400" dirty="0" err="1"/>
              <a:t>syarat</a:t>
            </a:r>
            <a:r>
              <a:rPr lang="en-US" sz="2400" dirty="0"/>
              <a:t> </a:t>
            </a:r>
            <a:r>
              <a:rPr lang="en-US" sz="2400" dirty="0" err="1"/>
              <a:t>formil</a:t>
            </a:r>
            <a:r>
              <a:rPr lang="en-US" sz="2400" dirty="0"/>
              <a:t> </a:t>
            </a:r>
            <a:r>
              <a:rPr lang="en-US" sz="2400" dirty="0" err="1"/>
              <a:t>untuk</a:t>
            </a:r>
            <a:r>
              <a:rPr lang="en-US" sz="2400" dirty="0"/>
              <a:t> </a:t>
            </a:r>
            <a:r>
              <a:rPr lang="en-US" sz="2400" dirty="0" err="1"/>
              <a:t>diajukan</a:t>
            </a:r>
            <a:r>
              <a:rPr lang="en-US" sz="2400" dirty="0"/>
              <a:t> </a:t>
            </a:r>
            <a:r>
              <a:rPr lang="en-US" sz="2400" dirty="0" err="1"/>
              <a:t>karena</a:t>
            </a:r>
            <a:r>
              <a:rPr lang="en-US" sz="2400" dirty="0"/>
              <a:t> RUU </a:t>
            </a:r>
            <a:r>
              <a:rPr lang="en-US" sz="2400" dirty="0" err="1"/>
              <a:t>tersebut</a:t>
            </a:r>
            <a:r>
              <a:rPr lang="en-US" sz="2400" dirty="0"/>
              <a:t> </a:t>
            </a:r>
            <a:r>
              <a:rPr lang="en-US" sz="2400" dirty="0" err="1"/>
              <a:t>termasuk</a:t>
            </a:r>
            <a:r>
              <a:rPr lang="en-US" sz="2400" dirty="0"/>
              <a:t> </a:t>
            </a:r>
            <a:r>
              <a:rPr lang="en-US" sz="2400" dirty="0" err="1"/>
              <a:t>dalam</a:t>
            </a:r>
            <a:r>
              <a:rPr lang="en-US" sz="2400" dirty="0"/>
              <a:t> </a:t>
            </a:r>
            <a:r>
              <a:rPr lang="en-US" sz="2400" dirty="0" err="1"/>
              <a:t>Prolegnas</a:t>
            </a:r>
            <a:r>
              <a:rPr lang="en-US" sz="2400" dirty="0"/>
              <a:t> RUU </a:t>
            </a:r>
            <a:r>
              <a:rPr lang="en-US" sz="2400" dirty="0" err="1"/>
              <a:t>Prioritas</a:t>
            </a:r>
            <a:r>
              <a:rPr lang="en-US" sz="2400" dirty="0"/>
              <a:t> </a:t>
            </a:r>
            <a:r>
              <a:rPr lang="en-US" sz="2400" dirty="0" err="1"/>
              <a:t>Tahun</a:t>
            </a:r>
            <a:r>
              <a:rPr lang="en-US" sz="2400" dirty="0"/>
              <a:t> 2017 </a:t>
            </a:r>
            <a:r>
              <a:rPr lang="en-US" sz="2400" dirty="0" err="1"/>
              <a:t>nomor</a:t>
            </a:r>
            <a:r>
              <a:rPr lang="en-US" sz="2400" dirty="0"/>
              <a:t> </a:t>
            </a:r>
            <a:r>
              <a:rPr lang="en-US" sz="2400" dirty="0" err="1"/>
              <a:t>urut</a:t>
            </a:r>
            <a:r>
              <a:rPr lang="en-US" sz="2400" dirty="0"/>
              <a:t> 44 </a:t>
            </a:r>
            <a:r>
              <a:rPr lang="en-US" sz="2400" dirty="0" err="1"/>
              <a:t>dan</a:t>
            </a:r>
            <a:r>
              <a:rPr lang="en-US" sz="2400" dirty="0"/>
              <a:t> </a:t>
            </a:r>
            <a:r>
              <a:rPr lang="en-US" sz="2400" dirty="0" err="1"/>
              <a:t>disertai</a:t>
            </a:r>
            <a:r>
              <a:rPr lang="en-US" sz="2400" dirty="0"/>
              <a:t> </a:t>
            </a:r>
            <a:r>
              <a:rPr lang="en-US" sz="2400" dirty="0" err="1"/>
              <a:t>dengan</a:t>
            </a:r>
            <a:r>
              <a:rPr lang="en-US" sz="2400" dirty="0"/>
              <a:t> </a:t>
            </a:r>
            <a:r>
              <a:rPr lang="en-US" sz="2400" dirty="0" err="1"/>
              <a:t>Naskah</a:t>
            </a:r>
            <a:r>
              <a:rPr lang="en-US" sz="2400" dirty="0"/>
              <a:t> </a:t>
            </a:r>
            <a:r>
              <a:rPr lang="en-US" sz="2400" dirty="0" err="1"/>
              <a:t>Akademik</a:t>
            </a:r>
            <a:r>
              <a:rPr lang="en-US" sz="2400" dirty="0"/>
              <a:t>.</a:t>
            </a:r>
            <a:endParaRPr lang="id-ID" sz="2400" dirty="0"/>
          </a:p>
        </p:txBody>
      </p:sp>
    </p:spTree>
    <p:extLst>
      <p:ext uri="{BB962C8B-B14F-4D97-AF65-F5344CB8AC3E}">
        <p14:creationId xmlns:p14="http://schemas.microsoft.com/office/powerpoint/2010/main" val="2555792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1E0AC-76A2-473E-B970-2B638FB3567C}"/>
              </a:ext>
            </a:extLst>
          </p:cNvPr>
          <p:cNvSpPr>
            <a:spLocks noGrp="1"/>
          </p:cNvSpPr>
          <p:nvPr>
            <p:ph type="title"/>
          </p:nvPr>
        </p:nvSpPr>
        <p:spPr/>
        <p:txBody>
          <a:bodyPr/>
          <a:lstStyle/>
          <a:p>
            <a:pPr algn="ctr"/>
            <a:r>
              <a:rPr lang="id-ID" dirty="0"/>
              <a:t>HASIL KAJIAN</a:t>
            </a:r>
          </a:p>
        </p:txBody>
      </p:sp>
      <p:sp>
        <p:nvSpPr>
          <p:cNvPr id="3" name="Content Placeholder 2">
            <a:extLst>
              <a:ext uri="{FF2B5EF4-FFF2-40B4-BE49-F238E27FC236}">
                <a16:creationId xmlns:a16="http://schemas.microsoft.com/office/drawing/2014/main" id="{9C1DA425-A65E-4D5C-A610-71D71276802F}"/>
              </a:ext>
            </a:extLst>
          </p:cNvPr>
          <p:cNvSpPr>
            <a:spLocks noGrp="1"/>
          </p:cNvSpPr>
          <p:nvPr>
            <p:ph idx="1"/>
          </p:nvPr>
        </p:nvSpPr>
        <p:spPr/>
        <p:txBody>
          <a:bodyPr>
            <a:noAutofit/>
          </a:bodyPr>
          <a:lstStyle/>
          <a:p>
            <a:pPr algn="just"/>
            <a:r>
              <a:rPr lang="en-US" sz="2400" dirty="0" err="1"/>
              <a:t>Berdasarkan</a:t>
            </a:r>
            <a:r>
              <a:rPr lang="en-US" sz="2400" dirty="0"/>
              <a:t> </a:t>
            </a:r>
            <a:r>
              <a:rPr lang="en-US" sz="2400" dirty="0" err="1"/>
              <a:t>hal</a:t>
            </a:r>
            <a:r>
              <a:rPr lang="en-US" sz="2400" dirty="0"/>
              <a:t> </a:t>
            </a:r>
            <a:r>
              <a:rPr lang="en-US" sz="2400" dirty="0" err="1"/>
              <a:t>tersebut</a:t>
            </a:r>
            <a:r>
              <a:rPr lang="en-US" sz="2400" dirty="0"/>
              <a:t> di </a:t>
            </a:r>
            <a:r>
              <a:rPr lang="en-US" sz="2400" dirty="0" err="1"/>
              <a:t>atas</a:t>
            </a:r>
            <a:r>
              <a:rPr lang="en-US" sz="2400" dirty="0"/>
              <a:t>, </a:t>
            </a:r>
            <a:r>
              <a:rPr lang="en-US" sz="2400" dirty="0" err="1"/>
              <a:t>Badan</a:t>
            </a:r>
            <a:r>
              <a:rPr lang="en-US" sz="2400" dirty="0"/>
              <a:t> </a:t>
            </a:r>
            <a:r>
              <a:rPr lang="en-US" sz="2400" dirty="0" err="1"/>
              <a:t>Legislasi</a:t>
            </a:r>
            <a:r>
              <a:rPr lang="en-US" sz="2400" dirty="0"/>
              <a:t> DPR RI </a:t>
            </a:r>
            <a:r>
              <a:rPr lang="en-US" sz="2400" dirty="0" err="1"/>
              <a:t>selanjutnya</a:t>
            </a:r>
            <a:r>
              <a:rPr lang="en-US" sz="2400" dirty="0"/>
              <a:t> </a:t>
            </a:r>
            <a:r>
              <a:rPr lang="en-US" sz="2400" dirty="0" err="1"/>
              <a:t>melakukan</a:t>
            </a:r>
            <a:r>
              <a:rPr lang="en-US" sz="2400" dirty="0"/>
              <a:t> </a:t>
            </a:r>
            <a:r>
              <a:rPr lang="en-US" sz="2400" dirty="0" err="1"/>
              <a:t>kajian</a:t>
            </a:r>
            <a:r>
              <a:rPr lang="en-US" sz="2400" dirty="0"/>
              <a:t> yang </a:t>
            </a:r>
            <a:r>
              <a:rPr lang="en-US" sz="2400" dirty="0" err="1"/>
              <a:t>meliputi</a:t>
            </a:r>
            <a:r>
              <a:rPr lang="id-ID" sz="2400" dirty="0"/>
              <a:t>: </a:t>
            </a:r>
          </a:p>
          <a:p>
            <a:pPr marL="720725" indent="-360363" algn="just">
              <a:buFont typeface="Wingdings" panose="05000000000000000000" pitchFamily="2" charset="2"/>
              <a:buChar char="v"/>
            </a:pPr>
            <a:r>
              <a:rPr lang="en-US" sz="2400" dirty="0" err="1"/>
              <a:t>aspek</a:t>
            </a:r>
            <a:r>
              <a:rPr lang="en-US" sz="2400" dirty="0"/>
              <a:t> </a:t>
            </a:r>
            <a:r>
              <a:rPr lang="en-US" sz="2400" dirty="0" err="1"/>
              <a:t>teknis</a:t>
            </a:r>
            <a:r>
              <a:rPr lang="id-ID" sz="2400" dirty="0"/>
              <a:t>;</a:t>
            </a:r>
          </a:p>
          <a:p>
            <a:pPr marL="720725" indent="-360363" algn="just">
              <a:buFont typeface="Wingdings" panose="05000000000000000000" pitchFamily="2" charset="2"/>
              <a:buChar char="v"/>
            </a:pPr>
            <a:r>
              <a:rPr lang="en-US" sz="2400" dirty="0" err="1"/>
              <a:t>aspek</a:t>
            </a:r>
            <a:r>
              <a:rPr lang="en-US" sz="2400" dirty="0"/>
              <a:t> </a:t>
            </a:r>
            <a:r>
              <a:rPr lang="en-US" sz="2400" dirty="0" err="1"/>
              <a:t>substantif</a:t>
            </a:r>
            <a:r>
              <a:rPr lang="id-ID" sz="2400" dirty="0"/>
              <a:t>; dan</a:t>
            </a:r>
          </a:p>
          <a:p>
            <a:pPr marL="720725" indent="-360363" algn="just">
              <a:buFont typeface="Wingdings" panose="05000000000000000000" pitchFamily="2" charset="2"/>
              <a:buChar char="v"/>
            </a:pPr>
            <a:r>
              <a:rPr lang="id-ID" sz="2400" dirty="0"/>
              <a:t>asas-asas Pembentukan Peraturan Perundang-undangan. </a:t>
            </a:r>
          </a:p>
          <a:p>
            <a:pPr marL="360363" indent="-360363" algn="just"/>
            <a:r>
              <a:rPr lang="id-ID" sz="2400" dirty="0"/>
              <a:t>Kajian tersebut dilakukan, baik antar konsideran, pasal-pasal, serta penjelasan  yang ada dalam RUU, maupun antar RUU dengan berbagai ketentuan peraturan perundang-undangan yang ada. </a:t>
            </a:r>
          </a:p>
        </p:txBody>
      </p:sp>
    </p:spTree>
    <p:extLst>
      <p:ext uri="{BB962C8B-B14F-4D97-AF65-F5344CB8AC3E}">
        <p14:creationId xmlns:p14="http://schemas.microsoft.com/office/powerpoint/2010/main" val="4200219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E0783-287E-444B-87A5-65D773CA33CC}"/>
              </a:ext>
            </a:extLst>
          </p:cNvPr>
          <p:cNvSpPr>
            <a:spLocks noGrp="1"/>
          </p:cNvSpPr>
          <p:nvPr>
            <p:ph type="title"/>
          </p:nvPr>
        </p:nvSpPr>
        <p:spPr/>
        <p:txBody>
          <a:bodyPr/>
          <a:lstStyle/>
          <a:p>
            <a:pPr algn="ctr"/>
            <a:r>
              <a:rPr lang="id-ID" dirty="0"/>
              <a:t>ASPEK TEKNIK</a:t>
            </a:r>
          </a:p>
        </p:txBody>
      </p:sp>
      <p:sp>
        <p:nvSpPr>
          <p:cNvPr id="3" name="Content Placeholder 2">
            <a:extLst>
              <a:ext uri="{FF2B5EF4-FFF2-40B4-BE49-F238E27FC236}">
                <a16:creationId xmlns:a16="http://schemas.microsoft.com/office/drawing/2014/main" id="{997D9F3D-AB62-4C84-A603-B6C2D1134E1F}"/>
              </a:ext>
            </a:extLst>
          </p:cNvPr>
          <p:cNvSpPr>
            <a:spLocks noGrp="1"/>
          </p:cNvSpPr>
          <p:nvPr>
            <p:ph idx="1"/>
          </p:nvPr>
        </p:nvSpPr>
        <p:spPr/>
        <p:txBody>
          <a:bodyPr>
            <a:normAutofit fontScale="92500"/>
          </a:bodyPr>
          <a:lstStyle/>
          <a:p>
            <a:pPr algn="just"/>
            <a:r>
              <a:rPr lang="x-none" dirty="0"/>
              <a:t>Berdasarkan </a:t>
            </a:r>
            <a:r>
              <a:rPr lang="id-ID" dirty="0"/>
              <a:t>aspek teknik pembentukan peraturan perundang-undangan, </a:t>
            </a:r>
            <a:r>
              <a:rPr lang="x-none" dirty="0"/>
              <a:t>Rancangan Undang-Undang tentang </a:t>
            </a:r>
            <a:r>
              <a:rPr lang="en-US" dirty="0"/>
              <a:t>Masyarakat </a:t>
            </a:r>
            <a:r>
              <a:rPr lang="en-US" dirty="0" err="1"/>
              <a:t>Adat</a:t>
            </a:r>
            <a:r>
              <a:rPr lang="en-US" dirty="0"/>
              <a:t> </a:t>
            </a:r>
            <a:r>
              <a:rPr lang="id-ID"/>
              <a:t>terdapat 24 </a:t>
            </a:r>
            <a:r>
              <a:rPr lang="id-ID" dirty="0"/>
              <a:t>poin yang </a:t>
            </a:r>
            <a:r>
              <a:rPr lang="x-none" dirty="0"/>
              <a:t>memerlukan penyempurnaan </a:t>
            </a:r>
            <a:r>
              <a:rPr lang="id-ID" dirty="0"/>
              <a:t>antara lain sebagai berikut</a:t>
            </a:r>
            <a:r>
              <a:rPr lang="x-none" dirty="0"/>
              <a:t>:</a:t>
            </a:r>
            <a:endParaRPr lang="id-ID" dirty="0"/>
          </a:p>
          <a:p>
            <a:pPr marL="720725" lvl="0" indent="-360363" algn="just">
              <a:buFont typeface="+mj-lt"/>
              <a:buAutoNum type="arabicPeriod"/>
            </a:pPr>
            <a:r>
              <a:rPr lang="id-ID" dirty="0"/>
              <a:t>Judul RUU Masyarakat Adat sebaiknya diubah menjadi RUU tentang Masyarakat Hukum Adat sebagaimana dalam Ketentuan Umum Pasal 1 angka 1 yaitu Masyarakat Hukum Adat; </a:t>
            </a:r>
          </a:p>
          <a:p>
            <a:pPr marL="720725" lvl="0" indent="-360363" algn="just">
              <a:buFont typeface="+mj-lt"/>
              <a:buAutoNum type="arabicPeriod"/>
            </a:pPr>
            <a:r>
              <a:rPr lang="id-ID" dirty="0"/>
              <a:t>Perbaikan istilah Perlindungan Pasal 1 angka 3 menjadi “Pelindungan” sesuai Pedoman Umum Ejaan Bahasa Indonesia. Selain Pasal 1 angka 3, penyesuaian istilah pelindungan juga dilakukan di Pasal 2 dan Penjelasan Pasal 2, pasal 3 dan penjelasannya, Judul Bab III, Pasal 18, Pasal 19 dan penjelasannya, Pasal 34 huruf e, Pasal 35 huruf j, Pasal 36 huruf f, Pasal 44, dan Pasal 45; </a:t>
            </a:r>
          </a:p>
          <a:p>
            <a:pPr marL="720725" lvl="0" indent="-360363" algn="just">
              <a:buFont typeface="+mj-lt"/>
              <a:buAutoNum type="arabicPeriod"/>
            </a:pPr>
            <a:r>
              <a:rPr lang="id-ID" dirty="0"/>
              <a:t>Pasal 4 ayat (2) perlu perbaikan redaksional frasa ‘Masyarat Adat’ menjadi ‘Masyarakat Adat’;</a:t>
            </a:r>
          </a:p>
          <a:p>
            <a:pPr marL="0" indent="0">
              <a:buNone/>
            </a:pPr>
            <a:endParaRPr lang="id-ID" dirty="0"/>
          </a:p>
        </p:txBody>
      </p:sp>
    </p:spTree>
    <p:extLst>
      <p:ext uri="{BB962C8B-B14F-4D97-AF65-F5344CB8AC3E}">
        <p14:creationId xmlns:p14="http://schemas.microsoft.com/office/powerpoint/2010/main" val="863792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0FC03-6C83-475B-840D-F5B68FF81038}"/>
              </a:ext>
            </a:extLst>
          </p:cNvPr>
          <p:cNvSpPr>
            <a:spLocks noGrp="1"/>
          </p:cNvSpPr>
          <p:nvPr>
            <p:ph type="title"/>
          </p:nvPr>
        </p:nvSpPr>
        <p:spPr/>
        <p:txBody>
          <a:bodyPr/>
          <a:lstStyle/>
          <a:p>
            <a:pPr algn="ctr"/>
            <a:r>
              <a:rPr lang="id-ID" dirty="0"/>
              <a:t>ASPEK TEKNIK (2)</a:t>
            </a:r>
          </a:p>
        </p:txBody>
      </p:sp>
      <p:sp>
        <p:nvSpPr>
          <p:cNvPr id="3" name="Content Placeholder 2">
            <a:extLst>
              <a:ext uri="{FF2B5EF4-FFF2-40B4-BE49-F238E27FC236}">
                <a16:creationId xmlns:a16="http://schemas.microsoft.com/office/drawing/2014/main" id="{1D5F23E5-43A8-49AD-8AF8-585A4C6B5127}"/>
              </a:ext>
            </a:extLst>
          </p:cNvPr>
          <p:cNvSpPr>
            <a:spLocks noGrp="1"/>
          </p:cNvSpPr>
          <p:nvPr>
            <p:ph idx="1"/>
          </p:nvPr>
        </p:nvSpPr>
        <p:spPr/>
        <p:txBody>
          <a:bodyPr>
            <a:normAutofit fontScale="92500" lnSpcReduction="20000"/>
          </a:bodyPr>
          <a:lstStyle/>
          <a:p>
            <a:pPr lvl="0" algn="just">
              <a:buFont typeface="+mj-lt"/>
              <a:buAutoNum type="arabicPeriod" startAt="4"/>
            </a:pPr>
            <a:r>
              <a:rPr lang="id-ID" dirty="0"/>
              <a:t>Judul Bagian Kedua “Persyaratan” tidak sesuai dengan isi karena Bagian Kedua tidak hanya mengatur tentang persyaratan tetapi juga pembentukan panitia </a:t>
            </a:r>
            <a:r>
              <a:rPr lang="id-ID" i="1" dirty="0"/>
              <a:t>ad hoc</a:t>
            </a:r>
            <a:r>
              <a:rPr lang="id-ID" dirty="0"/>
              <a:t>, verifikasi, dan validasi. Sehingga sebaiknya Bagian Kedua dan BAB II secara keseluruhan dirumuskan ulang;</a:t>
            </a:r>
          </a:p>
          <a:p>
            <a:pPr lvl="0" algn="just">
              <a:buFont typeface="+mj-lt"/>
              <a:buAutoNum type="arabicPeriod" startAt="4"/>
            </a:pPr>
            <a:r>
              <a:rPr lang="id-ID" dirty="0"/>
              <a:t>Perlu penjelasan mengenai bagaimana mekanisme koordinasi dalam melakukan pendataan antara Pemerintah Pusat dengan Pemerintah Daerah pada Pasal 5 angka (3), mengingat koordinasi ini dilakukan sebelum dibentuk panitia dan dalam rangka memberi Pengakuan; </a:t>
            </a:r>
          </a:p>
          <a:p>
            <a:pPr lvl="0" algn="just">
              <a:buFont typeface="+mj-lt"/>
              <a:buAutoNum type="arabicPeriod" startAt="4"/>
            </a:pPr>
            <a:r>
              <a:rPr lang="id-ID" dirty="0"/>
              <a:t>Kata “pengakuan” dalam Pasal 8 ayat (1) dan ayat (2) seharusnya diawali dengan huruf besar, karena kata “Pengakuan” sudah didefinisikan dalam Ketentuan Umum. Begitu juga dengan kata “pengakuan” pada Pasal 9 ayat (1), Pasal 33 huruf c, Pasal 35 huruf a, Pasal 45 huruf b dan huruf j; </a:t>
            </a:r>
          </a:p>
          <a:p>
            <a:pPr lvl="0" algn="just">
              <a:buFont typeface="+mj-lt"/>
              <a:buAutoNum type="arabicPeriod" startAt="4"/>
            </a:pPr>
            <a:r>
              <a:rPr lang="id-ID" dirty="0"/>
              <a:t>Perlu penyempurnaan dan konsistensi istilah “panitia” dalam Pasal 8 dan pasal 9 agar dapat dibedakan panitia yang dibentuk oleh Menteri dan panitia yang dibentuk oleh gubernur dan bupati karena Pasal 11 juga menyebutkan panitia kabupaten/kota, panitia provinsi, dan panitia pusat; </a:t>
            </a:r>
          </a:p>
          <a:p>
            <a:pPr lvl="0"/>
            <a:endParaRPr lang="id-ID" dirty="0"/>
          </a:p>
          <a:p>
            <a:pPr marL="0" indent="0">
              <a:buNone/>
            </a:pPr>
            <a:endParaRPr lang="id-ID" dirty="0"/>
          </a:p>
        </p:txBody>
      </p:sp>
    </p:spTree>
    <p:extLst>
      <p:ext uri="{BB962C8B-B14F-4D97-AF65-F5344CB8AC3E}">
        <p14:creationId xmlns:p14="http://schemas.microsoft.com/office/powerpoint/2010/main" val="1541349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AD023-2D83-4A66-9501-D3B640126FC6}"/>
              </a:ext>
            </a:extLst>
          </p:cNvPr>
          <p:cNvSpPr>
            <a:spLocks noGrp="1"/>
          </p:cNvSpPr>
          <p:nvPr>
            <p:ph type="title"/>
          </p:nvPr>
        </p:nvSpPr>
        <p:spPr/>
        <p:txBody>
          <a:bodyPr/>
          <a:lstStyle/>
          <a:p>
            <a:pPr algn="ctr"/>
            <a:r>
              <a:rPr lang="id-ID" dirty="0"/>
              <a:t>ASPEK TEKNIK (3)</a:t>
            </a:r>
          </a:p>
        </p:txBody>
      </p:sp>
      <p:sp>
        <p:nvSpPr>
          <p:cNvPr id="3" name="Content Placeholder 2">
            <a:extLst>
              <a:ext uri="{FF2B5EF4-FFF2-40B4-BE49-F238E27FC236}">
                <a16:creationId xmlns:a16="http://schemas.microsoft.com/office/drawing/2014/main" id="{FD597757-9BE1-4D18-9200-630234C43F0D}"/>
              </a:ext>
            </a:extLst>
          </p:cNvPr>
          <p:cNvSpPr>
            <a:spLocks noGrp="1"/>
          </p:cNvSpPr>
          <p:nvPr>
            <p:ph idx="1"/>
          </p:nvPr>
        </p:nvSpPr>
        <p:spPr/>
        <p:txBody>
          <a:bodyPr>
            <a:normAutofit fontScale="92500" lnSpcReduction="20000"/>
          </a:bodyPr>
          <a:lstStyle/>
          <a:p>
            <a:pPr lvl="0">
              <a:buFont typeface="+mj-lt"/>
              <a:buAutoNum type="arabicPeriod" startAt="8"/>
            </a:pPr>
            <a:r>
              <a:rPr lang="id-ID" dirty="0"/>
              <a:t>Pasal 8 Ayat (4) sebaiknya dinormakan terpisah menjadi dua (2) ayat, karena mengatur dua (2) hal yang berbeda;</a:t>
            </a:r>
          </a:p>
          <a:p>
            <a:pPr lvl="0">
              <a:buFont typeface="+mj-lt"/>
              <a:buAutoNum type="arabicPeriod" startAt="8"/>
            </a:pPr>
            <a:r>
              <a:rPr lang="id-ID" dirty="0"/>
              <a:t>Konsistensi istilah “identifikasi” dan “pendataan”, karena di Pasal 5 yang dirujuk oleh Pasal 10 ayat (2) yang digunakan adalah istilah pendataan dan hasil pendataan bukan identifikasi;      </a:t>
            </a:r>
          </a:p>
          <a:p>
            <a:pPr lvl="0">
              <a:buFont typeface="+mj-lt"/>
              <a:buAutoNum type="arabicPeriod" startAt="8"/>
            </a:pPr>
            <a:r>
              <a:rPr lang="id-ID" dirty="0"/>
              <a:t>Pasal 10 ayat (3) sebaiknya dihapus karena membuat proses identifikasi dan verifikasi menjadi tumpang tindih dan tidak jelas;</a:t>
            </a:r>
          </a:p>
          <a:p>
            <a:pPr lvl="0">
              <a:buFont typeface="+mj-lt"/>
              <a:buAutoNum type="arabicPeriod" startAt="8"/>
            </a:pPr>
            <a:r>
              <a:rPr lang="id-ID" dirty="0"/>
              <a:t>Pasal 10 ayat (1) perlu penyempurnaan rumusan karena subjek yang melakukan identifikasi belum jelas. Selain itu, perlu penyesuaian dengan ayat-ayat selanjutnya;</a:t>
            </a:r>
          </a:p>
          <a:p>
            <a:pPr lvl="0">
              <a:buFont typeface="+mj-lt"/>
              <a:buAutoNum type="arabicPeriod" startAt="8"/>
            </a:pPr>
            <a:r>
              <a:rPr lang="id-ID" dirty="0"/>
              <a:t>Perlu disebutkan secara konkret batas waktu pengumuman karena Pasal 13 ayat (4) tidak menyebutkan jangka waktu pengumuman;</a:t>
            </a:r>
          </a:p>
          <a:p>
            <a:pPr lvl="0">
              <a:buFont typeface="+mj-lt"/>
              <a:buAutoNum type="arabicPeriod" startAt="8"/>
            </a:pPr>
            <a:r>
              <a:rPr lang="id-ID" dirty="0"/>
              <a:t>Perlu kejelasan rumusan pada pasal 13 ayat (5) terkait panitia mana yang berwenang mengumumkan hasil verifikasi;</a:t>
            </a:r>
          </a:p>
          <a:p>
            <a:pPr marL="0" indent="0">
              <a:buNone/>
            </a:pPr>
            <a:endParaRPr lang="id-ID" dirty="0"/>
          </a:p>
        </p:txBody>
      </p:sp>
    </p:spTree>
    <p:extLst>
      <p:ext uri="{BB962C8B-B14F-4D97-AF65-F5344CB8AC3E}">
        <p14:creationId xmlns:p14="http://schemas.microsoft.com/office/powerpoint/2010/main" val="126849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F3B6F-12F6-4FC9-8300-5FC2E7D8B543}"/>
              </a:ext>
            </a:extLst>
          </p:cNvPr>
          <p:cNvSpPr>
            <a:spLocks noGrp="1"/>
          </p:cNvSpPr>
          <p:nvPr>
            <p:ph type="title"/>
          </p:nvPr>
        </p:nvSpPr>
        <p:spPr/>
        <p:txBody>
          <a:bodyPr/>
          <a:lstStyle/>
          <a:p>
            <a:pPr algn="ctr"/>
            <a:r>
              <a:rPr lang="id-ID" dirty="0"/>
              <a:t>ASPEK TEKNIK (4) </a:t>
            </a:r>
          </a:p>
        </p:txBody>
      </p:sp>
      <p:sp>
        <p:nvSpPr>
          <p:cNvPr id="3" name="Content Placeholder 2">
            <a:extLst>
              <a:ext uri="{FF2B5EF4-FFF2-40B4-BE49-F238E27FC236}">
                <a16:creationId xmlns:a16="http://schemas.microsoft.com/office/drawing/2014/main" id="{E1BF5EF4-88CB-426C-9F24-138ED6C8B0C4}"/>
              </a:ext>
            </a:extLst>
          </p:cNvPr>
          <p:cNvSpPr>
            <a:spLocks noGrp="1"/>
          </p:cNvSpPr>
          <p:nvPr>
            <p:ph idx="1"/>
          </p:nvPr>
        </p:nvSpPr>
        <p:spPr/>
        <p:txBody>
          <a:bodyPr>
            <a:normAutofit lnSpcReduction="10000"/>
          </a:bodyPr>
          <a:lstStyle/>
          <a:p>
            <a:pPr lvl="0">
              <a:buFont typeface="+mj-lt"/>
              <a:buAutoNum type="arabicPeriod" startAt="14"/>
            </a:pPr>
            <a:r>
              <a:rPr lang="id-ID" dirty="0"/>
              <a:t>Penyempurnaan redaksional Pasal 15 ayat (1) dan Pasal 15 perlu penambahan norma baru terkait keputusan panitia yang telah melakukan validasi berdasarkan hasil verifikasi ulang sebagaimana diatur pada ayat (2) bersifat final;</a:t>
            </a:r>
          </a:p>
          <a:p>
            <a:pPr lvl="0">
              <a:buFont typeface="+mj-lt"/>
              <a:buAutoNum type="arabicPeriod" startAt="14"/>
            </a:pPr>
            <a:r>
              <a:rPr lang="id-ID" dirty="0"/>
              <a:t>Perlu dijelaskan apa yang dimaksud dengan frasa “berdasarkan kesepakatan” pada ayat (3) dan frasa “berdasarkan kesepakatan bersama” pada ayat (4). Apakah yang dimaksud dengan frasa “berdasarkan kesepakatan” adalah kesepakatan dalam Masyarakat Adat atau antara Masyarakat Adat dengan Pemerintah Daerah?</a:t>
            </a:r>
          </a:p>
          <a:p>
            <a:pPr lvl="0">
              <a:buFont typeface="+mj-lt"/>
              <a:buAutoNum type="arabicPeriod" startAt="14"/>
            </a:pPr>
            <a:r>
              <a:rPr lang="id-ID" dirty="0"/>
              <a:t>Pasal 43 diusulkan untuk dihapus karena substansi Pasal 43 sudah termaktub dalam Pasal 44;</a:t>
            </a:r>
          </a:p>
          <a:p>
            <a:pPr>
              <a:buFont typeface="+mj-lt"/>
              <a:buAutoNum type="arabicPeriod" startAt="14"/>
            </a:pPr>
            <a:r>
              <a:rPr lang="id-ID" dirty="0"/>
              <a:t>Pasal 46 ayat (2) yang merupakan ketentuan pidana sebaiknya diatur dalam Bab tersendiri yaitu Ketentuan Pidana; </a:t>
            </a:r>
          </a:p>
        </p:txBody>
      </p:sp>
    </p:spTree>
    <p:extLst>
      <p:ext uri="{BB962C8B-B14F-4D97-AF65-F5344CB8AC3E}">
        <p14:creationId xmlns:p14="http://schemas.microsoft.com/office/powerpoint/2010/main" val="3900904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AF3A0-CFEA-43B9-BB8F-CB9AEE861C79}"/>
              </a:ext>
            </a:extLst>
          </p:cNvPr>
          <p:cNvSpPr>
            <a:spLocks noGrp="1"/>
          </p:cNvSpPr>
          <p:nvPr>
            <p:ph type="title"/>
          </p:nvPr>
        </p:nvSpPr>
        <p:spPr/>
        <p:txBody>
          <a:bodyPr/>
          <a:lstStyle/>
          <a:p>
            <a:pPr algn="ctr"/>
            <a:r>
              <a:rPr lang="id-ID" dirty="0"/>
              <a:t>ASPEK SUBSTANSI</a:t>
            </a:r>
          </a:p>
        </p:txBody>
      </p:sp>
      <p:sp>
        <p:nvSpPr>
          <p:cNvPr id="3" name="Content Placeholder 2">
            <a:extLst>
              <a:ext uri="{FF2B5EF4-FFF2-40B4-BE49-F238E27FC236}">
                <a16:creationId xmlns:a16="http://schemas.microsoft.com/office/drawing/2014/main" id="{3AFAE9D0-5D4E-4A39-9946-EF571281FA65}"/>
              </a:ext>
            </a:extLst>
          </p:cNvPr>
          <p:cNvSpPr>
            <a:spLocks noGrp="1"/>
          </p:cNvSpPr>
          <p:nvPr>
            <p:ph idx="1"/>
          </p:nvPr>
        </p:nvSpPr>
        <p:spPr/>
        <p:txBody>
          <a:bodyPr>
            <a:normAutofit lnSpcReduction="10000"/>
          </a:bodyPr>
          <a:lstStyle/>
          <a:p>
            <a:pPr lvl="0">
              <a:buFont typeface="+mj-lt"/>
              <a:buAutoNum type="arabicPeriod"/>
            </a:pPr>
            <a:r>
              <a:rPr lang="id-ID" dirty="0"/>
              <a:t>penyempurnaan</a:t>
            </a:r>
            <a:r>
              <a:rPr lang="x-none" dirty="0"/>
              <a:t> definisi Pengakuan Pasal 1 angka 2 yaitu: Pengakuan adalah pernyataan tertulis yang diberikan oleh Negara atas penerimaan dan </a:t>
            </a:r>
            <a:r>
              <a:rPr lang="id-ID" dirty="0"/>
              <a:t>penghormatan</a:t>
            </a:r>
            <a:r>
              <a:rPr lang="x-none" dirty="0"/>
              <a:t> kepada Masyarakat Adat beserta seluruh hak dan identitas yang melekat padanya</a:t>
            </a:r>
            <a:r>
              <a:rPr lang="id-ID" dirty="0"/>
              <a:t>.</a:t>
            </a:r>
          </a:p>
          <a:p>
            <a:pPr lvl="0">
              <a:buFont typeface="+mj-lt"/>
              <a:buAutoNum type="arabicPeriod"/>
            </a:pPr>
            <a:r>
              <a:rPr lang="id-ID" dirty="0"/>
              <a:t>Mengenai asas kesetaraan gender diusulkan diubah menjadi asas kesetaraan dengan penjelasan sebagai berikut: </a:t>
            </a:r>
          </a:p>
          <a:p>
            <a:pPr>
              <a:buFont typeface="+mj-lt"/>
              <a:buAutoNum type="arabicPeriod"/>
            </a:pPr>
            <a:r>
              <a:rPr lang="id-ID" i="1" dirty="0"/>
              <a:t>Yang dimaksud dengan “asas kesetaraan” adalah bahwa tiadanya pembedaan berdasarkan warna kulit, tingkat pendidikan, perbedaaan/ragam kebudayaan, sistem kepercayaan, sehingga penyelenggaraan pembangunan bangsa dan Negara menempatkan masyarakat adat sebagai salah satu komponen penting dari bangsa Indonesia untuk menjadi lebih cerdas, lebih sejahtera, dan lebih berkemampuan untuk mengembangkan kehidupan kelompok maupun pribadi dalam lingkup komunitas maupun dalam lingkup bangsa dan sebagai warga dunia.</a:t>
            </a:r>
            <a:endParaRPr lang="id-ID" dirty="0"/>
          </a:p>
          <a:p>
            <a:pPr marL="0" indent="0">
              <a:buNone/>
            </a:pPr>
            <a:endParaRPr lang="id-ID" dirty="0"/>
          </a:p>
        </p:txBody>
      </p:sp>
    </p:spTree>
    <p:extLst>
      <p:ext uri="{BB962C8B-B14F-4D97-AF65-F5344CB8AC3E}">
        <p14:creationId xmlns:p14="http://schemas.microsoft.com/office/powerpoint/2010/main" val="1755170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61</TotalTime>
  <Words>1339</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Trebuchet MS</vt:lpstr>
      <vt:lpstr>Wingdings</vt:lpstr>
      <vt:lpstr>Wingdings 3</vt:lpstr>
      <vt:lpstr>Facet</vt:lpstr>
      <vt:lpstr>PENGHARMONISASIAN, PEMBULATAN, DAN PEMANTAPAN KONSEPSI  ATAS RANCANGAN UNDANG-UNDANG  TENTANG MASYARAKAT ADAT </vt:lpstr>
      <vt:lpstr>PENDAHULUAN</vt:lpstr>
      <vt:lpstr>PENDAHULUAN (2)</vt:lpstr>
      <vt:lpstr>HASIL KAJIAN</vt:lpstr>
      <vt:lpstr>ASPEK TEKNIK</vt:lpstr>
      <vt:lpstr>ASPEK TEKNIK (2)</vt:lpstr>
      <vt:lpstr>ASPEK TEKNIK (3)</vt:lpstr>
      <vt:lpstr>ASPEK TEKNIK (4) </vt:lpstr>
      <vt:lpstr>ASPEK SUBSTANSI</vt:lpstr>
      <vt:lpstr>ASPEK SUBSTANSI (2)</vt:lpstr>
      <vt:lpstr>ASPEK SUBSTANSI (3)</vt:lpstr>
      <vt:lpstr>ASAS PEMBENTUKAN PERATURAN PERUNDANG-UNDANGAN</vt:lpstr>
      <vt:lpstr>PENUTUP </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PENGHARMONISASIAN, PEMBULATAN, DAN PEMANTAPAN KONSEPSI ATAS RANCANGAN UNDANG-UNDANG  TENTANG MASYARAKAT ADAT </dc:title>
  <dc:creator>DPR-2016</dc:creator>
  <cp:lastModifiedBy>DPR-2016</cp:lastModifiedBy>
  <cp:revision>6</cp:revision>
  <dcterms:created xsi:type="dcterms:W3CDTF">2017-08-23T02:38:30Z</dcterms:created>
  <dcterms:modified xsi:type="dcterms:W3CDTF">2017-08-23T03:40:18Z</dcterms:modified>
</cp:coreProperties>
</file>