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56" r:id="rId2"/>
    <p:sldId id="257" r:id="rId3"/>
    <p:sldId id="276" r:id="rId4"/>
    <p:sldId id="277" r:id="rId5"/>
    <p:sldId id="278" r:id="rId6"/>
    <p:sldId id="279" r:id="rId7"/>
    <p:sldId id="280" r:id="rId8"/>
    <p:sldId id="281" r:id="rId9"/>
    <p:sldId id="282" r:id="rId10"/>
    <p:sldId id="283" r:id="rId11"/>
    <p:sldId id="284" r:id="rId12"/>
    <p:sldId id="285" r:id="rId13"/>
    <p:sldId id="286" r:id="rId14"/>
    <p:sldId id="287" r:id="rId15"/>
    <p:sldId id="297" r:id="rId16"/>
    <p:sldId id="290" r:id="rId17"/>
    <p:sldId id="294" r:id="rId18"/>
    <p:sldId id="295" r:id="rId19"/>
    <p:sldId id="275" r:id="rId20"/>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CE2C0338-9BB8-4695-8A4F-CEE0AA0B4E05}" type="datetimeFigureOut">
              <a:rPr lang="en-US" smtClean="0"/>
              <a:pPr/>
              <a:t>12/7/2016</a:t>
            </a:fld>
            <a:endParaRPr lang="en-US"/>
          </a:p>
        </p:txBody>
      </p:sp>
      <p:sp>
        <p:nvSpPr>
          <p:cNvPr id="4" name="Footer Placeholder 3"/>
          <p:cNvSpPr>
            <a:spLocks noGrp="1"/>
          </p:cNvSpPr>
          <p:nvPr>
            <p:ph type="ftr" sz="quarter" idx="2"/>
          </p:nvPr>
        </p:nvSpPr>
        <p:spPr>
          <a:xfrm>
            <a:off x="0" y="9448800"/>
            <a:ext cx="29718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800"/>
            <a:ext cx="2971800" cy="496888"/>
          </a:xfrm>
          <a:prstGeom prst="rect">
            <a:avLst/>
          </a:prstGeom>
        </p:spPr>
        <p:txBody>
          <a:bodyPr vert="horz" lIns="91440" tIns="45720" rIns="91440" bIns="45720" rtlCol="0" anchor="b"/>
          <a:lstStyle>
            <a:lvl1pPr algn="r">
              <a:defRPr sz="1200"/>
            </a:lvl1pPr>
          </a:lstStyle>
          <a:p>
            <a:fld id="{8344E777-3AD6-4914-9155-F2602738FB8B}" type="slidenum">
              <a:rPr lang="en-US" smtClean="0"/>
              <a:pPr/>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778A3F10-DC58-4C66-8B9B-8C82EFF1F1FD}" type="datetimeFigureOut">
              <a:rPr lang="en-US" smtClean="0"/>
              <a:pPr/>
              <a:t>12/7/2016</a:t>
            </a:fld>
            <a:endParaRPr lang="en-US"/>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5CA34780-631F-40F7-AA0C-44C58219990E}" type="slidenum">
              <a:rPr lang="en-US" smtClean="0"/>
              <a:pPr/>
              <a:t>‹#›</a:t>
            </a:fld>
            <a:endParaRPr 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CA34780-631F-40F7-AA0C-44C58219990E}" type="slidenum">
              <a:rPr lang="en-US" smtClean="0"/>
              <a:pPr/>
              <a:t>1</a:t>
            </a:fld>
            <a:endParaRPr lang="en-US"/>
          </a:p>
        </p:txBody>
      </p:sp>
      <p:sp>
        <p:nvSpPr>
          <p:cNvPr id="5" name="Header Placeholder 4"/>
          <p:cNvSpPr>
            <a:spLocks noGrp="1"/>
          </p:cNvSpPr>
          <p:nvPr>
            <p:ph type="hdr" sz="quarter" idx="1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ED296E-14B0-49AC-BDC9-91B43DE31F48}"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CB32864-488A-4EF9-A2CB-E4BC9E5D7BAA}"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42F804-7541-4CA5-9349-D477D633D84A}"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CEBDAB-8DAE-472F-A30C-0052A9F35FA5}"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DD6CEE-3E2F-4F7C-84D3-D8A3674E7759}" type="datetime1">
              <a:rPr lang="en-US" smtClean="0"/>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CF90E6-A527-4419-B138-6730ACEB9EF0}" type="datetime1">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83E082-E820-45E0-9BC3-2A99C5F38369}" type="datetime1">
              <a:rPr lang="en-US" smtClean="0"/>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267A72-9106-4FFB-AD28-55D30D9BBEDF}" type="datetime1">
              <a:rPr lang="en-US" smtClean="0"/>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A8257-6E6C-42C9-AE60-2FBB0E84B36C}" type="datetime1">
              <a:rPr lang="en-US" smtClean="0"/>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1398A-7C28-4E11-8677-C762FF979810}" type="datetime1">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82123C-777E-4DB5-9E3D-50C1A25687A9}" type="datetime1">
              <a:rPr lang="en-US" smtClean="0"/>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178E60-5916-438A-8C3E-909172CD1BD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307EC-E9A4-40F3-9963-4E8C5E9359C9}" type="datetime1">
              <a:rPr lang="en-US" smtClean="0"/>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178E60-5916-438A-8C3E-909172CD1BD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4000" r="-4000"/>
          </a:stretch>
        </a:blipFill>
        <a:effectLst/>
      </p:bgPr>
    </p:bg>
    <p:spTree>
      <p:nvGrpSpPr>
        <p:cNvPr id="1" name=""/>
        <p:cNvGrpSpPr/>
        <p:nvPr/>
      </p:nvGrpSpPr>
      <p:grpSpPr>
        <a:xfrm>
          <a:off x="0" y="0"/>
          <a:ext cx="0" cy="0"/>
          <a:chOff x="0" y="0"/>
          <a:chExt cx="0" cy="0"/>
        </a:xfrm>
      </p:grpSpPr>
      <p:pic>
        <p:nvPicPr>
          <p:cNvPr id="6" name="Picture 5" descr="demokrasi2.jpg"/>
          <p:cNvPicPr>
            <a:picLocks noChangeAspect="1"/>
          </p:cNvPicPr>
          <p:nvPr/>
        </p:nvPicPr>
        <p:blipFill>
          <a:blip r:embed="rId4"/>
          <a:stretch>
            <a:fillRect/>
          </a:stretch>
        </p:blipFill>
        <p:spPr>
          <a:xfrm>
            <a:off x="0" y="2371740"/>
            <a:ext cx="9144000" cy="3486152"/>
          </a:xfrm>
          <a:prstGeom prst="rect">
            <a:avLst/>
          </a:prstGeom>
        </p:spPr>
      </p:pic>
      <p:sp>
        <p:nvSpPr>
          <p:cNvPr id="4" name="Title 1"/>
          <p:cNvSpPr txBox="1">
            <a:spLocks/>
          </p:cNvSpPr>
          <p:nvPr/>
        </p:nvSpPr>
        <p:spPr>
          <a:xfrm>
            <a:off x="0" y="285752"/>
            <a:ext cx="9144000" cy="150017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id-ID" sz="3200" b="1" i="0" u="none" strike="noStrike" kern="1700" cap="none" spc="300" normalizeH="0" baseline="0" noProof="0" smtClean="0">
                <a:ln>
                  <a:noFill/>
                </a:ln>
                <a:solidFill>
                  <a:schemeClr val="tx1"/>
                </a:solidFill>
                <a:effectLst>
                  <a:outerShdw blurRad="38100" dist="38100" dir="2700000" algn="tl">
                    <a:srgbClr val="000000">
                      <a:alpha val="43137"/>
                    </a:srgbClr>
                  </a:outerShdw>
                </a:effectLst>
                <a:uLnTx/>
                <a:uFillTx/>
                <a:latin typeface="Arial Narrow" pitchFamily="34" charset="0"/>
                <a:ea typeface="+mj-ea"/>
                <a:cs typeface="+mj-cs"/>
              </a:rPr>
              <a:t>MASUKAN/TANGGAPAN ATAS</a:t>
            </a:r>
            <a:r>
              <a:rPr kumimoji="0" lang="id-ID" sz="3200" b="1" i="0" u="none" strike="noStrike" kern="1700" cap="none" spc="300" normalizeH="0" noProof="0" smtClean="0">
                <a:ln>
                  <a:noFill/>
                </a:ln>
                <a:solidFill>
                  <a:schemeClr val="tx1"/>
                </a:solidFill>
                <a:effectLst>
                  <a:outerShdw blurRad="38100" dist="38100" dir="2700000" algn="tl">
                    <a:srgbClr val="000000">
                      <a:alpha val="43137"/>
                    </a:srgbClr>
                  </a:outerShdw>
                </a:effectLst>
                <a:uLnTx/>
                <a:uFillTx/>
                <a:latin typeface="Arial Narrow" pitchFamily="34" charset="0"/>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lang="id-ID" sz="3200" b="1" kern="1700" spc="300" baseline="0" smtClean="0">
                <a:effectLst>
                  <a:outerShdw blurRad="38100" dist="38100" dir="2700000" algn="tl">
                    <a:srgbClr val="000000">
                      <a:alpha val="43137"/>
                    </a:srgbClr>
                  </a:outerShdw>
                </a:effectLst>
                <a:latin typeface="Arial Narrow" pitchFamily="34" charset="0"/>
                <a:ea typeface="+mj-ea"/>
                <a:cs typeface="+mj-cs"/>
              </a:rPr>
              <a:t>RANCANGAN</a:t>
            </a:r>
            <a:r>
              <a:rPr lang="id-ID" sz="3200" b="1" kern="1700" spc="300" smtClean="0">
                <a:effectLst>
                  <a:outerShdw blurRad="38100" dist="38100" dir="2700000" algn="tl">
                    <a:srgbClr val="000000">
                      <a:alpha val="43137"/>
                    </a:srgbClr>
                  </a:outerShdw>
                </a:effectLst>
                <a:latin typeface="Arial Narrow" pitchFamily="34" charset="0"/>
                <a:ea typeface="+mj-ea"/>
                <a:cs typeface="+mj-cs"/>
              </a:rPr>
              <a:t> UNDANG-UNDANG TENTANG PENYELENGGARAAN PEMILU</a:t>
            </a:r>
            <a:endParaRPr kumimoji="0" lang="en-US" sz="2800" b="1" i="1" u="none" strike="noStrike" kern="1700" cap="none" spc="300" normalizeH="0" baseline="0" noProof="0" dirty="0">
              <a:ln>
                <a:noFill/>
              </a:ln>
              <a:solidFill>
                <a:schemeClr val="tx1"/>
              </a:solidFill>
              <a:effectLst>
                <a:outerShdw blurRad="38100" dist="38100" dir="2700000" algn="tl">
                  <a:srgbClr val="000000">
                    <a:alpha val="43137"/>
                  </a:srgbClr>
                </a:outerShdw>
              </a:effectLst>
              <a:uLnTx/>
              <a:uFillTx/>
              <a:latin typeface="Arial Narrow" pitchFamily="34" charset="0"/>
              <a:ea typeface="+mj-ea"/>
              <a:cs typeface="Gill Sans"/>
            </a:endParaRPr>
          </a:p>
        </p:txBody>
      </p:sp>
      <p:sp>
        <p:nvSpPr>
          <p:cNvPr id="5" name="TextBox 4"/>
          <p:cNvSpPr txBox="1"/>
          <p:nvPr/>
        </p:nvSpPr>
        <p:spPr>
          <a:xfrm>
            <a:off x="178563" y="5983120"/>
            <a:ext cx="8786874" cy="446276"/>
          </a:xfrm>
          <a:prstGeom prst="rect">
            <a:avLst/>
          </a:prstGeom>
          <a:noFill/>
        </p:spPr>
        <p:txBody>
          <a:bodyPr wrap="square" rtlCol="0">
            <a:spAutoFit/>
          </a:bodyPr>
          <a:lstStyle/>
          <a:p>
            <a:pPr algn="ctr"/>
            <a:r>
              <a:rPr lang="id-ID" sz="2300" b="1" smtClean="0">
                <a:latin typeface="Arial Narrow" pitchFamily="34" charset="0"/>
              </a:rPr>
              <a:t>BADAN PENGAWAS PEMILIHAN UMUM REPUBLIK INDONESIA</a:t>
            </a:r>
            <a:endParaRPr lang="en-US" sz="2300" b="1" dirty="0">
              <a:latin typeface="Arial Narrow" pitchFamily="34" charset="0"/>
            </a:endParaRPr>
          </a:p>
        </p:txBody>
      </p:sp>
      <p:sp>
        <p:nvSpPr>
          <p:cNvPr id="7" name="TextBox 6"/>
          <p:cNvSpPr txBox="1"/>
          <p:nvPr/>
        </p:nvSpPr>
        <p:spPr>
          <a:xfrm>
            <a:off x="2147878" y="6429396"/>
            <a:ext cx="4848244" cy="338554"/>
          </a:xfrm>
          <a:prstGeom prst="rect">
            <a:avLst/>
          </a:prstGeom>
          <a:noFill/>
        </p:spPr>
        <p:txBody>
          <a:bodyPr wrap="square" rtlCol="0">
            <a:spAutoFit/>
          </a:bodyPr>
          <a:lstStyle/>
          <a:p>
            <a:pPr algn="ctr"/>
            <a:r>
              <a:rPr lang="id-ID" sz="1600" b="1" smtClean="0">
                <a:latin typeface="Arial Narrow" pitchFamily="34" charset="0"/>
              </a:rPr>
              <a:t>Jakarta, 7 November 2016</a:t>
            </a:r>
            <a:endParaRPr lang="en-US" sz="2300" b="1" dirty="0">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86346"/>
          </a:xfrm>
        </p:spPr>
        <p:txBody>
          <a:bodyPr>
            <a:noAutofit/>
          </a:bodyPr>
          <a:lstStyle/>
          <a:p>
            <a:pPr marL="538163" lvl="0" indent="-538163" algn="just">
              <a:spcBef>
                <a:spcPts val="0"/>
              </a:spcBef>
              <a:spcAft>
                <a:spcPts val="1200"/>
              </a:spcAft>
              <a:buFont typeface="+mj-lt"/>
              <a:buAutoNum type="arabicPeriod"/>
            </a:pPr>
            <a:r>
              <a:rPr lang="id-ID" sz="2800" b="1" smtClean="0">
                <a:effectLst>
                  <a:outerShdw blurRad="38100" dist="38100" dir="2700000" algn="tl">
                    <a:srgbClr val="000000">
                      <a:alpha val="43137"/>
                    </a:srgbClr>
                  </a:outerShdw>
                </a:effectLst>
                <a:latin typeface="Arial Narrow" pitchFamily="34" charset="0"/>
              </a:rPr>
              <a:t>Pemutakhiran Data Pemilih</a:t>
            </a:r>
            <a:endParaRPr lang="id-ID" sz="2800" b="1" dirty="0">
              <a:effectLst>
                <a:outerShdw blurRad="38100" dist="38100" dir="2700000" algn="tl">
                  <a:srgbClr val="000000">
                    <a:alpha val="43137"/>
                  </a:srgbClr>
                </a:outerShdw>
              </a:effectLst>
              <a:latin typeface="Arial Narrow" pitchFamily="34" charset="0"/>
            </a:endParaRPr>
          </a:p>
          <a:p>
            <a:pPr marL="514350" lvl="0" indent="-3175" algn="just">
              <a:buNone/>
            </a:pPr>
            <a:r>
              <a:rPr lang="id-ID" sz="2600" smtClean="0">
                <a:latin typeface="Arial Narrow" pitchFamily="34" charset="0"/>
              </a:rPr>
              <a:t>Untuk mewujudkan daftar pemilih yang akurat komprehensif dan mutakhir, maka perlu di dukung sistem pendaftaran pemilih berkelanjutan </a:t>
            </a:r>
            <a:r>
              <a:rPr lang="id-ID" sz="2600" i="1" smtClean="0">
                <a:latin typeface="Arial Narrow" pitchFamily="34" charset="0"/>
              </a:rPr>
              <a:t>(continous voters registration systems)</a:t>
            </a:r>
            <a:r>
              <a:rPr lang="id-ID" sz="2600" smtClean="0">
                <a:latin typeface="Arial Narrow" pitchFamily="34" charset="0"/>
              </a:rPr>
              <a:t> yang dilaksanakan KPU Kabupaten/Kota dan dalam proses pelaksanaannya diawasi oleh Bawaslu Kabupaten/Kota. Dalam hal ini diperlukan keberadaan Bawaslu Kabupaten/Kota yang bersifat permanen.</a:t>
            </a: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7"/>
            </a:pPr>
            <a:r>
              <a:rPr lang="id-ID" sz="3600" b="1" smtClean="0">
                <a:effectLst>
                  <a:outerShdw blurRad="38100" dist="38100" dir="2700000" algn="tl">
                    <a:srgbClr val="000000">
                      <a:alpha val="43137"/>
                    </a:srgbClr>
                  </a:outerShdw>
                </a:effectLst>
                <a:latin typeface="Arial Narrow" pitchFamily="34" charset="0"/>
              </a:rPr>
              <a:t>Pengawasan Tahapan Pemilu</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86346"/>
          </a:xfrm>
        </p:spPr>
        <p:txBody>
          <a:bodyPr>
            <a:noAutofit/>
          </a:bodyPr>
          <a:lstStyle/>
          <a:p>
            <a:pPr marL="538163" lvl="0" indent="-538163" algn="just">
              <a:spcBef>
                <a:spcPts val="0"/>
              </a:spcBef>
              <a:spcAft>
                <a:spcPts val="1200"/>
              </a:spcAft>
              <a:buFont typeface="+mj-lt"/>
              <a:buAutoNum type="arabicPeriod" startAt="2"/>
            </a:pPr>
            <a:r>
              <a:rPr lang="id-ID" sz="2800" b="1" smtClean="0">
                <a:effectLst>
                  <a:outerShdw blurRad="38100" dist="38100" dir="2700000" algn="tl">
                    <a:srgbClr val="000000">
                      <a:alpha val="43137"/>
                    </a:srgbClr>
                  </a:outerShdw>
                </a:effectLst>
                <a:latin typeface="Arial Narrow" pitchFamily="34" charset="0"/>
              </a:rPr>
              <a:t>Verifikasi Peserta Pemilu</a:t>
            </a:r>
            <a:endParaRPr lang="id-ID" sz="2800" b="1" dirty="0">
              <a:effectLst>
                <a:outerShdw blurRad="38100" dist="38100" dir="2700000" algn="tl">
                  <a:srgbClr val="000000">
                    <a:alpha val="43137"/>
                  </a:srgbClr>
                </a:outerShdw>
              </a:effectLst>
              <a:latin typeface="Arial Narrow" pitchFamily="34" charset="0"/>
            </a:endParaRPr>
          </a:p>
          <a:p>
            <a:pPr marL="514350" lvl="0" indent="6350" algn="just">
              <a:spcBef>
                <a:spcPts val="0"/>
              </a:spcBef>
              <a:spcAft>
                <a:spcPts val="1200"/>
              </a:spcAft>
              <a:buNone/>
            </a:pPr>
            <a:r>
              <a:rPr lang="id-ID" sz="2600" smtClean="0">
                <a:latin typeface="Arial Narrow" pitchFamily="34" charset="0"/>
              </a:rPr>
              <a:t>Verifikasi peserta Pemilu membutuhkan kegiatan pengawasan yang dilakukan hingga tingkat kecamatan. Pengalaman empirik menunjukkan bahwa ketentuan tentang pembentukan panwas,PPL, 1 bulan sebelum dimulai menyebabkan kesulitan dalam melakukan verifikasi peserta Pemilu. Hal ini disebabkan karena 2 hal:</a:t>
            </a:r>
          </a:p>
          <a:p>
            <a:pPr marL="1025525" lvl="0" indent="-514350" algn="just">
              <a:spcBef>
                <a:spcPts val="0"/>
              </a:spcBef>
              <a:buFont typeface="+mj-lt"/>
              <a:buAutoNum type="alphaLcParenR"/>
            </a:pPr>
            <a:r>
              <a:rPr lang="id-ID" sz="2600" smtClean="0">
                <a:latin typeface="Arial Narrow" pitchFamily="34" charset="0"/>
              </a:rPr>
              <a:t>Panwas Kabupaten/Kota belum terbentuk;</a:t>
            </a:r>
          </a:p>
          <a:p>
            <a:pPr marL="1025525" lvl="0" indent="-514350" algn="just">
              <a:spcBef>
                <a:spcPts val="0"/>
              </a:spcBef>
              <a:buFont typeface="+mj-lt"/>
              <a:buAutoNum type="alphaLcParenR"/>
            </a:pPr>
            <a:r>
              <a:rPr lang="id-ID" sz="2600" smtClean="0">
                <a:latin typeface="Arial Narrow" pitchFamily="34" charset="0"/>
              </a:rPr>
              <a:t>Timeline pembentukan Panwascam dan PPL tidak diatur dalam Undang-undang.</a:t>
            </a: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7"/>
            </a:pPr>
            <a:r>
              <a:rPr lang="id-ID" sz="3600" b="1" smtClean="0">
                <a:effectLst>
                  <a:outerShdw blurRad="38100" dist="38100" dir="2700000" algn="tl">
                    <a:srgbClr val="000000">
                      <a:alpha val="43137"/>
                    </a:srgbClr>
                  </a:outerShdw>
                </a:effectLst>
                <a:latin typeface="Arial Narrow" pitchFamily="34" charset="0"/>
              </a:rPr>
              <a:t>Pengawasan Tahapan ... (Lanjutan 1)</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86346"/>
          </a:xfrm>
        </p:spPr>
        <p:txBody>
          <a:bodyPr>
            <a:noAutofit/>
          </a:bodyPr>
          <a:lstStyle/>
          <a:p>
            <a:pPr marL="538163" lvl="0" indent="-538163" algn="just">
              <a:spcBef>
                <a:spcPts val="0"/>
              </a:spcBef>
              <a:spcAft>
                <a:spcPts val="1200"/>
              </a:spcAft>
              <a:buFont typeface="+mj-lt"/>
              <a:buAutoNum type="arabicPeriod" startAt="3"/>
            </a:pPr>
            <a:r>
              <a:rPr lang="id-ID" sz="2800" b="1" smtClean="0">
                <a:effectLst>
                  <a:outerShdw blurRad="38100" dist="38100" dir="2700000" algn="tl">
                    <a:srgbClr val="000000">
                      <a:alpha val="43137"/>
                    </a:srgbClr>
                  </a:outerShdw>
                </a:effectLst>
                <a:latin typeface="Arial Narrow" pitchFamily="34" charset="0"/>
              </a:rPr>
              <a:t>Sengketa Pemilu</a:t>
            </a:r>
            <a:endParaRPr lang="id-ID" sz="2800" b="1" dirty="0">
              <a:effectLst>
                <a:outerShdw blurRad="38100" dist="38100" dir="2700000" algn="tl">
                  <a:srgbClr val="000000">
                    <a:alpha val="43137"/>
                  </a:srgbClr>
                </a:outerShdw>
              </a:effectLst>
              <a:latin typeface="Arial Narrow" pitchFamily="34" charset="0"/>
            </a:endParaRPr>
          </a:p>
          <a:p>
            <a:pPr marL="514350" lvl="0" indent="6350" algn="just">
              <a:spcBef>
                <a:spcPts val="0"/>
              </a:spcBef>
              <a:spcAft>
                <a:spcPts val="1200"/>
              </a:spcAft>
              <a:buNone/>
            </a:pPr>
            <a:r>
              <a:rPr lang="id-ID" sz="2600" smtClean="0">
                <a:latin typeface="Arial Narrow" pitchFamily="34" charset="0"/>
              </a:rPr>
              <a:t>Kewenangan menyelesaikan/memutus sengketa Pemilu  menurut Undang-undang diberikan kepada Bawaslu Provinsi dan Panwas Kabupaten/Kota yang bersifat </a:t>
            </a:r>
            <a:r>
              <a:rPr lang="id-ID" sz="2600" i="1" smtClean="0">
                <a:latin typeface="Arial Narrow" pitchFamily="34" charset="0"/>
              </a:rPr>
              <a:t>adhoc</a:t>
            </a:r>
            <a:r>
              <a:rPr lang="id-ID" sz="2600" smtClean="0">
                <a:latin typeface="Arial Narrow" pitchFamily="34" charset="0"/>
              </a:rPr>
              <a:t>. Menjadi ironis ketika lembaga </a:t>
            </a:r>
            <a:r>
              <a:rPr lang="id-ID" sz="2600" i="1" smtClean="0">
                <a:latin typeface="Arial Narrow" pitchFamily="34" charset="0"/>
              </a:rPr>
              <a:t>adhoc</a:t>
            </a:r>
            <a:r>
              <a:rPr lang="id-ID" sz="2600" smtClean="0">
                <a:latin typeface="Arial Narrow" pitchFamily="34" charset="0"/>
              </a:rPr>
              <a:t> diberikan kewenangan tersebut dan membahayakan integritas karena rawan “masuk angin”. </a:t>
            </a:r>
          </a:p>
          <a:p>
            <a:pPr marL="514350" lvl="0" indent="6350" algn="just">
              <a:spcBef>
                <a:spcPts val="0"/>
              </a:spcBef>
              <a:spcAft>
                <a:spcPts val="1200"/>
              </a:spcAft>
              <a:buNone/>
            </a:pPr>
            <a:r>
              <a:rPr lang="id-ID" sz="2600" smtClean="0">
                <a:latin typeface="Arial Narrow" pitchFamily="34" charset="0"/>
              </a:rPr>
              <a:t>Untuk itu Panwas Kabupaten/Kota harus menjadi permanen.</a:t>
            </a: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7"/>
            </a:pPr>
            <a:r>
              <a:rPr lang="id-ID" sz="3600" b="1" smtClean="0">
                <a:effectLst>
                  <a:outerShdw blurRad="38100" dist="38100" dir="2700000" algn="tl">
                    <a:srgbClr val="000000">
                      <a:alpha val="43137"/>
                    </a:srgbClr>
                  </a:outerShdw>
                </a:effectLst>
                <a:latin typeface="Arial Narrow" pitchFamily="34" charset="0"/>
              </a:rPr>
              <a:t>Pengawasan Tahapan ... (Lanjutan 2)</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86346"/>
          </a:xfrm>
        </p:spPr>
        <p:txBody>
          <a:bodyPr>
            <a:noAutofit/>
          </a:bodyPr>
          <a:lstStyle/>
          <a:p>
            <a:pPr marL="538163" lvl="0" indent="-538163" algn="just">
              <a:spcBef>
                <a:spcPts val="0"/>
              </a:spcBef>
              <a:spcAft>
                <a:spcPts val="1200"/>
              </a:spcAft>
              <a:buFont typeface="+mj-lt"/>
              <a:buAutoNum type="arabicPeriod" startAt="4"/>
            </a:pPr>
            <a:r>
              <a:rPr lang="id-ID" sz="2800" b="1" smtClean="0">
                <a:effectLst>
                  <a:outerShdw blurRad="38100" dist="38100" dir="2700000" algn="tl">
                    <a:srgbClr val="000000">
                      <a:alpha val="43137"/>
                    </a:srgbClr>
                  </a:outerShdw>
                </a:effectLst>
                <a:latin typeface="Arial Narrow" pitchFamily="34" charset="0"/>
              </a:rPr>
              <a:t>Mekanisme Penegakan Hukum Pemilu</a:t>
            </a:r>
            <a:endParaRPr lang="id-ID" sz="2800" b="1" dirty="0">
              <a:effectLst>
                <a:outerShdw blurRad="38100" dist="38100" dir="2700000" algn="tl">
                  <a:srgbClr val="000000">
                    <a:alpha val="43137"/>
                  </a:srgbClr>
                </a:outerShdw>
              </a:effectLst>
              <a:latin typeface="Arial Narrow" pitchFamily="34" charset="0"/>
            </a:endParaRPr>
          </a:p>
          <a:p>
            <a:pPr marL="1022350" indent="-501650" algn="just">
              <a:spcBef>
                <a:spcPts val="0"/>
              </a:spcBef>
              <a:spcAft>
                <a:spcPts val="1200"/>
              </a:spcAft>
              <a:buFont typeface="+mj-lt"/>
              <a:buAutoNum type="alphaLcParenR"/>
            </a:pPr>
            <a:r>
              <a:rPr lang="id-ID" sz="2200" smtClean="0">
                <a:latin typeface="Arial Narrow" pitchFamily="34" charset="0"/>
              </a:rPr>
              <a:t>Dalam rangka efektivitas Penegakan hukum Pemilu maka Bawaslu perlu didukung dengan kewenangan penyelidikan, penyidikan, dan penuntutan. Bawaslu mengusulkan agar Sentra Gakkumdu dapat diintegrasikan dan menjadi bagian yang tidak terpisahkan dari struktur kelembagaan Bawaslu</a:t>
            </a:r>
          </a:p>
          <a:p>
            <a:pPr marL="1022350" indent="-501650" algn="just">
              <a:spcBef>
                <a:spcPts val="0"/>
              </a:spcBef>
              <a:spcAft>
                <a:spcPts val="1200"/>
              </a:spcAft>
              <a:buFont typeface="+mj-lt"/>
              <a:buAutoNum type="alphaLcParenR"/>
            </a:pPr>
            <a:r>
              <a:rPr lang="id-ID" sz="2200" smtClean="0">
                <a:latin typeface="Arial Narrow" pitchFamily="34" charset="0"/>
              </a:rPr>
              <a:t>Dalam rangka efektivitas penegakan pelanggaran administrasi Pemilu, Bawaslu mengusulkan:</a:t>
            </a:r>
          </a:p>
          <a:p>
            <a:pPr marL="1435100" indent="-395288" algn="just">
              <a:spcBef>
                <a:spcPts val="0"/>
              </a:spcBef>
              <a:spcAft>
                <a:spcPts val="1200"/>
              </a:spcAft>
              <a:buFont typeface="+mj-lt"/>
              <a:buAutoNum type="arabicParenR"/>
            </a:pPr>
            <a:r>
              <a:rPr lang="id-ID" sz="2200" smtClean="0">
                <a:latin typeface="Arial Narrow" pitchFamily="34" charset="0"/>
              </a:rPr>
              <a:t>Undang-undang ini mengatur bentuk-bentuk pelanggaran administrasi dan sanksi;</a:t>
            </a:r>
          </a:p>
          <a:p>
            <a:pPr marL="1435100" indent="-395288" algn="just">
              <a:spcBef>
                <a:spcPts val="0"/>
              </a:spcBef>
              <a:spcAft>
                <a:spcPts val="1200"/>
              </a:spcAft>
              <a:buFont typeface="+mj-lt"/>
              <a:buAutoNum type="arabicParenR"/>
            </a:pPr>
            <a:r>
              <a:rPr lang="id-ID" sz="2200" smtClean="0">
                <a:latin typeface="Arial Narrow" pitchFamily="34" charset="0"/>
              </a:rPr>
              <a:t>Memberikan kewenangan memeriksa dan memutus dugaaan pelanggaran administrasi kepada Bawaslu.</a:t>
            </a:r>
          </a:p>
          <a:p>
            <a:pPr marL="1022350" lvl="0" indent="-501650" algn="just">
              <a:spcBef>
                <a:spcPts val="0"/>
              </a:spcBef>
              <a:spcAft>
                <a:spcPts val="1200"/>
              </a:spcAft>
              <a:buFont typeface="+mj-lt"/>
              <a:buAutoNum type="alphaLcParenR"/>
            </a:pPr>
            <a:endParaRPr lang="id-ID" sz="2600" smtClean="0">
              <a:latin typeface="Arial Narrow" pitchFamily="34" charset="0"/>
            </a:endParaRP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7"/>
            </a:pPr>
            <a:r>
              <a:rPr lang="id-ID" sz="3600" b="1" smtClean="0">
                <a:effectLst>
                  <a:outerShdw blurRad="38100" dist="38100" dir="2700000" algn="tl">
                    <a:srgbClr val="000000">
                      <a:alpha val="43137"/>
                    </a:srgbClr>
                  </a:outerShdw>
                </a:effectLst>
                <a:latin typeface="Arial Narrow" pitchFamily="34" charset="0"/>
              </a:rPr>
              <a:t>Pengawasan Tahapan ... (Lanjutan 3)</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285992"/>
            <a:ext cx="8858312" cy="2928958"/>
          </a:xfrm>
        </p:spPr>
        <p:txBody>
          <a:bodyPr>
            <a:noAutofit/>
          </a:bodyPr>
          <a:lstStyle/>
          <a:p>
            <a:pPr marL="514350" lvl="0" indent="-514350">
              <a:buFont typeface="+mj-lt"/>
              <a:buAutoNum type="arabicPeriod"/>
            </a:pPr>
            <a:r>
              <a:rPr lang="id-ID" sz="2600" smtClean="0">
                <a:latin typeface="Arial Narrow" pitchFamily="34" charset="0"/>
              </a:rPr>
              <a:t>Bawaslu RI bertanggungjawab kepada Presiden dan DPR (bukan kepada KPU);</a:t>
            </a:r>
            <a:endParaRPr lang="en-US" sz="2600" smtClean="0">
              <a:latin typeface="Arial Narrow" pitchFamily="34" charset="0"/>
            </a:endParaRPr>
          </a:p>
          <a:p>
            <a:pPr marL="514350" lvl="0" indent="-514350">
              <a:buFont typeface="+mj-lt"/>
              <a:buAutoNum type="arabicPeriod"/>
            </a:pPr>
            <a:r>
              <a:rPr lang="id-ID" sz="2600" smtClean="0">
                <a:latin typeface="Arial Narrow" pitchFamily="34" charset="0"/>
              </a:rPr>
              <a:t>Bawaslu Provinsi bertanggungjawab kepada Bawaslu RI:</a:t>
            </a:r>
            <a:endParaRPr lang="en-US" sz="2600" smtClean="0">
              <a:latin typeface="Arial Narrow" pitchFamily="34" charset="0"/>
            </a:endParaRPr>
          </a:p>
          <a:p>
            <a:pPr marL="514350" indent="-514350">
              <a:buFont typeface="+mj-lt"/>
              <a:buAutoNum type="arabicPeriod"/>
            </a:pPr>
            <a:r>
              <a:rPr lang="id-ID" sz="2600" smtClean="0">
                <a:latin typeface="Arial Narrow" pitchFamily="34" charset="0"/>
              </a:rPr>
              <a:t>Bawaslu Kabupaten/Kota bertanggungjawab kepada Bawaslu Provinsi.</a:t>
            </a: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8"/>
            </a:pPr>
            <a:r>
              <a:rPr lang="id-ID" sz="3600" b="1" smtClean="0">
                <a:effectLst>
                  <a:outerShdw blurRad="38100" dist="38100" dir="2700000" algn="tl">
                    <a:srgbClr val="000000">
                      <a:alpha val="43137"/>
                    </a:srgbClr>
                  </a:outerShdw>
                </a:effectLst>
                <a:latin typeface="Arial Narrow" pitchFamily="34" charset="0"/>
              </a:rPr>
              <a:t>Pertanggungjawaban</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643050"/>
            <a:ext cx="8858312" cy="4786346"/>
          </a:xfrm>
        </p:spPr>
        <p:txBody>
          <a:bodyPr>
            <a:noAutofit/>
          </a:bodyPr>
          <a:lstStyle/>
          <a:p>
            <a:pPr marL="538163" lvl="0" indent="-538163" algn="just">
              <a:spcBef>
                <a:spcPts val="0"/>
              </a:spcBef>
              <a:buFont typeface="+mj-lt"/>
              <a:buAutoNum type="arabicPeriod"/>
            </a:pPr>
            <a:r>
              <a:rPr lang="id-ID" sz="2600" b="1" smtClean="0">
                <a:effectLst>
                  <a:outerShdw blurRad="38100" dist="38100" dir="2700000" algn="tl">
                    <a:srgbClr val="000000">
                      <a:alpha val="43137"/>
                    </a:srgbClr>
                  </a:outerShdw>
                </a:effectLst>
                <a:latin typeface="Arial Narrow" pitchFamily="34" charset="0"/>
              </a:rPr>
              <a:t>Pemantau Pemilu</a:t>
            </a:r>
            <a:endParaRPr lang="id-ID" sz="2600" b="1" dirty="0">
              <a:effectLst>
                <a:outerShdw blurRad="38100" dist="38100" dir="2700000" algn="tl">
                  <a:srgbClr val="000000">
                    <a:alpha val="43137"/>
                  </a:srgbClr>
                </a:outerShdw>
              </a:effectLst>
              <a:latin typeface="Arial Narrow" pitchFamily="34" charset="0"/>
            </a:endParaRPr>
          </a:p>
          <a:p>
            <a:pPr marL="1025525" lvl="0" indent="-514350" algn="just">
              <a:spcBef>
                <a:spcPts val="0"/>
              </a:spcBef>
              <a:buFont typeface="+mj-lt"/>
              <a:buAutoNum type="alphaLcParenR"/>
            </a:pPr>
            <a:r>
              <a:rPr lang="id-ID" sz="2200" smtClean="0">
                <a:latin typeface="Arial Narrow" pitchFamily="34" charset="0"/>
              </a:rPr>
              <a:t>Kewenangan dalam memberikan ijin melakukan pemantauan Pemilu diserahkan kepada Bawaslu RI;</a:t>
            </a:r>
          </a:p>
          <a:p>
            <a:pPr marL="1025525" lvl="0" indent="-514350" algn="just">
              <a:spcBef>
                <a:spcPts val="0"/>
              </a:spcBef>
              <a:spcAft>
                <a:spcPts val="1200"/>
              </a:spcAft>
              <a:buFont typeface="+mj-lt"/>
              <a:buAutoNum type="alphaLcParenR"/>
            </a:pPr>
            <a:r>
              <a:rPr lang="id-ID" sz="2200" smtClean="0">
                <a:latin typeface="Arial Narrow" pitchFamily="34" charset="0"/>
              </a:rPr>
              <a:t>Tugas untuk melakukan pemberdayaan organisasi pemantau Pemilu diserahkan kepada Bawaslu.</a:t>
            </a:r>
          </a:p>
          <a:p>
            <a:pPr marL="538163" lvl="0" indent="-538163" algn="just">
              <a:spcBef>
                <a:spcPts val="0"/>
              </a:spcBef>
              <a:buFont typeface="+mj-lt"/>
              <a:buAutoNum type="arabicPeriod" startAt="2"/>
            </a:pPr>
            <a:r>
              <a:rPr lang="id-ID" sz="2600" b="1" smtClean="0">
                <a:effectLst>
                  <a:outerShdw blurRad="38100" dist="38100" dir="2700000" algn="tl">
                    <a:srgbClr val="000000">
                      <a:alpha val="43137"/>
                    </a:srgbClr>
                  </a:outerShdw>
                </a:effectLst>
                <a:latin typeface="Arial Narrow" pitchFamily="34" charset="0"/>
              </a:rPr>
              <a:t>Kantor Akuntan Publik (KAP)</a:t>
            </a:r>
          </a:p>
          <a:p>
            <a:pPr marL="1025525" lvl="0" indent="-514350" algn="just">
              <a:spcBef>
                <a:spcPts val="0"/>
              </a:spcBef>
              <a:buFont typeface="+mj-lt"/>
              <a:buAutoNum type="alphaLcParenR"/>
            </a:pPr>
            <a:r>
              <a:rPr lang="id-ID" sz="2200" smtClean="0">
                <a:latin typeface="Arial Narrow" pitchFamily="34" charset="0"/>
              </a:rPr>
              <a:t>Kewenangan dalam menunjuk KAP yang melakukan audit dana kampanye diberikan kepada Bawaslu;</a:t>
            </a:r>
          </a:p>
          <a:p>
            <a:pPr marL="1025525" lvl="0" indent="-514350" algn="just">
              <a:spcBef>
                <a:spcPts val="0"/>
              </a:spcBef>
              <a:buFont typeface="+mj-lt"/>
              <a:buAutoNum type="alphaLcParenR"/>
            </a:pPr>
            <a:r>
              <a:rPr lang="id-ID" sz="2200" smtClean="0">
                <a:latin typeface="Arial Narrow" pitchFamily="34" charset="0"/>
              </a:rPr>
              <a:t>Kewenangan dalam menetapkan tata cara audit dana kampanye diberikan kepada Bawaslu;</a:t>
            </a:r>
          </a:p>
          <a:p>
            <a:pPr marL="1025525" lvl="0" indent="-514350" algn="just">
              <a:spcBef>
                <a:spcPts val="0"/>
              </a:spcBef>
              <a:buFont typeface="+mj-lt"/>
              <a:buAutoNum type="alphaLcParenR"/>
            </a:pPr>
            <a:r>
              <a:rPr lang="id-ID" sz="2200" smtClean="0">
                <a:latin typeface="Arial Narrow" pitchFamily="34" charset="0"/>
              </a:rPr>
              <a:t>Hasil audit oleh KAP dilaporkan ke Bawaslu.</a:t>
            </a: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9"/>
            </a:pPr>
            <a:r>
              <a:rPr lang="id-ID" sz="3600" b="1" smtClean="0">
                <a:effectLst>
                  <a:outerShdw blurRad="38100" dist="38100" dir="2700000" algn="tl">
                    <a:srgbClr val="000000">
                      <a:alpha val="43137"/>
                    </a:srgbClr>
                  </a:outerShdw>
                </a:effectLst>
                <a:latin typeface="Arial Narrow" pitchFamily="34" charset="0"/>
              </a:rPr>
              <a:t>Hal Lain Terkait Dengan Pengawasan Pemilu</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9"/>
            </a:pPr>
            <a:r>
              <a:rPr lang="id-ID" sz="3600" b="1" smtClean="0">
                <a:effectLst>
                  <a:outerShdw blurRad="38100" dist="38100" dir="2700000" algn="tl">
                    <a:srgbClr val="000000">
                      <a:alpha val="43137"/>
                    </a:srgbClr>
                  </a:outerShdw>
                </a:effectLst>
                <a:latin typeface="Arial Narrow" pitchFamily="34" charset="0"/>
              </a:rPr>
              <a:t>Hal Lain Terkait ... (Lanjutan 1)</a:t>
            </a:r>
            <a:endParaRPr lang="en-US" sz="3500" b="1" dirty="0">
              <a:effectLst>
                <a:outerShdw blurRad="38100" dist="38100" dir="2700000" algn="tl">
                  <a:srgbClr val="000000">
                    <a:alpha val="43137"/>
                  </a:srgbClr>
                </a:outerShdw>
              </a:effectLst>
              <a:latin typeface="Arial Narrow" pitchFamily="34" charset="0"/>
              <a:cs typeface="Gill Sans"/>
            </a:endParaRPr>
          </a:p>
        </p:txBody>
      </p:sp>
      <p:sp>
        <p:nvSpPr>
          <p:cNvPr id="7" name="Content Placeholder 2"/>
          <p:cNvSpPr>
            <a:spLocks noGrp="1"/>
          </p:cNvSpPr>
          <p:nvPr>
            <p:ph idx="1"/>
          </p:nvPr>
        </p:nvSpPr>
        <p:spPr>
          <a:xfrm>
            <a:off x="142844" y="1928802"/>
            <a:ext cx="8858312" cy="4786346"/>
          </a:xfrm>
        </p:spPr>
        <p:txBody>
          <a:bodyPr>
            <a:noAutofit/>
          </a:bodyPr>
          <a:lstStyle/>
          <a:p>
            <a:pPr marL="538163" lvl="0" indent="-538163" algn="just">
              <a:spcBef>
                <a:spcPts val="0"/>
              </a:spcBef>
              <a:spcAft>
                <a:spcPts val="600"/>
              </a:spcAft>
              <a:buFont typeface="+mj-lt"/>
              <a:buAutoNum type="arabicPeriod" startAt="3"/>
            </a:pPr>
            <a:r>
              <a:rPr lang="id-ID" sz="2800" b="1" smtClean="0">
                <a:effectLst>
                  <a:outerShdw blurRad="38100" dist="38100" dir="2700000" algn="tl">
                    <a:srgbClr val="000000">
                      <a:alpha val="43137"/>
                    </a:srgbClr>
                  </a:outerShdw>
                </a:effectLst>
                <a:latin typeface="Arial Narrow" pitchFamily="34" charset="0"/>
              </a:rPr>
              <a:t>Indeks Kerawanan Pemilu (IKP)</a:t>
            </a:r>
            <a:endParaRPr lang="id-ID" sz="2800" b="1" dirty="0">
              <a:effectLst>
                <a:outerShdw blurRad="38100" dist="38100" dir="2700000" algn="tl">
                  <a:srgbClr val="000000">
                    <a:alpha val="43137"/>
                  </a:srgbClr>
                </a:outerShdw>
              </a:effectLst>
              <a:latin typeface="Arial Narrow" pitchFamily="34" charset="0"/>
            </a:endParaRPr>
          </a:p>
          <a:p>
            <a:pPr marL="511175" lvl="0" indent="0" algn="just">
              <a:spcBef>
                <a:spcPts val="0"/>
              </a:spcBef>
              <a:spcAft>
                <a:spcPts val="3000"/>
              </a:spcAft>
              <a:buNone/>
            </a:pPr>
            <a:r>
              <a:rPr lang="id-ID" sz="2400" smtClean="0">
                <a:latin typeface="Arial Narrow" pitchFamily="34" charset="0"/>
              </a:rPr>
              <a:t>Seluruh </a:t>
            </a:r>
            <a:r>
              <a:rPr lang="id-ID" sz="2400" i="1" smtClean="0">
                <a:latin typeface="Arial Narrow" pitchFamily="34" charset="0"/>
              </a:rPr>
              <a:t>Stakeholders </a:t>
            </a:r>
            <a:r>
              <a:rPr lang="id-ID" sz="2400" smtClean="0">
                <a:latin typeface="Arial Narrow" pitchFamily="34" charset="0"/>
              </a:rPr>
              <a:t>Pemilu dalam menentukan kerawanan Pemilu mengacu pada Indeks Kerawanan Pemilu (IKP) Bawaslu.</a:t>
            </a:r>
          </a:p>
          <a:p>
            <a:pPr marL="538163" indent="-538163" algn="just">
              <a:spcBef>
                <a:spcPts val="0"/>
              </a:spcBef>
              <a:spcAft>
                <a:spcPts val="600"/>
              </a:spcAft>
              <a:buFont typeface="+mj-lt"/>
              <a:buAutoNum type="arabicPeriod" startAt="4"/>
            </a:pPr>
            <a:r>
              <a:rPr lang="id-ID" sz="2800" b="1" smtClean="0">
                <a:effectLst>
                  <a:outerShdw blurRad="38100" dist="38100" dir="2700000" algn="tl">
                    <a:srgbClr val="000000">
                      <a:alpha val="43137"/>
                    </a:srgbClr>
                  </a:outerShdw>
                </a:effectLst>
                <a:latin typeface="Arial Narrow" pitchFamily="34" charset="0"/>
              </a:rPr>
              <a:t>Keterlibatan Lembaga Lain Dalam Pemilu</a:t>
            </a:r>
          </a:p>
          <a:p>
            <a:pPr marL="511175" lvl="0" indent="0" algn="just">
              <a:spcBef>
                <a:spcPts val="0"/>
              </a:spcBef>
              <a:spcAft>
                <a:spcPts val="1200"/>
              </a:spcAft>
              <a:buNone/>
            </a:pPr>
            <a:r>
              <a:rPr lang="id-ID" sz="2400" smtClean="0">
                <a:latin typeface="Arial Narrow" pitchFamily="34" charset="0"/>
              </a:rPr>
              <a:t>Lembaga negara yang tugas dan fungsinya tidak terkait secara langsung dengan urusan kepemiluan, sebaiknya tidak melibatkan diri dalam proses penyelenggaraan pemilu.</a:t>
            </a:r>
          </a:p>
          <a:p>
            <a:pPr marL="538163" lvl="0" indent="-538163" algn="just">
              <a:spcBef>
                <a:spcPts val="0"/>
              </a:spcBef>
              <a:buFont typeface="+mj-lt"/>
              <a:buAutoNum type="arabicPeriod" startAt="5"/>
            </a:pPr>
            <a:endParaRPr lang="id-ID" sz="2200" i="1" smtClean="0">
              <a:latin typeface="Arial Narrow" pitchFamily="34" charset="0"/>
            </a:endParaRPr>
          </a:p>
          <a:p>
            <a:pPr marL="511175" lvl="0" indent="0" algn="just">
              <a:buNone/>
            </a:pPr>
            <a:endParaRPr lang="id-ID" sz="2200" smtClean="0">
              <a:latin typeface="Arial Narrow" pitchFamily="34" charset="0"/>
            </a:endParaRPr>
          </a:p>
          <a:p>
            <a:pPr marL="511175" lvl="0" indent="0" algn="just">
              <a:buNone/>
            </a:pPr>
            <a:endParaRPr lang="id-ID" sz="2200" i="1" smtClean="0">
              <a:latin typeface="Arial Narrow" pitchFamily="34" charset="0"/>
            </a:endParaRPr>
          </a:p>
          <a:p>
            <a:pPr marL="511175" lvl="0" indent="0" algn="just">
              <a:buNone/>
            </a:pPr>
            <a:endParaRPr lang="id-ID" sz="2600" smtClean="0">
              <a:latin typeface="Arial Narrow" pitchFamily="34" charset="0"/>
            </a:endParaRPr>
          </a:p>
          <a:p>
            <a:pPr marL="511175" lvl="0" indent="0" algn="just">
              <a:buNone/>
            </a:pPr>
            <a:endParaRPr lang="id-ID" sz="2600" i="1" smtClean="0">
              <a:latin typeface="Arial Narrow"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14908"/>
          </a:xfrm>
        </p:spPr>
        <p:txBody>
          <a:bodyPr>
            <a:noAutofit/>
          </a:bodyPr>
          <a:lstStyle/>
          <a:p>
            <a:pPr marL="538163" lvl="0" indent="-538163" algn="just">
              <a:spcBef>
                <a:spcPts val="0"/>
              </a:spcBef>
              <a:spcAft>
                <a:spcPts val="600"/>
              </a:spcAft>
              <a:buFont typeface="+mj-lt"/>
              <a:buAutoNum type="arabicPeriod" startAt="5"/>
            </a:pPr>
            <a:r>
              <a:rPr lang="id-ID" sz="2800" b="1" smtClean="0">
                <a:effectLst>
                  <a:outerShdw blurRad="38100" dist="38100" dir="2700000" algn="tl">
                    <a:srgbClr val="000000">
                      <a:alpha val="43137"/>
                    </a:srgbClr>
                  </a:outerShdw>
                </a:effectLst>
                <a:latin typeface="Arial Narrow" pitchFamily="34" charset="0"/>
              </a:rPr>
              <a:t>Keserentakan Masa Kerja Penyelenggaran Pemilu</a:t>
            </a:r>
          </a:p>
          <a:p>
            <a:pPr marL="511175" lvl="0" indent="0" algn="just">
              <a:spcBef>
                <a:spcPts val="0"/>
              </a:spcBef>
              <a:spcAft>
                <a:spcPts val="3000"/>
              </a:spcAft>
              <a:buNone/>
            </a:pPr>
            <a:r>
              <a:rPr lang="id-ID" sz="2200" smtClean="0">
                <a:latin typeface="Arial Narrow" pitchFamily="34" charset="0"/>
              </a:rPr>
              <a:t>26 Bawaslu Provinsi akan berakhir masa kerjanya pada bulan September tahun 2017, selebihnya pada tahun 2018. Terkait hal ini, untuk mempersiapkan keserentakan penyelengaraan Pemilu Legislatif dan Pilpres tahun 2019, mohon menjadi pertimbangan Pemerintah dan DPR RI.</a:t>
            </a:r>
          </a:p>
          <a:p>
            <a:pPr marL="538163" lvl="0" indent="-538163" algn="just">
              <a:spcBef>
                <a:spcPts val="0"/>
              </a:spcBef>
              <a:spcAft>
                <a:spcPts val="600"/>
              </a:spcAft>
              <a:buFont typeface="+mj-lt"/>
              <a:buAutoNum type="arabicPeriod" startAt="6"/>
            </a:pPr>
            <a:r>
              <a:rPr lang="id-ID" sz="2600" b="1" smtClean="0">
                <a:effectLst>
                  <a:outerShdw blurRad="38100" dist="38100" dir="2700000" algn="tl">
                    <a:srgbClr val="000000">
                      <a:alpha val="43137"/>
                    </a:srgbClr>
                  </a:outerShdw>
                </a:effectLst>
                <a:latin typeface="Arial Narrow" pitchFamily="34" charset="0"/>
              </a:rPr>
              <a:t>Dualisme Pengawas Pemilu di Aceh</a:t>
            </a:r>
            <a:endParaRPr lang="id-ID" sz="2600" b="1" dirty="0">
              <a:effectLst>
                <a:outerShdw blurRad="38100" dist="38100" dir="2700000" algn="tl">
                  <a:srgbClr val="000000">
                    <a:alpha val="43137"/>
                  </a:srgbClr>
                </a:outerShdw>
              </a:effectLst>
              <a:latin typeface="Arial Narrow" pitchFamily="34" charset="0"/>
            </a:endParaRPr>
          </a:p>
          <a:p>
            <a:pPr marL="511175" lvl="0" indent="0" algn="just">
              <a:spcBef>
                <a:spcPts val="0"/>
              </a:spcBef>
              <a:spcAft>
                <a:spcPts val="800"/>
              </a:spcAft>
              <a:buNone/>
            </a:pPr>
            <a:r>
              <a:rPr lang="id-ID" sz="2200" smtClean="0">
                <a:latin typeface="Arial Narrow" pitchFamily="34" charset="0"/>
              </a:rPr>
              <a:t>Keberadaan Bawaslu Aceh dan Panwaslih Aceh berdasarkan Undang-Undang yang berbeda telah membuat kerancuan dari segi kewenangan pembentukan dan kewenangan pengawasan penyelenggaran pemilu. Mohon menjadi perhatian Pemerintah dan DPR RI.</a:t>
            </a:r>
          </a:p>
          <a:p>
            <a:pPr marL="538163" lvl="0" indent="-538163" algn="just">
              <a:spcBef>
                <a:spcPts val="0"/>
              </a:spcBef>
              <a:buNone/>
            </a:pPr>
            <a:endParaRPr lang="id-ID" sz="2200" i="1" smtClean="0">
              <a:latin typeface="Arial Narrow" pitchFamily="34" charset="0"/>
            </a:endParaRPr>
          </a:p>
          <a:p>
            <a:pPr marL="511175" lvl="0" indent="0" algn="just">
              <a:buNone/>
            </a:pPr>
            <a:endParaRPr lang="id-ID" sz="2200" smtClean="0">
              <a:latin typeface="Arial Narrow" pitchFamily="34" charset="0"/>
            </a:endParaRPr>
          </a:p>
          <a:p>
            <a:pPr marL="511175" lvl="0" indent="0" algn="just">
              <a:buNone/>
            </a:pPr>
            <a:endParaRPr lang="id-ID" sz="2200" i="1" smtClean="0">
              <a:latin typeface="Arial Narrow" pitchFamily="34" charset="0"/>
            </a:endParaRP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9"/>
            </a:pPr>
            <a:r>
              <a:rPr lang="id-ID" sz="3600" b="1" smtClean="0">
                <a:effectLst>
                  <a:outerShdw blurRad="38100" dist="38100" dir="2700000" algn="tl">
                    <a:srgbClr val="000000">
                      <a:alpha val="43137"/>
                    </a:srgbClr>
                  </a:outerShdw>
                </a:effectLst>
                <a:latin typeface="Arial Narrow" pitchFamily="34" charset="0"/>
              </a:rPr>
              <a:t>Hal Lain Terkait ... (Lanjutan 2)</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86346"/>
          </a:xfrm>
        </p:spPr>
        <p:txBody>
          <a:bodyPr>
            <a:noAutofit/>
          </a:bodyPr>
          <a:lstStyle/>
          <a:p>
            <a:pPr marL="538163" lvl="0" indent="-538163" algn="just">
              <a:spcBef>
                <a:spcPts val="0"/>
              </a:spcBef>
              <a:buFont typeface="+mj-lt"/>
              <a:buAutoNum type="arabicPeriod" startAt="7"/>
            </a:pPr>
            <a:r>
              <a:rPr lang="id-ID" sz="2800" b="1" smtClean="0">
                <a:effectLst>
                  <a:outerShdw blurRad="38100" dist="38100" dir="2700000" algn="tl">
                    <a:srgbClr val="000000">
                      <a:alpha val="43137"/>
                    </a:srgbClr>
                  </a:outerShdw>
                </a:effectLst>
                <a:latin typeface="Arial Narrow" pitchFamily="34" charset="0"/>
              </a:rPr>
              <a:t>Dana Hibah </a:t>
            </a:r>
            <a:r>
              <a:rPr lang="id-ID" sz="2800" b="1" i="1" smtClean="0">
                <a:effectLst>
                  <a:outerShdw blurRad="38100" dist="38100" dir="2700000" algn="tl">
                    <a:srgbClr val="000000">
                      <a:alpha val="43137"/>
                    </a:srgbClr>
                  </a:outerShdw>
                </a:effectLst>
                <a:latin typeface="Arial Narrow" pitchFamily="34" charset="0"/>
              </a:rPr>
              <a:t>Versus</a:t>
            </a:r>
            <a:r>
              <a:rPr lang="id-ID" sz="2800" b="1" smtClean="0">
                <a:effectLst>
                  <a:outerShdw blurRad="38100" dist="38100" dir="2700000" algn="tl">
                    <a:srgbClr val="000000">
                      <a:alpha val="43137"/>
                    </a:srgbClr>
                  </a:outerShdw>
                </a:effectLst>
                <a:latin typeface="Arial Narrow" pitchFamily="34" charset="0"/>
              </a:rPr>
              <a:t> Panwas Kab/Kota </a:t>
            </a:r>
            <a:r>
              <a:rPr lang="id-ID" sz="2800" b="1" i="1" smtClean="0">
                <a:effectLst>
                  <a:outerShdw blurRad="38100" dist="38100" dir="2700000" algn="tl">
                    <a:srgbClr val="000000">
                      <a:alpha val="43137"/>
                    </a:srgbClr>
                  </a:outerShdw>
                </a:effectLst>
                <a:latin typeface="Arial Narrow" pitchFamily="34" charset="0"/>
              </a:rPr>
              <a:t>ad hoc</a:t>
            </a:r>
            <a:endParaRPr lang="id-ID" sz="2800" b="1" i="1" dirty="0">
              <a:effectLst>
                <a:outerShdw blurRad="38100" dist="38100" dir="2700000" algn="tl">
                  <a:srgbClr val="000000">
                    <a:alpha val="43137"/>
                  </a:srgbClr>
                </a:outerShdw>
              </a:effectLst>
              <a:latin typeface="Arial Narrow" pitchFamily="34" charset="0"/>
            </a:endParaRPr>
          </a:p>
          <a:p>
            <a:pPr marL="1025525" lvl="0" indent="-514350" algn="just">
              <a:spcBef>
                <a:spcPts val="0"/>
              </a:spcBef>
              <a:buFont typeface="+mj-lt"/>
              <a:buAutoNum type="alphaLcParenR"/>
            </a:pPr>
            <a:r>
              <a:rPr lang="id-ID" sz="2500" smtClean="0">
                <a:latin typeface="Arial Narrow" pitchFamily="34" charset="0"/>
              </a:rPr>
              <a:t>Anggaran Pilkada selalu terlambat;</a:t>
            </a:r>
          </a:p>
          <a:p>
            <a:pPr marL="1025525" lvl="0" indent="-514350" algn="just">
              <a:spcBef>
                <a:spcPts val="0"/>
              </a:spcBef>
              <a:buFont typeface="+mj-lt"/>
              <a:buAutoNum type="alphaLcParenR"/>
            </a:pPr>
            <a:r>
              <a:rPr lang="id-ID" sz="2500" smtClean="0">
                <a:latin typeface="Arial Narrow" pitchFamily="34" charset="0"/>
              </a:rPr>
              <a:t>Pengelolaan dana hibah menyulitkan Bawaslu Provinsi (KPA dijabat oleh Kasek Bawaslu Provinsi, sementara PPK dijabat oleh Kasek Panwas Kab/Kota dan BPP dijabat oleh staf Panwas Kab/Kota yang selalu baru sehingga harus dilakukan pembinaan dan pelatihan pada saat penyelenggaraan Pilkada).</a:t>
            </a:r>
          </a:p>
          <a:p>
            <a:pPr marL="1025525" lvl="0" indent="-514350" algn="just">
              <a:spcBef>
                <a:spcPts val="0"/>
              </a:spcBef>
              <a:buFont typeface="+mj-lt"/>
              <a:buAutoNum type="alphaLcParenR"/>
            </a:pPr>
            <a:r>
              <a:rPr lang="id-ID" sz="2500" smtClean="0">
                <a:latin typeface="Arial Narrow" pitchFamily="34" charset="0"/>
              </a:rPr>
              <a:t>Mentalitas komisioner dan sekretariat pada Panwas Kabupaten/Kota yang bersifat </a:t>
            </a:r>
            <a:r>
              <a:rPr lang="id-ID" sz="2500" i="1" smtClean="0">
                <a:latin typeface="Arial Narrow" pitchFamily="34" charset="0"/>
              </a:rPr>
              <a:t>ad hoc</a:t>
            </a:r>
            <a:r>
              <a:rPr lang="id-ID" sz="2500" smtClean="0">
                <a:latin typeface="Arial Narrow" pitchFamily="34" charset="0"/>
              </a:rPr>
              <a:t>  cenderung kurang akuntabel dalam pengelolaan anggaran.</a:t>
            </a:r>
            <a:endParaRPr lang="id-ID" sz="2500" i="1" smtClean="0">
              <a:latin typeface="Arial Narrow" pitchFamily="34" charset="0"/>
            </a:endParaRP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9"/>
            </a:pPr>
            <a:r>
              <a:rPr lang="id-ID" sz="3600" b="1" smtClean="0">
                <a:effectLst>
                  <a:outerShdw blurRad="38100" dist="38100" dir="2700000" algn="tl">
                    <a:srgbClr val="000000">
                      <a:alpha val="43137"/>
                    </a:srgbClr>
                  </a:outerShdw>
                </a:effectLst>
                <a:latin typeface="Arial Narrow" pitchFamily="34" charset="0"/>
              </a:rPr>
              <a:t>Hal Lain Terkait ... (Lanjutan 3)</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2214554"/>
            <a:ext cx="8229600" cy="1785951"/>
          </a:xfrm>
        </p:spPr>
        <p:txBody>
          <a:bodyPr>
            <a:normAutofit fontScale="85000" lnSpcReduction="20000"/>
          </a:bodyPr>
          <a:lstStyle/>
          <a:p>
            <a:pPr marL="0" indent="0">
              <a:buNone/>
            </a:pPr>
            <a:endParaRPr lang="en-US" dirty="0" smtClean="0"/>
          </a:p>
          <a:p>
            <a:pPr marL="0" indent="0">
              <a:buNone/>
            </a:pPr>
            <a:endParaRPr lang="en-US" dirty="0"/>
          </a:p>
          <a:p>
            <a:pPr marL="0" indent="0" algn="ctr">
              <a:buNone/>
            </a:pPr>
            <a:r>
              <a:rPr lang="en-US" sz="7200" b="1" dirty="0" err="1" smtClean="0">
                <a:effectLst>
                  <a:outerShdw blurRad="38100" dist="38100" dir="2700000" algn="tl">
                    <a:srgbClr val="000000">
                      <a:alpha val="43137"/>
                    </a:srgbClr>
                  </a:outerShdw>
                </a:effectLst>
                <a:latin typeface="Arial Narrow" pitchFamily="34" charset="0"/>
                <a:cs typeface="Gill Sans"/>
              </a:rPr>
              <a:t>Terima</a:t>
            </a:r>
            <a:r>
              <a:rPr lang="en-US" sz="7200" b="1" dirty="0" smtClean="0">
                <a:effectLst>
                  <a:outerShdw blurRad="38100" dist="38100" dir="2700000" algn="tl">
                    <a:srgbClr val="000000">
                      <a:alpha val="43137"/>
                    </a:srgbClr>
                  </a:outerShdw>
                </a:effectLst>
                <a:latin typeface="Arial Narrow" pitchFamily="34" charset="0"/>
                <a:cs typeface="Gill Sans"/>
              </a:rPr>
              <a:t> </a:t>
            </a:r>
            <a:r>
              <a:rPr lang="en-US" sz="7200" b="1" dirty="0" err="1" smtClean="0">
                <a:effectLst>
                  <a:outerShdw blurRad="38100" dist="38100" dir="2700000" algn="tl">
                    <a:srgbClr val="000000">
                      <a:alpha val="43137"/>
                    </a:srgbClr>
                  </a:outerShdw>
                </a:effectLst>
                <a:latin typeface="Arial Narrow" pitchFamily="34" charset="0"/>
                <a:cs typeface="Gill Sans"/>
              </a:rPr>
              <a:t>kasih</a:t>
            </a:r>
            <a:endParaRPr lang="en-US" sz="72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86346"/>
          </a:xfrm>
        </p:spPr>
        <p:txBody>
          <a:bodyPr>
            <a:noAutofit/>
          </a:bodyPr>
          <a:lstStyle/>
          <a:p>
            <a:pPr marL="985838" lvl="0" indent="-719138" algn="just">
              <a:spcBef>
                <a:spcPts val="600"/>
              </a:spcBef>
              <a:buFont typeface="+mj-lt"/>
              <a:buAutoNum type="romanUcPeriod"/>
            </a:pPr>
            <a:r>
              <a:rPr lang="id-ID" sz="2800" b="1" smtClean="0">
                <a:effectLst>
                  <a:outerShdw blurRad="38100" dist="38100" dir="2700000" algn="tl">
                    <a:srgbClr val="000000">
                      <a:alpha val="43137"/>
                    </a:srgbClr>
                  </a:outerShdw>
                </a:effectLst>
                <a:latin typeface="Arial Narrow" pitchFamily="34" charset="0"/>
              </a:rPr>
              <a:t>Kedudukan, Susunan &amp; Keanggotaan;</a:t>
            </a:r>
            <a:endParaRPr lang="en-US" sz="2800" b="1" smtClean="0">
              <a:effectLst>
                <a:outerShdw blurRad="38100" dist="38100" dir="2700000" algn="tl">
                  <a:srgbClr val="000000">
                    <a:alpha val="43137"/>
                  </a:srgbClr>
                </a:outerShdw>
              </a:effectLst>
              <a:latin typeface="Arial Narrow" pitchFamily="34" charset="0"/>
            </a:endParaRPr>
          </a:p>
          <a:p>
            <a:pPr marL="985838" lvl="0" indent="-719138" algn="just">
              <a:spcBef>
                <a:spcPts val="600"/>
              </a:spcBef>
              <a:buFont typeface="+mj-lt"/>
              <a:buAutoNum type="romanUcPeriod"/>
            </a:pPr>
            <a:r>
              <a:rPr lang="id-ID" sz="2800" b="1" smtClean="0">
                <a:effectLst>
                  <a:outerShdw blurRad="38100" dist="38100" dir="2700000" algn="tl">
                    <a:srgbClr val="000000">
                      <a:alpha val="43137"/>
                    </a:srgbClr>
                  </a:outerShdw>
                </a:effectLst>
                <a:latin typeface="Arial Narrow" pitchFamily="34" charset="0"/>
              </a:rPr>
              <a:t>Tugas, Wewenang &amp; Kewajiban;</a:t>
            </a:r>
            <a:endParaRPr lang="en-US" sz="2800" b="1" smtClean="0">
              <a:effectLst>
                <a:outerShdw blurRad="38100" dist="38100" dir="2700000" algn="tl">
                  <a:srgbClr val="000000">
                    <a:alpha val="43137"/>
                  </a:srgbClr>
                </a:outerShdw>
              </a:effectLst>
              <a:latin typeface="Arial Narrow" pitchFamily="34" charset="0"/>
            </a:endParaRPr>
          </a:p>
          <a:p>
            <a:pPr marL="985838" lvl="0" indent="-719138" algn="just">
              <a:spcBef>
                <a:spcPts val="600"/>
              </a:spcBef>
              <a:buFont typeface="+mj-lt"/>
              <a:buAutoNum type="romanUcPeriod"/>
            </a:pPr>
            <a:r>
              <a:rPr lang="id-ID" sz="2800" b="1" smtClean="0">
                <a:effectLst>
                  <a:outerShdw blurRad="38100" dist="38100" dir="2700000" algn="tl">
                    <a:srgbClr val="000000">
                      <a:alpha val="43137"/>
                    </a:srgbClr>
                  </a:outerShdw>
                </a:effectLst>
                <a:latin typeface="Arial Narrow" pitchFamily="34" charset="0"/>
              </a:rPr>
              <a:t>Persyaratan;</a:t>
            </a:r>
            <a:endParaRPr lang="en-US" sz="2800" b="1" smtClean="0">
              <a:effectLst>
                <a:outerShdw blurRad="38100" dist="38100" dir="2700000" algn="tl">
                  <a:srgbClr val="000000">
                    <a:alpha val="43137"/>
                  </a:srgbClr>
                </a:outerShdw>
              </a:effectLst>
              <a:latin typeface="Arial Narrow" pitchFamily="34" charset="0"/>
            </a:endParaRPr>
          </a:p>
          <a:p>
            <a:pPr marL="985838" lvl="0" indent="-719138" algn="just">
              <a:spcBef>
                <a:spcPts val="600"/>
              </a:spcBef>
              <a:buFont typeface="+mj-lt"/>
              <a:buAutoNum type="romanUcPeriod"/>
            </a:pPr>
            <a:r>
              <a:rPr lang="id-ID" sz="2800" b="1" smtClean="0">
                <a:effectLst>
                  <a:outerShdw blurRad="38100" dist="38100" dir="2700000" algn="tl">
                    <a:srgbClr val="000000">
                      <a:alpha val="43137"/>
                    </a:srgbClr>
                  </a:outerShdw>
                </a:effectLst>
                <a:latin typeface="Arial Narrow" pitchFamily="34" charset="0"/>
              </a:rPr>
              <a:t>Pengangkatan &amp; Pemberhentian;</a:t>
            </a:r>
            <a:endParaRPr lang="en-US" sz="2800" b="1" smtClean="0">
              <a:effectLst>
                <a:outerShdw blurRad="38100" dist="38100" dir="2700000" algn="tl">
                  <a:srgbClr val="000000">
                    <a:alpha val="43137"/>
                  </a:srgbClr>
                </a:outerShdw>
              </a:effectLst>
              <a:latin typeface="Arial Narrow" pitchFamily="34" charset="0"/>
            </a:endParaRPr>
          </a:p>
          <a:p>
            <a:pPr marL="985838" lvl="0" indent="-719138" algn="just">
              <a:spcBef>
                <a:spcPts val="600"/>
              </a:spcBef>
              <a:buFont typeface="+mj-lt"/>
              <a:buAutoNum type="romanUcPeriod"/>
            </a:pPr>
            <a:r>
              <a:rPr lang="id-ID" sz="2800" b="1" smtClean="0">
                <a:effectLst>
                  <a:outerShdw blurRad="38100" dist="38100" dir="2700000" algn="tl">
                    <a:srgbClr val="000000">
                      <a:alpha val="43137"/>
                    </a:srgbClr>
                  </a:outerShdw>
                </a:effectLst>
                <a:latin typeface="Arial Narrow" pitchFamily="34" charset="0"/>
              </a:rPr>
              <a:t>Mekanisme Pengambilan Keputusan;</a:t>
            </a:r>
            <a:endParaRPr lang="en-US" sz="2800" b="1" smtClean="0">
              <a:effectLst>
                <a:outerShdw blurRad="38100" dist="38100" dir="2700000" algn="tl">
                  <a:srgbClr val="000000">
                    <a:alpha val="43137"/>
                  </a:srgbClr>
                </a:outerShdw>
              </a:effectLst>
              <a:latin typeface="Arial Narrow" pitchFamily="34" charset="0"/>
            </a:endParaRPr>
          </a:p>
          <a:p>
            <a:pPr marL="985838" lvl="0" indent="-719138" algn="just">
              <a:spcBef>
                <a:spcPts val="600"/>
              </a:spcBef>
              <a:buFont typeface="+mj-lt"/>
              <a:buAutoNum type="romanUcPeriod"/>
            </a:pPr>
            <a:r>
              <a:rPr lang="id-ID" sz="2800" b="1" smtClean="0">
                <a:effectLst>
                  <a:outerShdw blurRad="38100" dist="38100" dir="2700000" algn="tl">
                    <a:srgbClr val="000000">
                      <a:alpha val="43137"/>
                    </a:srgbClr>
                  </a:outerShdw>
                </a:effectLst>
                <a:latin typeface="Arial Narrow" pitchFamily="34" charset="0"/>
              </a:rPr>
              <a:t>Kesekretariatan;</a:t>
            </a:r>
            <a:endParaRPr lang="en-US" sz="2800" b="1" smtClean="0">
              <a:effectLst>
                <a:outerShdw blurRad="38100" dist="38100" dir="2700000" algn="tl">
                  <a:srgbClr val="000000">
                    <a:alpha val="43137"/>
                  </a:srgbClr>
                </a:outerShdw>
              </a:effectLst>
              <a:latin typeface="Arial Narrow" pitchFamily="34" charset="0"/>
            </a:endParaRPr>
          </a:p>
          <a:p>
            <a:pPr marL="985838" lvl="0" indent="-719138" algn="just">
              <a:spcBef>
                <a:spcPts val="600"/>
              </a:spcBef>
              <a:buFont typeface="+mj-lt"/>
              <a:buAutoNum type="romanUcPeriod"/>
            </a:pPr>
            <a:r>
              <a:rPr lang="id-ID" sz="2800" b="1" smtClean="0">
                <a:effectLst>
                  <a:outerShdw blurRad="38100" dist="38100" dir="2700000" algn="tl">
                    <a:srgbClr val="000000">
                      <a:alpha val="43137"/>
                    </a:srgbClr>
                  </a:outerShdw>
                </a:effectLst>
                <a:latin typeface="Arial Narrow" pitchFamily="34" charset="0"/>
              </a:rPr>
              <a:t>Pengawasan Tahapan Pemilu;</a:t>
            </a:r>
            <a:endParaRPr lang="en-US" sz="2800" b="1" smtClean="0">
              <a:effectLst>
                <a:outerShdw blurRad="38100" dist="38100" dir="2700000" algn="tl">
                  <a:srgbClr val="000000">
                    <a:alpha val="43137"/>
                  </a:srgbClr>
                </a:outerShdw>
              </a:effectLst>
              <a:latin typeface="Arial Narrow" pitchFamily="34" charset="0"/>
            </a:endParaRPr>
          </a:p>
          <a:p>
            <a:pPr marL="985838" lvl="0" indent="-719138" algn="just">
              <a:spcBef>
                <a:spcPts val="600"/>
              </a:spcBef>
              <a:buFont typeface="+mj-lt"/>
              <a:buAutoNum type="romanUcPeriod"/>
            </a:pPr>
            <a:r>
              <a:rPr lang="id-ID" sz="2800" b="1" smtClean="0">
                <a:effectLst>
                  <a:outerShdw blurRad="38100" dist="38100" dir="2700000" algn="tl">
                    <a:srgbClr val="000000">
                      <a:alpha val="43137"/>
                    </a:srgbClr>
                  </a:outerShdw>
                </a:effectLst>
                <a:latin typeface="Arial Narrow" pitchFamily="34" charset="0"/>
              </a:rPr>
              <a:t>Pertanggungjawaban;</a:t>
            </a:r>
            <a:endParaRPr lang="en-US" sz="2800" b="1" smtClean="0">
              <a:effectLst>
                <a:outerShdw blurRad="38100" dist="38100" dir="2700000" algn="tl">
                  <a:srgbClr val="000000">
                    <a:alpha val="43137"/>
                  </a:srgbClr>
                </a:outerShdw>
              </a:effectLst>
              <a:latin typeface="Arial Narrow" pitchFamily="34" charset="0"/>
            </a:endParaRPr>
          </a:p>
          <a:p>
            <a:pPr marL="985838" indent="-719138" algn="just">
              <a:spcBef>
                <a:spcPts val="600"/>
              </a:spcBef>
              <a:buFont typeface="+mj-lt"/>
              <a:buAutoNum type="romanUcPeriod"/>
            </a:pPr>
            <a:r>
              <a:rPr lang="id-ID" sz="2800" b="1" smtClean="0">
                <a:effectLst>
                  <a:outerShdw blurRad="38100" dist="38100" dir="2700000" algn="tl">
                    <a:srgbClr val="000000">
                      <a:alpha val="43137"/>
                    </a:srgbClr>
                  </a:outerShdw>
                </a:effectLst>
                <a:latin typeface="Arial Narrow" pitchFamily="34" charset="0"/>
              </a:rPr>
              <a:t>Hal Lain Terkait Dengan Pengawasan Pemilu.</a:t>
            </a:r>
            <a:endParaRPr lang="en-US" sz="2000" b="1" dirty="0">
              <a:effectLst>
                <a:outerShdw blurRad="38100" dist="38100" dir="2700000" algn="tl">
                  <a:srgbClr val="000000">
                    <a:alpha val="43137"/>
                  </a:srgbClr>
                </a:outerShdw>
              </a:effectLst>
              <a:latin typeface="Arial Narrow" pitchFamily="34" charset="0"/>
            </a:endParaRPr>
          </a:p>
        </p:txBody>
      </p:sp>
      <p:sp>
        <p:nvSpPr>
          <p:cNvPr id="4" name="Title 1"/>
          <p:cNvSpPr>
            <a:spLocks noGrp="1"/>
          </p:cNvSpPr>
          <p:nvPr>
            <p:ph type="title"/>
          </p:nvPr>
        </p:nvSpPr>
        <p:spPr>
          <a:xfrm>
            <a:off x="457200" y="274638"/>
            <a:ext cx="8229600" cy="725470"/>
          </a:xfrm>
        </p:spPr>
        <p:txBody>
          <a:bodyPr>
            <a:noAutofit/>
          </a:bodyPr>
          <a:lstStyle/>
          <a:p>
            <a:r>
              <a:rPr lang="id-ID" sz="3600" b="1" smtClean="0">
                <a:effectLst>
                  <a:outerShdw blurRad="38100" dist="38100" dir="2700000" algn="tl">
                    <a:srgbClr val="000000">
                      <a:alpha val="43137"/>
                    </a:srgbClr>
                  </a:outerShdw>
                </a:effectLst>
                <a:latin typeface="Arial Narrow" pitchFamily="34" charset="0"/>
                <a:cs typeface="Gill Sans"/>
              </a:rPr>
              <a:t>SUBSTANSI PERMASALAHAN</a:t>
            </a:r>
            <a:endParaRPr lang="en-US" sz="36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3116"/>
            <a:ext cx="8858312" cy="4786346"/>
          </a:xfrm>
        </p:spPr>
        <p:txBody>
          <a:bodyPr>
            <a:normAutofit/>
          </a:bodyPr>
          <a:lstStyle/>
          <a:p>
            <a:pPr marL="538163" lvl="0" indent="-538163" algn="just">
              <a:buFont typeface="+mj-lt"/>
              <a:buAutoNum type="arabicPeriod"/>
            </a:pPr>
            <a:r>
              <a:rPr lang="id-ID" sz="2800" smtClean="0">
                <a:latin typeface="Arial Narrow" pitchFamily="34" charset="0"/>
              </a:rPr>
              <a:t>Bawaslu mendukung usulan RUU Pemerintah yaitu jumlah anggota Bawaslu menjadi 7 (tujuh) orang;</a:t>
            </a:r>
            <a:endParaRPr lang="en-US" sz="2800" smtClean="0">
              <a:latin typeface="Arial Narrow" pitchFamily="34" charset="0"/>
            </a:endParaRPr>
          </a:p>
          <a:p>
            <a:pPr marL="538163" lvl="0" indent="-538163" algn="just">
              <a:buFont typeface="+mj-lt"/>
              <a:buAutoNum type="arabicPeriod"/>
            </a:pPr>
            <a:r>
              <a:rPr lang="id-ID" sz="2800" smtClean="0">
                <a:latin typeface="Arial Narrow" pitchFamily="34" charset="0"/>
              </a:rPr>
              <a:t>Bawaslu RI sebagai Lembaga Negara dan anggota Bawaslu sebagai pejabat negara;</a:t>
            </a:r>
            <a:endParaRPr lang="en-US" sz="2800" smtClean="0">
              <a:latin typeface="Arial Narrow" pitchFamily="34" charset="0"/>
            </a:endParaRPr>
          </a:p>
          <a:p>
            <a:pPr marL="538163" lvl="0" indent="-538163" algn="just">
              <a:buFont typeface="+mj-lt"/>
              <a:buAutoNum type="arabicPeriod"/>
            </a:pPr>
            <a:r>
              <a:rPr lang="id-ID" sz="2800" smtClean="0">
                <a:latin typeface="Arial Narrow" pitchFamily="34" charset="0"/>
              </a:rPr>
              <a:t>Bawaslu Provinsi 5 (lima) orang bersifat tetap;</a:t>
            </a:r>
            <a:endParaRPr lang="en-US" sz="2800" smtClean="0">
              <a:latin typeface="Arial Narrow" pitchFamily="34" charset="0"/>
            </a:endParaRPr>
          </a:p>
          <a:p>
            <a:pPr marL="538163" indent="-538163" algn="just">
              <a:buFont typeface="+mj-lt"/>
              <a:buAutoNum type="arabicPeriod"/>
            </a:pPr>
            <a:r>
              <a:rPr lang="id-ID" sz="2800" smtClean="0">
                <a:latin typeface="Arial Narrow" pitchFamily="34" charset="0"/>
              </a:rPr>
              <a:t>Bawaslu Kabupaten/Kota 5 (lima) orang bersifat tetap.</a:t>
            </a:r>
            <a:endParaRPr lang="en-US" sz="2800" b="1" dirty="0">
              <a:effectLst>
                <a:outerShdw blurRad="38100" dist="38100" dir="2700000" algn="tl">
                  <a:srgbClr val="000000">
                    <a:alpha val="43137"/>
                  </a:srgbClr>
                </a:outerShdw>
              </a:effectLst>
              <a:latin typeface="Arial Narrow" pitchFamily="34" charset="0"/>
            </a:endParaRPr>
          </a:p>
        </p:txBody>
      </p:sp>
      <p:sp>
        <p:nvSpPr>
          <p:cNvPr id="4" name="Title 1"/>
          <p:cNvSpPr>
            <a:spLocks noGrp="1"/>
          </p:cNvSpPr>
          <p:nvPr>
            <p:ph type="title"/>
          </p:nvPr>
        </p:nvSpPr>
        <p:spPr>
          <a:xfrm>
            <a:off x="0" y="428604"/>
            <a:ext cx="9144000" cy="725470"/>
          </a:xfrm>
        </p:spPr>
        <p:txBody>
          <a:bodyPr>
            <a:noAutofit/>
          </a:bodyPr>
          <a:lstStyle/>
          <a:p>
            <a:pPr marL="447675" indent="-447675" algn="l">
              <a:buFont typeface="+mj-lt"/>
              <a:buAutoNum type="romanUcPeriod"/>
            </a:pPr>
            <a:r>
              <a:rPr lang="id-ID" sz="3600" b="1" smtClean="0">
                <a:effectLst>
                  <a:outerShdw blurRad="38100" dist="38100" dir="2700000" algn="tl">
                    <a:srgbClr val="000000">
                      <a:alpha val="43137"/>
                    </a:srgbClr>
                  </a:outerShdw>
                </a:effectLst>
                <a:latin typeface="Arial Narrow" pitchFamily="34" charset="0"/>
              </a:rPr>
              <a:t>Kedudukan, Susunan &amp; Keanggotaan</a:t>
            </a:r>
            <a:endParaRPr lang="en-US" sz="36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86346"/>
          </a:xfrm>
        </p:spPr>
        <p:txBody>
          <a:bodyPr>
            <a:noAutofit/>
          </a:bodyPr>
          <a:lstStyle/>
          <a:p>
            <a:pPr marL="514350" lvl="0" indent="-514350" algn="just">
              <a:buFont typeface="+mj-lt"/>
              <a:buAutoNum type="arabicPeriod"/>
            </a:pPr>
            <a:r>
              <a:rPr lang="id-ID" sz="2600" smtClean="0">
                <a:latin typeface="Arial Narrow" pitchFamily="34" charset="0"/>
              </a:rPr>
              <a:t>Dalam pelaksanaan pengawasan partisipatif, keberadaan Bawaslu Kabupaten/Kota maka dipandang penting untuk berperan dalam membangun kepedulian (</a:t>
            </a:r>
            <a:r>
              <a:rPr lang="id-ID" sz="2600" i="1" smtClean="0">
                <a:latin typeface="Arial Narrow" pitchFamily="34" charset="0"/>
              </a:rPr>
              <a:t>awareness</a:t>
            </a:r>
            <a:r>
              <a:rPr lang="id-ID" sz="2600" smtClean="0">
                <a:latin typeface="Arial Narrow" pitchFamily="34" charset="0"/>
              </a:rPr>
              <a:t>) pengawasan Pemilu melalui  pemberdayaan </a:t>
            </a:r>
            <a:r>
              <a:rPr lang="id-ID" sz="2600" i="1" smtClean="0">
                <a:latin typeface="Arial Narrow" pitchFamily="34" charset="0"/>
              </a:rPr>
              <a:t>(empowering)</a:t>
            </a:r>
            <a:r>
              <a:rPr lang="id-ID" sz="2600" smtClean="0">
                <a:latin typeface="Arial Narrow" pitchFamily="34" charset="0"/>
              </a:rPr>
              <a:t> kelompok masyarakat sipil yang berkelanjutan. Keberadaan Bawaslu Kabupaten/Kota yang permanen akan menunjang pelaksanaan tugas sosialisasi pengawasan Pemilu (modus pelanggaran dan ancaman hukuman) sebagai bagian dari upaya pencegahan pelanggaran Pemilu;</a:t>
            </a:r>
            <a:endParaRPr lang="en-US" sz="2600" smtClean="0">
              <a:latin typeface="Arial Narrow" pitchFamily="34" charset="0"/>
            </a:endParaRPr>
          </a:p>
          <a:p>
            <a:pPr marL="514350" indent="-514350" algn="just">
              <a:buFont typeface="+mj-lt"/>
              <a:buAutoNum type="arabicPeriod"/>
            </a:pPr>
            <a:r>
              <a:rPr lang="id-ID" sz="2600" smtClean="0">
                <a:latin typeface="Arial Narrow" pitchFamily="34" charset="0"/>
              </a:rPr>
              <a:t>Memeriksa dan memutus dugaaan pelanggaran administrasi.</a:t>
            </a:r>
            <a:endParaRPr lang="en-US" sz="2600" b="1" dirty="0">
              <a:effectLst>
                <a:outerShdw blurRad="38100" dist="38100" dir="2700000" algn="tl">
                  <a:srgbClr val="000000">
                    <a:alpha val="43137"/>
                  </a:srgbClr>
                </a:outerShdw>
              </a:effectLst>
              <a:latin typeface="Arial Narrow" pitchFamily="34" charset="0"/>
            </a:endParaRPr>
          </a:p>
        </p:txBody>
      </p:sp>
      <p:sp>
        <p:nvSpPr>
          <p:cNvPr id="4" name="Title 1"/>
          <p:cNvSpPr>
            <a:spLocks noGrp="1"/>
          </p:cNvSpPr>
          <p:nvPr>
            <p:ph type="title"/>
          </p:nvPr>
        </p:nvSpPr>
        <p:spPr>
          <a:xfrm>
            <a:off x="0" y="428604"/>
            <a:ext cx="9144000" cy="725470"/>
          </a:xfrm>
        </p:spPr>
        <p:txBody>
          <a:bodyPr>
            <a:noAutofit/>
          </a:bodyPr>
          <a:lstStyle/>
          <a:p>
            <a:pPr marL="538163" indent="-538163" algn="l">
              <a:buFont typeface="+mj-lt"/>
              <a:buAutoNum type="romanUcPeriod" startAt="2"/>
            </a:pPr>
            <a:r>
              <a:rPr lang="id-ID" sz="3600" b="1" smtClean="0">
                <a:effectLst>
                  <a:outerShdw blurRad="38100" dist="38100" dir="2700000" algn="tl">
                    <a:srgbClr val="000000">
                      <a:alpha val="43137"/>
                    </a:srgbClr>
                  </a:outerShdw>
                </a:effectLst>
                <a:latin typeface="Arial Narrow" pitchFamily="34" charset="0"/>
              </a:rPr>
              <a:t>Tugas, Wewenang &amp; kewajiban</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86346"/>
          </a:xfrm>
        </p:spPr>
        <p:txBody>
          <a:bodyPr>
            <a:noAutofit/>
          </a:bodyPr>
          <a:lstStyle/>
          <a:p>
            <a:pPr marL="514350" lvl="0" indent="-514350" algn="just">
              <a:buFont typeface="+mj-lt"/>
              <a:buAutoNum type="arabicPeriod"/>
            </a:pPr>
            <a:r>
              <a:rPr lang="id-ID" sz="2600" smtClean="0">
                <a:latin typeface="Arial Narrow" pitchFamily="34" charset="0"/>
              </a:rPr>
              <a:t>Untuk meningkatan kualitas pengawasan dan penegakan hukum Pemilu, maka persyaratan anggota Bawaslu berlatar belakang pendidikan/berpengalaman dalam bidang politik/pemerintahan, hukum, sosiologi, komunikasi, statistika, dan teknologi informasi minimal selama 10 tahun;</a:t>
            </a:r>
            <a:endParaRPr lang="en-US" sz="2600" smtClean="0">
              <a:latin typeface="Arial Narrow" pitchFamily="34" charset="0"/>
            </a:endParaRPr>
          </a:p>
          <a:p>
            <a:pPr marL="514350" indent="-514350" algn="just">
              <a:buFont typeface="+mj-lt"/>
              <a:buAutoNum type="arabicPeriod"/>
            </a:pPr>
            <a:r>
              <a:rPr lang="id-ID" sz="2600" smtClean="0">
                <a:latin typeface="Arial Narrow" pitchFamily="34" charset="0"/>
              </a:rPr>
              <a:t>Untuk mendukung kematangan dalam pengelolaan pengawasan Pemilu, Bawaslu memandang tepat usulan batasan usia dalam RUU Pemerintah yaitu 45 tahun. Batasan minimal 45 tahun selaras dengan rencana penetapan status anggota Bawaslu sebagai Pejabat Negara.</a:t>
            </a:r>
            <a:endParaRPr lang="en-US" sz="2600" b="1" dirty="0">
              <a:effectLst>
                <a:outerShdw blurRad="38100" dist="38100" dir="2700000" algn="tl">
                  <a:srgbClr val="000000">
                    <a:alpha val="43137"/>
                  </a:srgbClr>
                </a:outerShdw>
              </a:effectLst>
              <a:latin typeface="Arial Narrow" pitchFamily="34" charset="0"/>
            </a:endParaRP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3"/>
            </a:pPr>
            <a:r>
              <a:rPr lang="id-ID" sz="3600" b="1" smtClean="0">
                <a:effectLst>
                  <a:outerShdw blurRad="38100" dist="38100" dir="2700000" algn="tl">
                    <a:srgbClr val="000000">
                      <a:alpha val="43137"/>
                    </a:srgbClr>
                  </a:outerShdw>
                </a:effectLst>
                <a:latin typeface="Arial Narrow" pitchFamily="34" charset="0"/>
              </a:rPr>
              <a:t>Persyaratan</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643050"/>
            <a:ext cx="8858312" cy="4786346"/>
          </a:xfrm>
        </p:spPr>
        <p:txBody>
          <a:bodyPr>
            <a:noAutofit/>
          </a:bodyPr>
          <a:lstStyle/>
          <a:p>
            <a:pPr marL="514350" lvl="0" indent="-514350" algn="just">
              <a:spcBef>
                <a:spcPts val="0"/>
              </a:spcBef>
              <a:spcAft>
                <a:spcPts val="1200"/>
              </a:spcAft>
              <a:buNone/>
            </a:pPr>
            <a:r>
              <a:rPr lang="id-ID" sz="2600" b="1" smtClean="0">
                <a:effectLst>
                  <a:outerShdw blurRad="38100" dist="38100" dir="2700000" algn="tl">
                    <a:srgbClr val="000000">
                      <a:alpha val="43137"/>
                    </a:srgbClr>
                  </a:outerShdw>
                </a:effectLst>
                <a:latin typeface="Arial Narrow" pitchFamily="34" charset="0"/>
              </a:rPr>
              <a:t>Metode Rekrutmen :</a:t>
            </a:r>
          </a:p>
          <a:p>
            <a:pPr marL="457200" lvl="0" indent="-457200" algn="just">
              <a:buFont typeface="+mj-lt"/>
              <a:buAutoNum type="arabicPeriod"/>
            </a:pPr>
            <a:r>
              <a:rPr lang="id-ID" sz="2200" smtClean="0">
                <a:latin typeface="Arial Narrow" pitchFamily="34" charset="0"/>
              </a:rPr>
              <a:t>Pemberian peringkat calon anggota Bawaslu tidak dilakukan berdasarkan nomor urut, tetapi berdasarkan latar belakang pendidikan/pengalaman;</a:t>
            </a:r>
            <a:endParaRPr lang="en-US" sz="2200" smtClean="0">
              <a:latin typeface="Arial Narrow" pitchFamily="34" charset="0"/>
            </a:endParaRPr>
          </a:p>
          <a:p>
            <a:pPr marL="457200" lvl="0" indent="-457200" algn="just">
              <a:buFont typeface="+mj-lt"/>
              <a:buAutoNum type="arabicPeriod"/>
            </a:pPr>
            <a:r>
              <a:rPr lang="id-ID" sz="2200" smtClean="0">
                <a:latin typeface="Arial Narrow" pitchFamily="34" charset="0"/>
              </a:rPr>
              <a:t>Penggantian Anggota Antar Waktu (PAW) tidak dilakukan berdasarkan nomor urut, tetapi berdasarkan latar belakang pendidikan/pengalaman;</a:t>
            </a:r>
            <a:endParaRPr lang="en-US" sz="2200" smtClean="0">
              <a:latin typeface="Arial Narrow" pitchFamily="34" charset="0"/>
            </a:endParaRPr>
          </a:p>
          <a:p>
            <a:pPr marL="457200" lvl="0" indent="-457200" algn="just">
              <a:buFont typeface="+mj-lt"/>
              <a:buAutoNum type="arabicPeriod"/>
            </a:pPr>
            <a:r>
              <a:rPr lang="id-ID" sz="2200" smtClean="0">
                <a:latin typeface="Arial Narrow" pitchFamily="34" charset="0"/>
              </a:rPr>
              <a:t>Rekrutmen calon anggota Bawaslu Provinsi dilakukan oleh Tim Seleksi secara terpusat yang dibentuk oleh Bawaslu RI;</a:t>
            </a:r>
            <a:endParaRPr lang="en-US" sz="2200" smtClean="0">
              <a:latin typeface="Arial Narrow" pitchFamily="34" charset="0"/>
            </a:endParaRPr>
          </a:p>
          <a:p>
            <a:pPr marL="457200" lvl="0" indent="-457200" algn="just">
              <a:buFont typeface="+mj-lt"/>
              <a:buAutoNum type="arabicPeriod"/>
            </a:pPr>
            <a:r>
              <a:rPr lang="id-ID" sz="2200" smtClean="0">
                <a:latin typeface="Arial Narrow" pitchFamily="34" charset="0"/>
              </a:rPr>
              <a:t>Rekrutmen calon anggota Bawaslu Kabupaten/Kota  dilakukan oleh Tim Seleksi yang dibentuk oleh Bawaslu Provinsi;</a:t>
            </a:r>
            <a:endParaRPr lang="en-US" sz="2200" smtClean="0">
              <a:latin typeface="Arial Narrow" pitchFamily="34" charset="0"/>
            </a:endParaRPr>
          </a:p>
          <a:p>
            <a:pPr marL="457200" indent="-457200" algn="just">
              <a:buFont typeface="+mj-lt"/>
              <a:buAutoNum type="arabicPeriod"/>
            </a:pPr>
            <a:r>
              <a:rPr lang="id-ID" sz="2200" smtClean="0">
                <a:latin typeface="Arial Narrow" pitchFamily="34" charset="0"/>
              </a:rPr>
              <a:t>Tim Seleksi calon Anggota Bawaslu Kabupaten/Kota terdiri dari unsur tokoh masyarakat, akademisi, dan praktisi Pemilu yang salah satunya ditunjuk oleh Bawaslu RI;</a:t>
            </a:r>
            <a:endParaRPr lang="en-US" sz="2200" b="1" dirty="0">
              <a:effectLst>
                <a:outerShdw blurRad="38100" dist="38100" dir="2700000" algn="tl">
                  <a:srgbClr val="000000">
                    <a:alpha val="43137"/>
                  </a:srgbClr>
                </a:outerShdw>
              </a:effectLst>
              <a:latin typeface="Arial Narrow" pitchFamily="34" charset="0"/>
            </a:endParaRP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4"/>
            </a:pPr>
            <a:r>
              <a:rPr lang="id-ID" sz="3600" b="1" smtClean="0">
                <a:effectLst>
                  <a:outerShdw blurRad="38100" dist="38100" dir="2700000" algn="tl">
                    <a:srgbClr val="000000">
                      <a:alpha val="43137"/>
                    </a:srgbClr>
                  </a:outerShdw>
                </a:effectLst>
                <a:latin typeface="Arial Narrow" pitchFamily="34" charset="0"/>
              </a:rPr>
              <a:t>Pengangkatan &amp; Pemberhentian</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785926"/>
            <a:ext cx="8858312" cy="4786346"/>
          </a:xfrm>
        </p:spPr>
        <p:txBody>
          <a:bodyPr>
            <a:noAutofit/>
          </a:bodyPr>
          <a:lstStyle/>
          <a:p>
            <a:pPr marL="514350" indent="-514350" algn="just">
              <a:spcBef>
                <a:spcPts val="0"/>
              </a:spcBef>
              <a:spcAft>
                <a:spcPts val="1200"/>
              </a:spcAft>
              <a:buNone/>
            </a:pPr>
            <a:r>
              <a:rPr lang="id-ID" sz="2600" b="1" smtClean="0">
                <a:effectLst>
                  <a:outerShdw blurRad="38100" dist="38100" dir="2700000" algn="tl">
                    <a:srgbClr val="000000">
                      <a:alpha val="43137"/>
                    </a:srgbClr>
                  </a:outerShdw>
                </a:effectLst>
                <a:latin typeface="Arial Narrow" pitchFamily="34" charset="0"/>
              </a:rPr>
              <a:t>Tata Cara Pengangkatan dan Pemberhentian:</a:t>
            </a:r>
          </a:p>
          <a:p>
            <a:pPr marL="514350" lvl="0" indent="-514350" algn="just">
              <a:buFont typeface="+mj-lt"/>
              <a:buAutoNum type="arabicPeriod"/>
            </a:pPr>
            <a:r>
              <a:rPr lang="id-ID" sz="2400" smtClean="0">
                <a:latin typeface="Arial Narrow" pitchFamily="34" charset="0"/>
              </a:rPr>
              <a:t>Bawaslu RI mengatur tata cara pengangkatan dan pemberhentian anggota Bawaslu Provinsi, Bawaslu Kabupaten/Kota, Panwascam, PPL, dan Pengawas TPS;</a:t>
            </a:r>
            <a:endParaRPr lang="en-US" sz="2400" smtClean="0">
              <a:latin typeface="Arial Narrow" pitchFamily="34" charset="0"/>
            </a:endParaRPr>
          </a:p>
          <a:p>
            <a:pPr marL="514350" indent="-514350" algn="just">
              <a:buFont typeface="+mj-lt"/>
              <a:buAutoNum type="arabicPeriod"/>
            </a:pPr>
            <a:r>
              <a:rPr lang="id-ID" sz="2400" smtClean="0">
                <a:latin typeface="Arial Narrow" pitchFamily="34" charset="0"/>
              </a:rPr>
              <a:t>Pemberhentian keanggotaan Bawaslu RI, Bawaslu Provinsi, Bawaslu Kabupaten/Kota, Panwascam, PPL, dan Pengawas TPS ditetapkan oleh pejabat yang mengangkat sesuai dengan peraturan Bawaslu, kecuali diberhentikan oleh DKPP.</a:t>
            </a:r>
            <a:endParaRPr lang="en-US" sz="2400" b="1" dirty="0">
              <a:effectLst>
                <a:outerShdw blurRad="38100" dist="38100" dir="2700000" algn="tl">
                  <a:srgbClr val="000000">
                    <a:alpha val="43137"/>
                  </a:srgbClr>
                </a:outerShdw>
              </a:effectLst>
              <a:latin typeface="Arial Narrow" pitchFamily="34" charset="0"/>
            </a:endParaRPr>
          </a:p>
        </p:txBody>
      </p:sp>
      <p:sp>
        <p:nvSpPr>
          <p:cNvPr id="7" name="Title 1"/>
          <p:cNvSpPr txBox="1">
            <a:spLocks/>
          </p:cNvSpPr>
          <p:nvPr/>
        </p:nvSpPr>
        <p:spPr>
          <a:xfrm>
            <a:off x="0" y="428604"/>
            <a:ext cx="9144000" cy="725470"/>
          </a:xfrm>
          <a:prstGeom prst="rect">
            <a:avLst/>
          </a:prstGeom>
        </p:spPr>
        <p:txBody>
          <a:bodyPr vert="horz" lIns="91440" tIns="45720" rIns="91440" bIns="45720" rtlCol="0" anchor="ctr">
            <a:noAutofit/>
          </a:bodyPr>
          <a:lstStyle/>
          <a:p>
            <a:pPr marL="857250" marR="0" lvl="0" indent="-857250" algn="l" defTabSz="914400" rtl="0" eaLnBrk="1" fontAlgn="auto" latinLnBrk="0" hangingPunct="1">
              <a:lnSpc>
                <a:spcPct val="100000"/>
              </a:lnSpc>
              <a:spcBef>
                <a:spcPct val="0"/>
              </a:spcBef>
              <a:spcAft>
                <a:spcPts val="0"/>
              </a:spcAft>
              <a:buClrTx/>
              <a:buSzTx/>
              <a:buFont typeface="+mj-lt"/>
              <a:buAutoNum type="romanUcPeriod" startAt="4"/>
              <a:tabLst/>
              <a:defRPr/>
            </a:pPr>
            <a:r>
              <a:rPr kumimoji="0" lang="id-ID" sz="3600" b="1" i="0" u="none" strike="noStrike" kern="1200" cap="none" spc="0" normalizeH="0" baseline="0" noProof="0" smtClean="0">
                <a:ln>
                  <a:noFill/>
                </a:ln>
                <a:solidFill>
                  <a:schemeClr val="tx1"/>
                </a:solidFill>
                <a:effectLst>
                  <a:outerShdw blurRad="38100" dist="38100" dir="2700000" algn="tl">
                    <a:srgbClr val="000000">
                      <a:alpha val="43137"/>
                    </a:srgbClr>
                  </a:outerShdw>
                </a:effectLst>
                <a:uLnTx/>
                <a:uFillTx/>
                <a:latin typeface="Arial Narrow" pitchFamily="34" charset="0"/>
                <a:ea typeface="+mj-ea"/>
                <a:cs typeface="+mj-cs"/>
              </a:rPr>
              <a:t>Pengangkatan &amp; ... (lanjutan</a:t>
            </a:r>
            <a:r>
              <a:rPr kumimoji="0" lang="id-ID" sz="3600" b="1" i="0" u="none" strike="noStrike" kern="1200" cap="none" spc="0" normalizeH="0" noProof="0" smtClean="0">
                <a:ln>
                  <a:noFill/>
                </a:ln>
                <a:solidFill>
                  <a:schemeClr val="tx1"/>
                </a:solidFill>
                <a:effectLst>
                  <a:outerShdw blurRad="38100" dist="38100" dir="2700000" algn="tl">
                    <a:srgbClr val="000000">
                      <a:alpha val="43137"/>
                    </a:srgbClr>
                  </a:outerShdw>
                </a:effectLst>
                <a:uLnTx/>
                <a:uFillTx/>
                <a:latin typeface="Arial Narrow" pitchFamily="34" charset="0"/>
                <a:ea typeface="+mj-ea"/>
                <a:cs typeface="+mj-cs"/>
              </a:rPr>
              <a:t> 1)</a:t>
            </a:r>
            <a:endParaRPr kumimoji="0" lang="en-US" sz="35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Arial Narrow" pitchFamily="34" charset="0"/>
              <a:ea typeface="+mj-ea"/>
              <a:cs typeface="Gill San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857364"/>
            <a:ext cx="8858312" cy="4786346"/>
          </a:xfrm>
        </p:spPr>
        <p:txBody>
          <a:bodyPr>
            <a:noAutofit/>
          </a:bodyPr>
          <a:lstStyle/>
          <a:p>
            <a:pPr marL="514350" lvl="0" indent="-514350" algn="just">
              <a:spcBef>
                <a:spcPts val="0"/>
              </a:spcBef>
              <a:spcAft>
                <a:spcPts val="1200"/>
              </a:spcAft>
              <a:buNone/>
            </a:pPr>
            <a:r>
              <a:rPr lang="id-ID" sz="2600" b="1" smtClean="0">
                <a:effectLst>
                  <a:outerShdw blurRad="38100" dist="38100" dir="2700000" algn="tl">
                    <a:srgbClr val="000000">
                      <a:alpha val="43137"/>
                    </a:srgbClr>
                  </a:outerShdw>
                </a:effectLst>
                <a:latin typeface="Arial Narrow" pitchFamily="34" charset="0"/>
              </a:rPr>
              <a:t>Mekanisme Pengambilan Keputusan dilakukan melalui  :</a:t>
            </a:r>
          </a:p>
          <a:p>
            <a:pPr marL="457200" lvl="0" indent="-457200" algn="just">
              <a:buFont typeface="+mj-lt"/>
              <a:buAutoNum type="arabicPeriod"/>
            </a:pPr>
            <a:r>
              <a:rPr lang="id-ID" sz="2400" smtClean="0">
                <a:latin typeface="Arial Narrow" pitchFamily="34" charset="0"/>
              </a:rPr>
              <a:t>Rapat Pleno</a:t>
            </a:r>
          </a:p>
          <a:p>
            <a:pPr marL="457200" lvl="0" indent="-457200" algn="just">
              <a:buFont typeface="+mj-lt"/>
              <a:buAutoNum type="arabicPeriod"/>
            </a:pPr>
            <a:r>
              <a:rPr lang="id-ID" sz="2400" smtClean="0">
                <a:latin typeface="Arial Narrow" pitchFamily="34" charset="0"/>
              </a:rPr>
              <a:t>Rapat Biasa</a:t>
            </a:r>
            <a:endParaRPr lang="en-US" sz="2400" dirty="0">
              <a:latin typeface="Arial Narrow" pitchFamily="34" charset="0"/>
            </a:endParaRP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5"/>
            </a:pPr>
            <a:r>
              <a:rPr lang="id-ID" sz="3600" b="1" smtClean="0">
                <a:effectLst>
                  <a:outerShdw blurRad="38100" dist="38100" dir="2700000" algn="tl">
                    <a:srgbClr val="000000">
                      <a:alpha val="43137"/>
                    </a:srgbClr>
                  </a:outerShdw>
                </a:effectLst>
                <a:latin typeface="Arial Narrow" pitchFamily="34" charset="0"/>
              </a:rPr>
              <a:t>Mekanisme Pengambilan Keputusan</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285992"/>
            <a:ext cx="8858312" cy="3071834"/>
          </a:xfrm>
        </p:spPr>
        <p:txBody>
          <a:bodyPr>
            <a:noAutofit/>
          </a:bodyPr>
          <a:lstStyle/>
          <a:p>
            <a:pPr marL="514350" lvl="0" indent="-514350" algn="just">
              <a:buFont typeface="+mj-lt"/>
              <a:buAutoNum type="arabicPeriod"/>
            </a:pPr>
            <a:r>
              <a:rPr lang="id-ID" sz="2600" smtClean="0">
                <a:latin typeface="Arial Narrow" pitchFamily="34" charset="0"/>
              </a:rPr>
              <a:t>Sekretariat Jenderal Bawaslu RI setingkat Eselon IA dan dibantu deputi setingkat Eselon IB;</a:t>
            </a:r>
            <a:endParaRPr lang="en-US" sz="2600" smtClean="0">
              <a:latin typeface="Arial Narrow" pitchFamily="34" charset="0"/>
            </a:endParaRPr>
          </a:p>
          <a:p>
            <a:pPr marL="514350" lvl="0" indent="-514350" algn="just">
              <a:buFont typeface="+mj-lt"/>
              <a:buAutoNum type="arabicPeriod"/>
            </a:pPr>
            <a:r>
              <a:rPr lang="id-ID" sz="2600" smtClean="0">
                <a:latin typeface="Arial Narrow" pitchFamily="34" charset="0"/>
              </a:rPr>
              <a:t>Sekretariat Bawaslu Provinsi setingkat eselon II;</a:t>
            </a:r>
            <a:endParaRPr lang="en-US" sz="2600" smtClean="0">
              <a:latin typeface="Arial Narrow" pitchFamily="34" charset="0"/>
            </a:endParaRPr>
          </a:p>
          <a:p>
            <a:pPr marL="514350" lvl="0" indent="-514350" algn="just">
              <a:buFont typeface="+mj-lt"/>
              <a:buAutoNum type="arabicPeriod"/>
            </a:pPr>
            <a:r>
              <a:rPr lang="id-ID" sz="2600" smtClean="0">
                <a:latin typeface="Arial Narrow" pitchFamily="34" charset="0"/>
              </a:rPr>
              <a:t>Sekretariat Bawaslu Kabupaten/Kota setingkat eselon III;</a:t>
            </a:r>
            <a:endParaRPr lang="en-US" sz="2600" smtClean="0">
              <a:latin typeface="Arial Narrow" pitchFamily="34" charset="0"/>
            </a:endParaRPr>
          </a:p>
          <a:p>
            <a:pPr marL="514350" indent="-514350" algn="just">
              <a:buFont typeface="+mj-lt"/>
              <a:buAutoNum type="arabicPeriod"/>
            </a:pPr>
            <a:r>
              <a:rPr lang="id-ID" sz="2600" smtClean="0">
                <a:latin typeface="Arial Narrow" pitchFamily="34" charset="0"/>
              </a:rPr>
              <a:t>Sekretariat Gakkumdu merupakan bagian dari masing-masing sekretariat Bawaslu sesuai dengan tingkatan.</a:t>
            </a:r>
            <a:endParaRPr lang="en-US" sz="2600" dirty="0">
              <a:latin typeface="Arial Narrow" pitchFamily="34" charset="0"/>
            </a:endParaRPr>
          </a:p>
        </p:txBody>
      </p:sp>
      <p:sp>
        <p:nvSpPr>
          <p:cNvPr id="4" name="Title 1"/>
          <p:cNvSpPr>
            <a:spLocks noGrp="1"/>
          </p:cNvSpPr>
          <p:nvPr>
            <p:ph type="title"/>
          </p:nvPr>
        </p:nvSpPr>
        <p:spPr>
          <a:xfrm>
            <a:off x="0" y="428604"/>
            <a:ext cx="9144000" cy="725470"/>
          </a:xfrm>
        </p:spPr>
        <p:txBody>
          <a:bodyPr>
            <a:noAutofit/>
          </a:bodyPr>
          <a:lstStyle/>
          <a:p>
            <a:pPr marL="857250" indent="-857250" algn="l">
              <a:buFont typeface="+mj-lt"/>
              <a:buAutoNum type="romanUcPeriod" startAt="6"/>
            </a:pPr>
            <a:r>
              <a:rPr lang="id-ID" sz="3600" b="1" smtClean="0">
                <a:effectLst>
                  <a:outerShdw blurRad="38100" dist="38100" dir="2700000" algn="tl">
                    <a:srgbClr val="000000">
                      <a:alpha val="43137"/>
                    </a:srgbClr>
                  </a:outerShdw>
                </a:effectLst>
                <a:latin typeface="Arial Narrow" pitchFamily="34" charset="0"/>
              </a:rPr>
              <a:t>Kesekretariatan</a:t>
            </a:r>
            <a:endParaRPr lang="en-US" sz="3500" b="1" dirty="0">
              <a:effectLst>
                <a:outerShdw blurRad="38100" dist="38100" dir="2700000" algn="tl">
                  <a:srgbClr val="000000">
                    <a:alpha val="43137"/>
                  </a:srgbClr>
                </a:outerShdw>
              </a:effectLst>
              <a:latin typeface="Arial Narrow" pitchFamily="34" charset="0"/>
              <a:cs typeface="Gill San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1053</Words>
  <Application>Microsoft Office PowerPoint</Application>
  <PresentationFormat>On-screen Show (4:3)</PresentationFormat>
  <Paragraphs>98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SUBSTANSI PERMASALAHAN</vt:lpstr>
      <vt:lpstr>Kedudukan, Susunan &amp; Keanggotaan</vt:lpstr>
      <vt:lpstr>Tugas, Wewenang &amp; kewajiban</vt:lpstr>
      <vt:lpstr>Persyaratan</vt:lpstr>
      <vt:lpstr>Pengangkatan &amp; Pemberhentian</vt:lpstr>
      <vt:lpstr>Slide 7</vt:lpstr>
      <vt:lpstr>Mekanisme Pengambilan Keputusan</vt:lpstr>
      <vt:lpstr>Kesekretariatan</vt:lpstr>
      <vt:lpstr>Pengawasan Tahapan Pemilu</vt:lpstr>
      <vt:lpstr>Pengawasan Tahapan ... (Lanjutan 1)</vt:lpstr>
      <vt:lpstr>Pengawasan Tahapan ... (Lanjutan 2)</vt:lpstr>
      <vt:lpstr>Pengawasan Tahapan ... (Lanjutan 3)</vt:lpstr>
      <vt:lpstr>Pertanggungjawaban</vt:lpstr>
      <vt:lpstr>Hal Lain Terkait Dengan Pengawasan Pemilu</vt:lpstr>
      <vt:lpstr>Hal Lain Terkait ... (Lanjutan 1)</vt:lpstr>
      <vt:lpstr>Hal Lain Terkait ... (Lanjutan 2)</vt:lpstr>
      <vt:lpstr>Hal Lain Terkait ... (Lanjutan 3)</vt:lpstr>
      <vt:lpstr>Slide 19</vt:lpstr>
    </vt:vector>
  </TitlesOfParts>
  <Company>Badan Pengawas Pemilu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andreamsyah</dc:creator>
  <cp:lastModifiedBy>andreamsyah</cp:lastModifiedBy>
  <cp:revision>43</cp:revision>
  <dcterms:created xsi:type="dcterms:W3CDTF">2016-07-27T10:52:14Z</dcterms:created>
  <dcterms:modified xsi:type="dcterms:W3CDTF">2016-12-07T02:08:53Z</dcterms:modified>
</cp:coreProperties>
</file>